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0"/>
  </p:notesMasterIdLst>
  <p:sldIdLst>
    <p:sldId id="290" r:id="rId5"/>
    <p:sldId id="289" r:id="rId6"/>
    <p:sldId id="317" r:id="rId7"/>
    <p:sldId id="285" r:id="rId8"/>
    <p:sldId id="288" r:id="rId9"/>
    <p:sldId id="291" r:id="rId10"/>
    <p:sldId id="311" r:id="rId11"/>
    <p:sldId id="315" r:id="rId12"/>
    <p:sldId id="293" r:id="rId13"/>
    <p:sldId id="313" r:id="rId14"/>
    <p:sldId id="306" r:id="rId15"/>
    <p:sldId id="294" r:id="rId16"/>
    <p:sldId id="295" r:id="rId17"/>
    <p:sldId id="296" r:id="rId18"/>
    <p:sldId id="297" r:id="rId19"/>
    <p:sldId id="312" r:id="rId20"/>
    <p:sldId id="298" r:id="rId21"/>
    <p:sldId id="286" r:id="rId22"/>
    <p:sldId id="287" r:id="rId23"/>
    <p:sldId id="314" r:id="rId24"/>
    <p:sldId id="299" r:id="rId25"/>
    <p:sldId id="300" r:id="rId26"/>
    <p:sldId id="301" r:id="rId27"/>
    <p:sldId id="303" r:id="rId28"/>
    <p:sldId id="316" r:id="rId29"/>
  </p:sldIdLst>
  <p:sldSz cx="12192000" cy="6858000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D9D"/>
    <a:srgbClr val="738EC0"/>
    <a:srgbClr val="FFC000"/>
    <a:srgbClr val="61CBE9"/>
    <a:srgbClr val="9FC5CE"/>
    <a:srgbClr val="4393AF"/>
    <a:srgbClr val="2C6072"/>
    <a:srgbClr val="EE9512"/>
    <a:srgbClr val="EEC721"/>
    <a:srgbClr val="D78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34587" autoAdjust="0"/>
    <p:restoredTop sz="86421" autoAdjust="0"/>
  </p:normalViewPr>
  <p:slideViewPr>
    <p:cSldViewPr snapToGrid="0">
      <p:cViewPr varScale="1">
        <p:scale>
          <a:sx n="92" d="100"/>
          <a:sy n="92" d="100"/>
        </p:scale>
        <p:origin x="1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8" d="100"/>
          <a:sy n="78" d="100"/>
        </p:scale>
        <p:origin x="4008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89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สิ่งที่คุณควรคำนึงถึง ก่อนตัดสินใจเป็นหนี้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 </a:t>
            </a:r>
          </a:p>
          <a:p>
            <a:pPr marL="444500" indent="-158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พิจารณาความจำเป็นในการเป็นหนี้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รวมถึงความคุ้มค่าในการใช้เงินก้อนนั้นด้วย</a:t>
            </a:r>
          </a:p>
          <a:p>
            <a:pPr marL="627063" marR="0" lvl="1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จะซื้อมือถือราคา 20,000 บาท ถ้าจะซื้อเพื่อทำการค้าออนไลน์ ก็เป็นสิ่งจำเป็นที่ควรกู้ยืม แต่ถ้านาย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ซื้อเพราะตามแฟชั่นก็ควรใช้วิธีเก็บเงินแทน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การกู้ยืม  </a:t>
            </a:r>
            <a:endParaRPr lang="th-TH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indent="-158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ชำระหรือผ่อนหนี้ไหวหรือไม่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หากชำระหนี้ไม่ตรงเวลา จะต้องเสียดอกเบี้ยหรือค่าใช้จ่ายมากขึ้น </a:t>
            </a:r>
          </a:p>
          <a:p>
            <a:pPr marL="627063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ที่ควรท่องจำให้ขึ้นใจ 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ภาระผ่อนต่อเดือนต้องไม่เกิน 1/3 </a:t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ของรายรับ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เพื่อป้องกันการสร้างภาระหนี้เกินกำลัง แถมทำให้มีเงินเหลือใช้ในชีวิตประจำวันด้วย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99810" cy="3908614"/>
          </a:xfrm>
        </p:spPr>
        <p:txBody>
          <a:bodyPr/>
          <a:lstStyle/>
          <a:p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ตัดสินใจจากสถานการณ์จำลองว่า 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1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จำเป็นและผ่อนไหว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กู้ยืม </a:t>
            </a:r>
            <a:r>
              <a:rPr lang="th-TH" sz="1600" b="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หากพิจารณาแล้วเห็นว่าจำเป็นต้องใช้เงินจริง ๆ และสามารถผ่อนไหวก็</a:t>
            </a:r>
            <a:r>
              <a:rPr lang="th-TH" sz="1600" b="0" u="none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สามารถกู้ยืมได้ </a:t>
            </a:r>
            <a:endParaRPr lang="th-TH" sz="1600" b="0" u="none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0">
              <a:buFont typeface="Arial" panose="020B0604020202020204" pitchFamily="34" charset="0"/>
              <a:buNone/>
            </a:pPr>
            <a:r>
              <a:rPr lang="th-TH" sz="1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th-TH" sz="1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66" y="436753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9731" y="3948590"/>
            <a:ext cx="5599781" cy="56099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2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 แต่ผ่อนไม่ไหว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กู้ยืมได้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แต่ก่อนกู้ยืมควรปรับพฤติกรรมและคิดให้รอบคอบโ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ดย</a:t>
            </a:r>
          </a:p>
          <a:p>
            <a:pPr marL="906463" lvl="2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ลดรายจ่ายไม่จำเป็นลง หรือหาวิธีเพิ่มรายได้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ขายของออนไลน์ </a:t>
            </a:r>
            <a:b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หรือหาทางเปลี่ยนงานอดิเรกเป็นรายได้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06463" lvl="2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เลือกซื้อสินค้าที่ผ่อนไหว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หากนาย 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จะกู้ซื้อมือถือราคา 20,000 บาท 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เพื่อทำการค้าออนไลน์ แต่พิจารณาแล้วว่าผ่อนชำระไม่ไหว นาย 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ควรลดสเปคมือถือที่จะซื้อให้มีราคาถูกลงและผ่อนชำระไหว โดยที่นาย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A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ยังสามารถทำการค้าออนไลน์ได้เช่นเดิม</a:t>
            </a:r>
          </a:p>
          <a:p>
            <a:pPr marL="906463" lvl="2" indent="-184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หาแหล่งกู้ยืมที่ดอกเบี้ยถูกลง</a:t>
            </a:r>
            <a:r>
              <a:rPr lang="th-TH" sz="1600" b="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โดยอาจเปรียบเทียบจากหลายที่ พร้อมศึกษาเงื่อนไขอย่างละเอียดด้วย                        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เมื่อพิจารณาว่าเริ่มผ่อนชำระไหวแล้วถึงจะตัดสินใจกู้ยืม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เพื่อป้องกันการผิดนัดชำระจนเกิดเป็นหนี้เสีย (ผู้กู้ยืมขาดการชำระหนี้ 3 งวดติดต่อกัน) เพราะถ้าผิดนัดชำระหนี้แล้วนอกจากจะเสียดอกเบี้ยและค่าปรับต่าง ๆ ยังเสียประวัติซึ่งมีผลกับการขอสินเชื่ออื่น ๆ  หรืออาจถูกดำเนินคดีตามกฎหมายด้วย</a:t>
            </a:r>
          </a:p>
          <a:p>
            <a:pPr marL="449263" lvl="1" indent="-1841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ระหว่างกู้ยืม ผู้กู้ก็ต้องปรับพฤติกรรมทางการเงิน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เพิ่มรายได้ต่อไป เพื่อให้มีเงินเพียงพอสำหรับการผ่อนชำระหนี้ </a:t>
            </a:r>
          </a:p>
          <a:p>
            <a:pPr marL="285750" indent="0">
              <a:buFont typeface="Arial" panose="020B0604020202020204" pitchFamily="34" charset="0"/>
              <a:buNone/>
            </a:pPr>
            <a:endParaRPr lang="th-TH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453475" cy="39086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3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 และผ่อนไหว แต่รอได้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ไม่กู้ยืม </a:t>
            </a:r>
            <a:r>
              <a:rPr lang="th-TH" sz="1600" b="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กรณีนี้ไม่จำเป็นต้องกู้ยืม เพราะยังสามารถรอได้ โดยควร</a:t>
            </a:r>
          </a:p>
          <a:p>
            <a:pPr marL="906463" marR="0" lvl="2" indent="-1841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เพิ่มเติม</a:t>
            </a:r>
          </a:p>
          <a:p>
            <a:pPr marL="906463" marR="0" lvl="2" indent="-1841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ลดรายจ่าย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หรือเพิ่มรายได้ </a:t>
            </a:r>
          </a:p>
          <a:p>
            <a:pPr marL="450850" marR="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เพื่อให้มี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พอที่จะซื้อสินค้าหรือบริการโดยที่ไม่จำเป็นต้องกู้ยืม ทำให้ไม่ต้องเสียดอกเบี้ย และช่วยสร้างวินัยการเงินให้กับตัวเองด้วย</a:t>
            </a: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74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ไม่จำเป็น</a:t>
            </a:r>
          </a:p>
          <a:p>
            <a:pPr marL="449263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ไม่กู้ยืม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ควรกู้ยืมเฉพาะในเรื่องที่จำเป็นเพราะเราไม่รู้ว่าเมื่อถึงคราวจำเป็นจริง ๆ เราอาจต้องใช้เงินมาก หากมีภาระต้องผ่อนหนี้เดิมที่ไม่จำเป็นอยู่แล้ว อาจจะผ่อนหนี้ทั้งหมดไม่ไหว ทำให้เกิดปัญหาหนี้สินล้นพ้นตัว</a:t>
            </a: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5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94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34448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880" y="3808742"/>
            <a:ext cx="6301500" cy="578967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เมื่อตัดสินใจกู้ยืมเงินแล้ว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เคล็ดลับที่จะทำให้เป็นหนี้อย่างเป็นสุขและห่างไกลจากปัญหาหนี้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76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จ่ายเงินตรงเวลาและเต็มจำนวนทุกครั้ง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หากไม่สามารถทำได้ ก็ควรจ่ายหนี้ให้มากที่สุด จะได้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ไม่ต้องเสียดอกเบี้ยและเป็นหนี้นานขึ้น</a:t>
            </a:r>
          </a:p>
          <a:p>
            <a:pPr marL="4476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รีบชำระหนี้เมื่อมีเงินก้อน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หากโชคดีได้รับเงินก้อนโต ควรแบ่งมาชำระหนี้ โดยอาจชำระหนี้ที่มี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ยอดน้อยก่อนเพื่อลดภาระหนี้ หรือชำระหนี้ที่มีดอกเบี้ยสูง เพื่อลดภาระดอกเบี้ยจ่าย</a:t>
            </a:r>
          </a:p>
          <a:p>
            <a:pPr marL="627063" lvl="1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ถ้าคุณมีเงินก้อนหนึ่ง แต่ไม่รู้ว่าจะตัดสินใจ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ปิด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จ่ายเงินทั้งหมดที่เหลือจากการ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ผ่อน)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โปะหนี้ (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จ่ายเงินเพิ่มขึ้นกว่าค่างวดที่กำหนดต้อง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จ่าย)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คุณอาจพิจารณาจาก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การคิด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 ดังนี้</a:t>
            </a:r>
          </a:p>
          <a:p>
            <a:pPr marL="806450" lvl="2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หนี้ที่คิดดอกเบี้ยแบบ</a:t>
            </a:r>
            <a:r>
              <a:rPr lang="th-TH" sz="1600" b="1" u="sng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คงที่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เช่า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ซื้อรถยนต์และ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รถมอเตอร์ไซค์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85838" lvl="3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คิดดอกเบี้ยจากเงินต้นตามระยะเวลาการผ่อนชำระทั้งหมด </a:t>
            </a:r>
          </a:p>
          <a:p>
            <a:pPr marL="985838" lvl="3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ดอกเบี้ยประเภทนี้ไม่สามารถทำให้น้อยลงได้ แต่ทำให้หายไปได้ จึงทำให้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ปิดคุ้มกว่าโปะ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806450" lvl="2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หนี้ที่คิดดอกเบี้ยแบบ</a:t>
            </a:r>
            <a:r>
              <a:rPr lang="th-TH" sz="1600" b="1" u="sng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ลดต้นลดดอก</a:t>
            </a:r>
            <a:r>
              <a:rPr lang="th-TH" sz="1600" b="0" u="none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u="none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บัตร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เครดิต สินเชื่อส่วนบุคคล และสินเชื่อบ้าน </a:t>
            </a:r>
          </a:p>
          <a:p>
            <a:pPr marL="985838" lvl="3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ดอกเบี้ยจากฐานเงินต้นที่ทยอยลดลงตามการชำระหนี้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85838" lvl="3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ถ้าจ่ายชำระหนี้มากกว่า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ปกติ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คงเหลือลดลง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ส่งผลให้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ดอกเบี้ยลดลง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ตามไปด้วย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ถ้าจ่ายทั้งก้อนเพื่อปิด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หนี้จะทำ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ให้ภาระหนี้หมดไป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กรณีนี้เลือก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ปิดหรือโปะ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</a:t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สามารถทำได้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ทั้งคู่</a:t>
            </a:r>
          </a:p>
          <a:p>
            <a:pPr marL="285750" marR="0" lvl="0" indent="-17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05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17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05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17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05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17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05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68287" indent="0">
              <a:buFont typeface="Arial" panose="020B0604020202020204" pitchFamily="34" charset="0"/>
              <a:buNone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2.4  แนนสาวคลั่งชอป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ตอนที่ 2 (ประมาณ 15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3888" lvl="1" indent="-1666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VDO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clip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รายการเดอะมันนี่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เนื้อหาประกอบ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Clip (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กรณีไม่สามารถเปิด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VDO clip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3888" lvl="1" indent="-1666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ผู้สอนเปิด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VDO clip “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ตอนที่ 2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ซึ่งเป็นตอนที่สาวนักชอปเริ่มแก้ไขปัญหาหนี้ (นาทีที่ 13.17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-16.35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) ให้ผู้เรียน</a:t>
            </a:r>
            <a:r>
              <a:rPr lang="th-TH" sz="1600" u="sng">
                <a:latin typeface="Browallia New" panose="020B0604020202020204" pitchFamily="34" charset="-34"/>
                <a:cs typeface="Browallia New" panose="020B0604020202020204" pitchFamily="34" charset="-34"/>
              </a:rPr>
              <a:t>ดูก่อนเริ่มสอน หัวข้อ จัดการกับปัญหาหนี้ที่เกิดขึ้นได้อย่างไร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ซักถามผู้เรียนถึงวิธีการแก้ปัญหาของสาวนักชอปเพื่อนำเข้าสู่บทเรียน เรื่อง จัดการกับปัญหาหนี้ที่เกิดขึ้นได้อย่างไร</a:t>
            </a:r>
          </a:p>
          <a:p>
            <a:endParaRPr lang="th-TH" smtClean="0"/>
          </a:p>
          <a:p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82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438289" cy="492529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สิ่งที่คุณแนนทำหลังจากปรึกษากับที่ปรึกษาทางการเงิน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เพื่อแก้ไขปัญหาหนี้ ได้แก่</a:t>
            </a:r>
          </a:p>
          <a:p>
            <a:pPr marL="628650" lvl="1" indent="-171450">
              <a:spcBef>
                <a:spcPts val="600"/>
              </a:spcBef>
              <a:buFont typeface="+mj-lt"/>
              <a:buAutoNum type="arabicPeriod"/>
              <a:tabLst>
                <a:tab pos="628650" algn="l"/>
              </a:tabLst>
            </a:pP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นำเสื้อผ้า กระเป๋า รองเท้า ที่มีอยู่ออกขายให้ได้มากที่สุดเพื่อช่วยลดภาระหนี้ </a:t>
            </a:r>
            <a:endParaRPr lang="th-TH" sz="1600" b="1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600"/>
              </a:spcBef>
              <a:buFont typeface="+mj-lt"/>
              <a:buAutoNum type="arabicPeriod"/>
              <a:tabLst>
                <a:tab pos="628650" algn="l"/>
              </a:tabLst>
            </a:pP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ออมเงินเดือนละ 10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ของเงินเดือน หรือเดือนละ 3,000 บาทเผื่อใช้ใน</a:t>
            </a:r>
            <a:b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กรณีฉุกเฉิน </a:t>
            </a:r>
            <a:endParaRPr lang="th-TH" sz="1600" b="1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600"/>
              </a:spcBef>
              <a:buFont typeface="+mj-lt"/>
              <a:buAutoNum type="arabicPeriod"/>
              <a:tabLst>
                <a:tab pos="628650" algn="l"/>
              </a:tabLst>
            </a:pP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ลดรายจ่ายโดยใช้เงินให้น้อยลงเป็นวันละ 150 บาท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ซึ่งจะทำให้มีเงินเหลือ</a:t>
            </a:r>
            <a:b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ไปชำระหนี้มากขึ้น</a:t>
            </a:r>
            <a:endParaRPr lang="th-TH" sz="1600" b="1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600"/>
              </a:spcBef>
              <a:buFont typeface="+mj-lt"/>
              <a:buAutoNum type="arabicPeriod"/>
              <a:tabLst>
                <a:tab pos="628650" algn="l"/>
              </a:tabLst>
            </a:pP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เจรจากับเจ้าหนี้เพื่อขอแฮร์คัท (</a:t>
            </a:r>
            <a:r>
              <a:rPr lang="en-US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Haircut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หนี้บัตรเครดิต </a:t>
            </a:r>
          </a:p>
          <a:p>
            <a:pPr marL="803275" lvl="2" indent="-1762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Haircut</a:t>
            </a:r>
            <a:r>
              <a:rPr lang="en-US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600" b="0" baseline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คือ การ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เจรจาขอเจ้าหนี้ลดดอกเบี้ย หรือเงินต้น หรือทั้งสองอย่างเพื่อให้สามารถชำระหนี้ปิดบัญชีได้ </a:t>
            </a:r>
          </a:p>
          <a:p>
            <a:pPr marL="803275" lvl="2" indent="-1762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th-TH" sz="1600" b="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นี้ดีกว่าการชำระขั้นต่ำที่ใช้เวลานานและเสียดอกเบี้ยมาก หากเจรจาสำเร็จจะทำให้ภาระหนี้ลดลง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2300" marR="0" lvl="1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ยืม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เงินจากคนรู้จัก </a:t>
            </a:r>
            <a:r>
              <a:rPr lang="th-TH" sz="160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(ผู้สอนควรอธิบายเพิ่มเติมว่า การขอยืมเงินคนรู้จักเป็น</a:t>
            </a:r>
            <a:r>
              <a:rPr lang="th-TH" sz="160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ทางเลือกสุดท้าย</a:t>
            </a:r>
            <a:r>
              <a:rPr lang="th-TH" sz="160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ที่ควรทำ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เพื่อให้ผู้เรียนรู้จักพึ่งพาตนเองก่อนเมื่อมีปัญหาหนี้สิน และป้องกันไม่ให้เกิดนิสัยสร้างหนี้ใหม่เพื่อมาโปะหนี้เดิมที่มีอยู่</a:t>
            </a:r>
            <a:r>
              <a:rPr lang="th-TH" sz="160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th-TH" sz="160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4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54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5255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486241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หลังจากที่กู้ยืมเงินได้สักพักหนึ่ง หากพลาดพลั้งเกิดเหตุการณ์ที่ทำให้ไม่มีเงินมาใช้หนี้ 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คุณควร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บริหารจัดการหนี้หรือพยายามแก้ไขปัญหาที่เกิดขึ้น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โดยยึดหลักเบื้องต้น ดังนี้ </a:t>
            </a:r>
            <a:endParaRPr lang="en-US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1.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สำรวจภาระหนี้สิน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ปรับพฤติกรรมตนเอง</a:t>
            </a:r>
            <a:endParaRPr lang="en-US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ปลดหนี้ที่ปลดได้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เจรจากับเจ้าหนี้ </a:t>
            </a:r>
            <a:endParaRPr lang="en-US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 baseline="0" smtClean="0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454176" cy="39086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สำรวจภาระหนี้สิน</a:t>
            </a:r>
          </a:p>
          <a:p>
            <a:pPr marL="4460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พยายาม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จดหนี้สินที่มีอยู่ออกมาให้หมด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โดยแยกรายละเอียดประเภทของหนี้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ยอดหนี้ ดอกเบี้ย และกำหนดชำระของหนี้แต่ละประเภท </a:t>
            </a:r>
          </a:p>
          <a:p>
            <a:pPr marL="446088" marR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สำรวจว่า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ยอดผ่อนหนี้ต่อเดือน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&gt;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1/3 ของรายรับหรือไม่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เพราะหากภาระหนี้ที่</a:t>
            </a:r>
            <a:b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ต้องผ่อนเกิน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อาจทำให้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ผ่อนชำระหนี้ไม่ไหว และไม่มีเงินเหลือใช้ในชีวิตประจำวัน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903288" lvl="1" indent="-1793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นางสาวจิ๊บมีรายรับเดือนละ 15,000 บาท และมีภาระหนี้สิน</a:t>
            </a:r>
            <a:b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ต่อเดือน (ยอดชำระและดอกเบี้ย) รวมกัน 14,108</a:t>
            </a:r>
            <a:r>
              <a:rPr kumimoji="0" lang="th-TH" altLang="th-TH" sz="1600" b="0" i="0" u="none" strike="noStrike" cap="none" normalizeH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บาท ซึ่ง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เกิน 1/3 ของรายรับ หรือคิดเป็นประมาณ 94</a:t>
            </a:r>
            <a:r>
              <a:rPr kumimoji="0" lang="en-US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% 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ของรายรับ </a:t>
            </a:r>
          </a:p>
          <a:p>
            <a:pPr marL="903288" lvl="1" indent="-1793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ถือว่านางสาวจิ๊บมีภาระหนี้สูงมาก ทำให้เหลือเงินใช้จ่ายต่อเดือนเพียง </a:t>
            </a:r>
            <a:b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892 บาท ซึ่งไม่เพียงพออย่างแน่นอน</a:t>
            </a: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7" indent="0">
              <a:buFont typeface="Arial" panose="020B0604020202020204" pitchFamily="34" charset="0"/>
              <a:buNone/>
            </a:pPr>
            <a:endParaRPr lang="th-TH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404707" cy="39086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ปรับพฤติกรรมตนเอง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46088" marR="0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โดยพิจารณาทุกครั้งก่อนใช้จ่ายว่า สินค้าและบริการนั้น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จำเป็นหรือไม่</a:t>
            </a:r>
          </a:p>
          <a:p>
            <a:pPr marL="446088" marR="0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เพิ่มรายได้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หารายได้เพิ่มเติม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ทำงานพิเศษ หรือหาความรู้เพิ่มเติมเพื่อต่อยอดไปสู่งานใหม่ ๆ </a:t>
            </a:r>
          </a:p>
          <a:p>
            <a:pPr marL="446088" marR="0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ไม่ก่อหนี้เพิ่ม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หากยอดผ่อนชำระหนี้ต่อเดือนเกิน 1/3 ของรายรับ ควรหยุดก่อหนี้เพิ่ม เพื่อไม่ทำให้ปัญหาที่มีอยู่หนักขึ้น  </a:t>
            </a:r>
          </a:p>
          <a:p>
            <a:pPr marL="446088" marR="0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ขายทรัพย์สินที่ไม่จำเป็น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สำรวจและนำทรัพย์สินที่ไม่จำเป็นมาขายเพื่อช่วยชำระหนี้ </a:t>
            </a:r>
            <a:r>
              <a:rPr lang="th-TH" sz="1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5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ปลดหนี้ที่ปลดได้ </a:t>
            </a:r>
          </a:p>
          <a:p>
            <a:pPr marL="446088" indent="-1793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ถ้าต้องปลดหนี้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จะ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เลือกปลดหนี้ก้อนไหนก่อนดี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?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indent="-1793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 คือ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ควรปลดหนี้ที่มีดอกเบี้ยสูงสุดก่อน เช่น หนี้นอกระบบ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เพราะสามารถช่วยลดภาระหนี้ที่มีอยู่ได้มากที่สุด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เจรจากับเจ้าหนี้ </a:t>
            </a:r>
          </a:p>
          <a:p>
            <a:pPr marL="446088" indent="-1793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ลดจำนวนเงินที่ต้องจ่ายในแต่ละงวด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indent="-1793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ขยาย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ระยะเวลาการชำระ หรือ</a:t>
            </a:r>
          </a:p>
          <a:p>
            <a:pPr marL="446088" indent="-1793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เปลี่ยนเจ้าหนี้ (รีไฟแนนซ์)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45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อย่างไรจึงเป็นหนี้อย่างเป็น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สุข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ก่อหนี้เมื่อจำเป็น (คิดก่อนเป็นหนี้หรือก่อนตัดสินใจผ่อนว่าจำเป็นหรือไม่) </a:t>
            </a:r>
            <a:endParaRPr lang="en-US" sz="1600" smtClean="0">
              <a:effectLst/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marR="0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ไม่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ควรมีภาระ</a:t>
            </a: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หนี้หรือยอดผ่อนเกิน </a:t>
            </a:r>
            <a:r>
              <a:rPr lang="en-US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ใน </a:t>
            </a:r>
            <a:r>
              <a:rPr lang="en-US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3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ของ</a:t>
            </a: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รายรับต่อ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เดือน</a:t>
            </a:r>
            <a:endParaRPr lang="en-US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marR="0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ศึกษา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เงื่อนไขการกู้ยืมอย่างละเอียด </a:t>
            </a: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เช่น ดอกเบี้ย และค่าปรับต่าง</a:t>
            </a:r>
            <a:r>
              <a:rPr lang="th-TH" sz="1600" baseline="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ๆ</a:t>
            </a:r>
            <a:endParaRPr lang="en-US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marR="0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ใช้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เงินกู้ตรงตาม</a:t>
            </a: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วัตถุประสงค์ เช่น เงินกู้เพื่อซ่อมแซมปรับปรุงบ้าน ไม่ควรนำมาใช้จ่ายซื้อของส่วนตัว</a:t>
            </a:r>
            <a:endParaRPr lang="en-US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marR="0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จ่าย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หนี้ตรงเวลาและเต็มจำนวนทุกครั้ง หรือพยายามจ่ายให้มากที่สุด</a:t>
            </a:r>
            <a:endParaRPr lang="en-US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marR="0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หา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เงินก้อนมาปิดหรือโปะ </a:t>
            </a:r>
            <a:endParaRPr lang="th-TH" sz="1600" smtClean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marR="0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ควร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เจรจากับเจ้าหนี้ก่อนหนี้ท่วม</a:t>
            </a:r>
            <a:endParaRPr lang="en-US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endParaRPr lang="th-T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2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30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2.4  แนนสาวคลั่งชอป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ตอนที่ 1  สาเหตุการเป็นหนี้(ประมาณ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15 นาที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3888" lvl="1" indent="-1666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VDO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clip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รายการเดอะมันนี่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เนื้อหาประกอบ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Clip (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กรณีไม่สามารถเปิด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VDO clip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3888" lvl="1" indent="-1666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ผู้สอนเปิด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VDO clip “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ตอนที่ 1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ซึ่งเป็นตอนที่สาวนักชอปเริ่มมีปัญหาทางการเงิน (นาทีที่ 2.40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3.54) ให้ผู้เรียนดู</a:t>
            </a:r>
            <a:r>
              <a:rPr lang="th-TH" sz="1600" u="sng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ก่อนเข้าสู่บทเรียน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ผู้สอนแบ่งกลุ่มผู้เรียนกลุ่มละ 3-5 คน เพื่ออภิปรายสาเหตุการเป็นหนี้ของสาวนักชอป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1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en-US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VDO clip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ปัญหาของ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แนนเกิดจากการใช้จ่ายเกินตัว ใช้บัตรเครดิต</a:t>
            </a:r>
            <a:b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อย่างไม่มีสติ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ถ้าต่อไปคุณมีบัตรเครดิตจะต้องใช้อย่างมีสติและมีวินัยโดย 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คิดทุกครั้งก่อนใช้ ว่าจำเป็นต้องซื้อสินค้าหรือบริการนั้นหรือไม่ และมีเงินพอจ่ายหรือไม่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มีบัตรเพียง 1-2 ใบ ก็พอ เพื่อให้สามารถจัดระเบียบการใช้จ่ายผ่านบัตรได้ง่าย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จำกัดวงเงินในบัตรเท่าที่พอใช้จ่าย เพื่อป้องกันการใช้จ่ายเกินตัว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จดบันทึกทุกครั้งเมื่อรูด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บัตร เพื่อให้ทราบรายจ่ายที่ต้องจ่ายในอนาคต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เก็บสลิปไว้ตรวจสอบความถูกต้องทุกครั้ง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จ่ายเงินเต็มจำนวนหรือจ่ายให้ได้มากที่สุด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เพื่อจะได้ไม่ต้องเสียดอกเบี้ยซึ่งทำให้ต้องชำระหนี้มากขึ้น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35270" cy="4813219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มาเริ่มต้นบทเรียนด้วยการทำความรู้จักกับหนี้กันก่อน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หนี้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สินเชื่อ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เงินที่กู้ยืมมา โดยผู้ยืมมีหน้าที่ต้องคืนเงินต้นพร้อมจ่ายค่าตอบแทน หรือที่เรียกว่าดอกเบี้ยเงินกู้ แก่ผู้ให้กู้ยืม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หนี้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สามารถแบ่งตามระยะเวลาของการเป็นหนี้ได้เป็น</a:t>
            </a:r>
          </a:p>
          <a:p>
            <a:pPr marL="342900" marR="0" indent="-746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หนี้ระยะสั้น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หนี้ที่มีระยะเวลาการชำระคืนน้อยกว่า 1 ปี เช่น หนี้บัตรเครดิต</a:t>
            </a:r>
          </a:p>
          <a:p>
            <a:pPr marL="401638" marR="0" indent="-133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หนี้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ยาว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หนี้ที่มีระยะเวลาการชำระคืนมากกว่า 1 ปี เช่น หนี้จากการซื้อบ้าน  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ซื้อรถมอเตอร์ไซค์หรือรถยนต์</a:t>
            </a:r>
          </a:p>
          <a:p>
            <a:pPr marL="268288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ไม่ว่าจะเป็นหนี้ระยะสั้นหรือระยะยาว ผู้กู้จะต้องผ่อนชำระหนี้เป็นงวดตามที่ตกลงกับผู้ให้ยืม เช่น รายวัน รายสัปดาห์ หรือรายเดือน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คนส่วนใหญ่มัก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เข้าใจว่า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การเป็นหนี้เป็นสิ่งที่ผิด แต่จริง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ๆ </a:t>
            </a:r>
            <a:r>
              <a:rPr lang="th-TH" sz="1600" b="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การเป็นหนี้ไม่ใช่สิ่งผิด เพราะคุณอาจมีความจำเป็นต้องใช้เงินมากกว่าที่คุณมีอยู่ แต่เมื่อเป็นหนี้แล้วต้องระลึกไว้เสมอว่า คุณมีหน้าที่ต้องคืนเงินที่ยืมมาพร้อมจ่ายค่าตอบแทน (ดอกเบี้ย) แก่ผู้ให้ยืม</a:t>
            </a:r>
            <a:endParaRPr lang="th-TH" sz="1600" b="1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05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3888" y="142875"/>
            <a:ext cx="5421312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8927" y="3209283"/>
            <a:ext cx="6311235" cy="671735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สิ่งแรกที่ควรทำความเข้าใจก่อนกู้ยืมเงินคือ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หนี้หรือสินเชื่อแบบไหนที่ตรงกับความต้องการและความสามารถในการผ่อนชำระของคุณ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สินเชื่อมี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หลากหลายประเภท </a:t>
            </a:r>
            <a:r>
              <a:rPr lang="th-TH" sz="1600" b="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โดยสินเชื่อที่คุ้นเคยกันดี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</a:p>
          <a:p>
            <a:pPr marR="0" indent="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บัตรเครดิต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endParaRPr lang="th-TH" sz="1600" b="1" kern="1200" baseline="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marR="0" indent="-1492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เป็นสินเชื่อที่พบบ่อยที่สุด ซึ่งคุณสามารถใช้บัตรเครดิตซื้อสินค้าและบริการได้ โดยไม่ต้องจ่าย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เงินสดทันที </a:t>
            </a:r>
          </a:p>
          <a:p>
            <a:pPr marL="717550" marR="0" indent="-1492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มีระยะเวลาปลอดดอกเบี้ยประมาณ 45-50 วัน ถ้าชำระหนี้เต็มจำนวนและตรงเวลา</a:t>
            </a:r>
          </a:p>
          <a:p>
            <a:pPr marL="717550" marR="0" indent="-1492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หากไม่ชำระหนี้ตรงเวลาหรือชำระหนี้บางส่วน ผู้ถือบัตรจะต้องจ่ายดอกเบี้ยรวมค่าธรรมเนียมให้กับผู้ออกบัตร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ไม่เกิน 18% ต่อปี ซึ่งมักคิดตั้งแต่วันที่ผู้ออกบัตรสำรองจ่ายเงินให้กับลูกค้า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หรือวันที่ซื้อสินค้าและบริการนั่นเอง</a:t>
            </a:r>
          </a:p>
          <a:p>
            <a:pPr marL="268288" marR="0" indent="-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การใช้จ่ายผ่านบัตรเครดิตสามารถทำได้ง่าย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จึงมี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อย่างที่ได้บอกในเบื้องต้น ตามกิจกรรม 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</a:t>
            </a:r>
          </a:p>
          <a:p>
            <a:pPr marL="717550" indent="-14922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สติและวินัยในการใช้</a:t>
            </a:r>
          </a:p>
          <a:p>
            <a:pPr marL="717550" indent="-14922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ตรงเวลา หลีกเลี่ยงการจ่ายขั้นต่ำ เพราะต้องเสียดอกเบี้ยเพิ่ม</a:t>
            </a:r>
          </a:p>
          <a:p>
            <a:pPr marL="717550" indent="-14922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ใบแจ้งหนี้ทุกครั้ง </a:t>
            </a:r>
          </a:p>
          <a:p>
            <a:pPr marL="268288" marR="0" indent="-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มาถึงตอนนี้ ทุกคนคงอย่างรู้ว่า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ถ้าจะทำบัตรเครดิตควร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รู้อะไรบ้าง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indent="-14922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ผู้ถือบัตรต้องมีรายได้อย่างน้อย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15,000 บาทต่อเดือนขึ้นไป และจะได้รับวงเงินสูงขึ้น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เมื่อมีรายได้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42938" marR="0" indent="-63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การจ่ายชำระ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ผู้ถือบัตรต้องผ่อนชำระขั้นต่ำไม่น้อยกว่า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10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ของยอดคงค้าง</a:t>
            </a:r>
          </a:p>
          <a:p>
            <a:pPr marL="642938" marR="0" indent="-63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ค่าใช้จ่ายการผิดนัดชำระ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หากไม่จ่ายเงินตามระยะเวลาที่กำหนด หรือจ่ายเฉพาะยอดขั้นต่ำ </a:t>
            </a:r>
            <a:b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ผู้ถือบัตรจะต้องจ่าย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ดอกเบี้ยและค่าธรรมเนียมรวมกันไม่เกิน 18% ต่อปี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9438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h-TH" sz="1600" b="0" smtClean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7188"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h-TH" sz="1600" b="0" smtClean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/>
            </a:r>
            <a:br>
              <a:rPr lang="th-TH" smtClean="0">
                <a:solidFill>
                  <a:prstClr val="black"/>
                </a:solidFill>
              </a:rPr>
            </a:br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814388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303388"/>
            <a:ext cx="5796143" cy="537422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R="0" indent="88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เช่าซื้อ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</a:p>
          <a:p>
            <a:pPr marL="444500" marR="0" indent="-1984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มีลักษณะคล้ายการให้สินเชื่อ </a:t>
            </a:r>
          </a:p>
          <a:p>
            <a:pPr marL="444500" marR="0" indent="-1984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ผู้เช่าซื้อจะชำระค่าสินค้าเป็นงวด ๆ และสามารถนำสินค้ามาใช้งานได้ โดยกรรมสิทธิ์จะตกเป็นของผู้เช่าซื้อเมื่อจ่ายหนี้ครบ</a:t>
            </a:r>
          </a:p>
          <a:p>
            <a:pPr marL="444500" marR="0" indent="-1984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หากผู้เช่าซื้อจ่ายหนี้ที่เหลือครบก่อนกำหนด ผู้ให้เช่าซื้อต้องให้ส่วนลดไม่น้อยกว่า 50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ของดอกเบี้ยที่ยังไม่ครบกำหนดจ่ายด้วย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44500" marR="0" indent="-1984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หากผิดนัดชำระเกิน 3 งวดติดกัน อาจถูกบอกเลิกสัญญาและถูกยึดรถได้</a:t>
            </a:r>
          </a:p>
          <a:p>
            <a:pPr marL="268288" indent="-179388">
              <a:spcBef>
                <a:spcPts val="600"/>
              </a:spcBef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สินเชื่อส่วนบุคคล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รวมบัตรกดเงินสด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indent="-19843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เป็นสินเชื่อที่กู้ยืมไปใช้เพื่อการอุปโภคบริโภค </a:t>
            </a:r>
          </a:p>
          <a:p>
            <a:pPr marL="444500" marR="0" indent="-19843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ผู้กู้ไม่ต้องวางสินทรัพย์เป็นหลักประกัน </a:t>
            </a:r>
          </a:p>
          <a:p>
            <a:pPr marL="444500" marR="0" indent="-19843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ดอกเบี้ยและค่าธรรมเนียมรวมกันไม่เกิน 28% ต่อปี </a:t>
            </a:r>
          </a:p>
          <a:p>
            <a:pPr marL="434975" marR="0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4. สินเชื่อเพื่อที่อยู่อาศัย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indent="-19843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เป็นสินเชื่อเพื่อการจัดหาที่อยู่อาศัย ซึ่งรวมถึงการซื้อที่ดิน การต่อเติมหรือปรับปรุงที่อยู่อาศัย</a:t>
            </a:r>
          </a:p>
          <a:p>
            <a:pPr marL="444500" indent="-19843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มักเป็นหนี้ระยะยาว 20-30 ปี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8900" marR="0" indent="-88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เมื่อรู้จักหนี้ประเภทต่าง ๆ แล้ว 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ก่อนตัดสินใจกู้ยืมควรเลือกประเภทของสินเชื่อให้ตรงกับ</a:t>
            </a:r>
            <a:b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ความต้องการและความสามารถในการผ่อนชำระของคุณด้วย </a:t>
            </a:r>
            <a:endParaRPr lang="en-US" sz="1600" b="1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1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1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marR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1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7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8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1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2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04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4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1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9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8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2399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หัวข้อเนื้อหา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019"/>
            <a:ext cx="10515600" cy="39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หนี้และการบริหารจัดการหนี้</a:t>
            </a:r>
          </a:p>
          <a:p>
            <a:pPr lvl="0"/>
            <a:r>
              <a:rPr lang="en-US" smtClean="0"/>
              <a:t>Xxxxxxxxxxxxxxxxxxxxxxxxxxx</a:t>
            </a:r>
          </a:p>
          <a:p>
            <a:pPr lvl="0"/>
            <a:r>
              <a:rPr lang="en-US" smtClean="0"/>
              <a:t>xxxxxxxxxxxxxxxxxxxxxxxx</a:t>
            </a:r>
            <a:endParaRPr lang="th-TH" smtClean="0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11" Type="http://schemas.openxmlformats.org/officeDocument/2006/relationships/image" Target="../media/image11.jpeg"/><Relationship Id="rId5" Type="http://schemas.openxmlformats.org/officeDocument/2006/relationships/image" Target="../media/image27.jp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1gbohFL8gw?t=797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6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1gbohFL8gw?t=160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76" y="720476"/>
            <a:ext cx="10821578" cy="2387600"/>
          </a:xfrm>
        </p:spPr>
        <p:txBody>
          <a:bodyPr>
            <a:noAutofit/>
          </a:bodyPr>
          <a:lstStyle/>
          <a:p>
            <a:pPr algn="l"/>
            <a:r>
              <a:rPr lang="th-TH" sz="115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บทที่ 2</a:t>
            </a:r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การเงินส่วนบุคคล...รู้ก่อน ทำก่อน รวยกว่า</a:t>
            </a:r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1965" y="3734718"/>
            <a:ext cx="7920000" cy="9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2.3 หนี้และการบริหารจัดการหนี้</a:t>
            </a:r>
            <a:endParaRPr lang="th-TH" sz="4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3605882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ทำไมต้องเป็นหนี้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หนี้</a:t>
            </a:r>
            <a:r>
              <a:rPr lang="th-TH" sz="3600">
                <a:solidFill>
                  <a:schemeClr val="tx1"/>
                </a:solidFill>
              </a:rPr>
              <a:t>แบบไหน</a:t>
            </a:r>
            <a:r>
              <a:rPr lang="th-TH" sz="3600" smtClean="0">
                <a:solidFill>
                  <a:schemeClr val="tx1"/>
                </a:solidFill>
              </a:rPr>
              <a:t>เหมาะสมกับคุณ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คิดสักนิดก่อนตัดสินใจเป็นหนี้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ทำอย่างไรจึงเป็นหนี้อย่างเป็นสุข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จัดการกับปัญหาหนี้ที่เกิดขึ้นได้อย่างไร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777" y="365043"/>
            <a:ext cx="528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คิดสักนิดก่อนตัดสินใจเป็นหนี้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1464733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2040466" y="2511626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ความจำเป็นในการเป็นหนี้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758193" y="1507923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ก่อนก่อ</a:t>
            </a: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หนี้ควรคำนึงถึงหลัก 2 ประการ </a:t>
            </a:r>
            <a:r>
              <a:rPr lang="th-TH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6731000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73033" y="4969569"/>
            <a:ext cx="5867400" cy="1151145"/>
            <a:chOff x="4447729" y="5031539"/>
            <a:chExt cx="5867400" cy="1151145"/>
          </a:xfrm>
        </p:grpSpPr>
        <p:sp>
          <p:nvSpPr>
            <p:cNvPr id="324" name="Cube 323"/>
            <p:cNvSpPr/>
            <p:nvPr/>
          </p:nvSpPr>
          <p:spPr>
            <a:xfrm>
              <a:off x="4447729" y="5480610"/>
              <a:ext cx="5867400" cy="152400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Isosceles Triangle 324"/>
            <p:cNvSpPr/>
            <p:nvPr/>
          </p:nvSpPr>
          <p:spPr>
            <a:xfrm>
              <a:off x="6969084" y="5649284"/>
              <a:ext cx="685800" cy="5334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Flowchart: Process 325"/>
            <p:cNvSpPr/>
            <p:nvPr/>
          </p:nvSpPr>
          <p:spPr>
            <a:xfrm>
              <a:off x="8213156" y="5031539"/>
              <a:ext cx="1562100" cy="432000"/>
            </a:xfrm>
            <a:prstGeom prst="flowChartProcess">
              <a:avLst/>
            </a:prstGeom>
            <a:solidFill>
              <a:srgbClr val="42AD9D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kern="0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ไม่กู้ยืม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27" name="Flowchart: Process 326"/>
            <p:cNvSpPr/>
            <p:nvPr/>
          </p:nvSpPr>
          <p:spPr>
            <a:xfrm>
              <a:off x="4940296" y="5038074"/>
              <a:ext cx="1562100" cy="432000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kern="0" noProof="0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กู้ยืม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328" name="Rounded Rectangle 327"/>
          <p:cNvSpPr/>
          <p:nvPr/>
        </p:nvSpPr>
        <p:spPr>
          <a:xfrm>
            <a:off x="880532" y="3579157"/>
            <a:ext cx="2523067" cy="364067"/>
          </a:xfrm>
          <a:prstGeom prst="roundRect">
            <a:avLst/>
          </a:prstGeom>
          <a:solidFill>
            <a:srgbClr val="DEC8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ตัดสินใจอย่างไรดี</a:t>
            </a:r>
            <a:endParaRPr lang="th-TH" sz="24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7306733" y="2511626"/>
            <a:ext cx="439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ความสามารถในการชำระ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หรือผ่อน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</a:t>
            </a:r>
          </a:p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ภาระ</a:t>
            </a:r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ผ่อนต่อเดือนไม่เกิน 1/3 ของรายรับ </a:t>
            </a:r>
          </a:p>
        </p:txBody>
      </p:sp>
      <p:grpSp>
        <p:nvGrpSpPr>
          <p:cNvPr id="332" name="Group 331"/>
          <p:cNvGrpSpPr/>
          <p:nvPr/>
        </p:nvGrpSpPr>
        <p:grpSpPr>
          <a:xfrm>
            <a:off x="1042969" y="4372106"/>
            <a:ext cx="1489358" cy="1906408"/>
            <a:chOff x="1076045" y="4322564"/>
            <a:chExt cx="1489358" cy="1906408"/>
          </a:xfrm>
        </p:grpSpPr>
        <p:sp>
          <p:nvSpPr>
            <p:cNvPr id="333" name="Rectangle 332"/>
            <p:cNvSpPr/>
            <p:nvPr/>
          </p:nvSpPr>
          <p:spPr>
            <a:xfrm flipH="1">
              <a:off x="2227035" y="4567507"/>
              <a:ext cx="3383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84493"/>
                  </a:solidFill>
                  <a:effectLst/>
                </a:rPr>
                <a:t>?</a:t>
              </a:r>
              <a:endParaRPr lang="th-TH" sz="5400" b="1" cap="none" spc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84493"/>
                </a:solidFill>
                <a:effectLst/>
              </a:endParaRPr>
            </a:p>
          </p:txBody>
        </p:sp>
        <p:pic>
          <p:nvPicPr>
            <p:cNvPr id="334" name="Picture 3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19"/>
            <a:stretch/>
          </p:blipFill>
          <p:spPr>
            <a:xfrm flipH="1">
              <a:off x="1076045" y="4322564"/>
              <a:ext cx="1222749" cy="190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4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777" y="365043"/>
            <a:ext cx="528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คิดสักนิดก่อนตัดสินใจเป็นหนี้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1464733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2040466" y="2516027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ความจำเป็นในการเป็นหนี้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758193" y="1507923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ก่อนก่อ</a:t>
            </a: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หนี้ควรคำนึงถึงหลัก 2 ประการ </a:t>
            </a:r>
            <a:r>
              <a:rPr lang="th-TH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6731000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880532" y="3579157"/>
            <a:ext cx="2523067" cy="364067"/>
          </a:xfrm>
          <a:prstGeom prst="roundRect">
            <a:avLst/>
          </a:prstGeom>
          <a:solidFill>
            <a:srgbClr val="DEC8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ตัดสินใจอย่างไรดี</a:t>
            </a:r>
            <a:endParaRPr lang="th-TH" sz="24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47729" y="4108320"/>
            <a:ext cx="5867400" cy="2074364"/>
            <a:chOff x="4447729" y="4108320"/>
            <a:chExt cx="5867400" cy="2074364"/>
          </a:xfrm>
        </p:grpSpPr>
        <p:sp>
          <p:nvSpPr>
            <p:cNvPr id="324" name="Cube 323"/>
            <p:cNvSpPr/>
            <p:nvPr/>
          </p:nvSpPr>
          <p:spPr>
            <a:xfrm rot="21417807">
              <a:off x="4447729" y="5480610"/>
              <a:ext cx="5867400" cy="152400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Isosceles Triangle 324"/>
            <p:cNvSpPr/>
            <p:nvPr/>
          </p:nvSpPr>
          <p:spPr>
            <a:xfrm>
              <a:off x="6969084" y="5649284"/>
              <a:ext cx="685800" cy="5334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lowchart: Process 326"/>
            <p:cNvSpPr/>
            <p:nvPr/>
          </p:nvSpPr>
          <p:spPr>
            <a:xfrm rot="21436410">
              <a:off x="4940296" y="5123799"/>
              <a:ext cx="1562100" cy="432000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kern="0" noProof="0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กู้ยืม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4809067" y="4108320"/>
              <a:ext cx="1989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smtClean="0">
                  <a:solidFill>
                    <a:srgbClr val="BD338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จำเป็น และผ่อนไหว</a:t>
              </a:r>
              <a:endParaRPr lang="th-TH" sz="2200" b="1">
                <a:solidFill>
                  <a:srgbClr val="BD338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30" name="Striped Right Arrow 329"/>
            <p:cNvSpPr/>
            <p:nvPr/>
          </p:nvSpPr>
          <p:spPr>
            <a:xfrm rot="5400000">
              <a:off x="5558153" y="4584063"/>
              <a:ext cx="326384" cy="295101"/>
            </a:xfrm>
            <a:prstGeom prst="stripedRightArrow">
              <a:avLst/>
            </a:prstGeom>
            <a:solidFill>
              <a:srgbClr val="D7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C00000"/>
                </a:solidFill>
              </a:endParaRPr>
            </a:p>
          </p:txBody>
        </p:sp>
      </p:grpSp>
      <p:sp>
        <p:nvSpPr>
          <p:cNvPr id="331" name="TextBox 330"/>
          <p:cNvSpPr txBox="1"/>
          <p:nvPr/>
        </p:nvSpPr>
        <p:spPr>
          <a:xfrm>
            <a:off x="7306733" y="2511626"/>
            <a:ext cx="426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ความสามารถในการชำระหรือผ่อนหนี้</a:t>
            </a:r>
          </a:p>
          <a:p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ภาระผ่อนต่อเดือนไม่เกิน 1/3 ของรายรับ </a:t>
            </a:r>
          </a:p>
        </p:txBody>
      </p:sp>
      <p:grpSp>
        <p:nvGrpSpPr>
          <p:cNvPr id="332" name="Group 331"/>
          <p:cNvGrpSpPr/>
          <p:nvPr/>
        </p:nvGrpSpPr>
        <p:grpSpPr>
          <a:xfrm>
            <a:off x="1042969" y="4372106"/>
            <a:ext cx="1489358" cy="1906408"/>
            <a:chOff x="1076045" y="4322564"/>
            <a:chExt cx="1489358" cy="1906408"/>
          </a:xfrm>
        </p:grpSpPr>
        <p:sp>
          <p:nvSpPr>
            <p:cNvPr id="333" name="Rectangle 332"/>
            <p:cNvSpPr/>
            <p:nvPr/>
          </p:nvSpPr>
          <p:spPr>
            <a:xfrm flipH="1">
              <a:off x="2227035" y="4567507"/>
              <a:ext cx="3383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84493"/>
                  </a:solidFill>
                  <a:effectLst/>
                </a:rPr>
                <a:t>?</a:t>
              </a:r>
              <a:endParaRPr lang="th-TH" sz="5400" b="1" cap="none" spc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84493"/>
                </a:solidFill>
                <a:effectLst/>
              </a:endParaRPr>
            </a:p>
          </p:txBody>
        </p:sp>
        <p:pic>
          <p:nvPicPr>
            <p:cNvPr id="334" name="Picture 3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19"/>
            <a:stretch/>
          </p:blipFill>
          <p:spPr>
            <a:xfrm flipH="1">
              <a:off x="1076045" y="4322564"/>
              <a:ext cx="1222749" cy="1906408"/>
            </a:xfrm>
            <a:prstGeom prst="rect">
              <a:avLst/>
            </a:prstGeom>
          </p:spPr>
        </p:pic>
      </p:grpSp>
      <p:sp>
        <p:nvSpPr>
          <p:cNvPr id="21" name="Flowchart: Process 20"/>
          <p:cNvSpPr/>
          <p:nvPr/>
        </p:nvSpPr>
        <p:spPr>
          <a:xfrm rot="21409328">
            <a:off x="8213156" y="4959741"/>
            <a:ext cx="1562100" cy="432000"/>
          </a:xfrm>
          <a:prstGeom prst="flowChartProcess">
            <a:avLst/>
          </a:prstGeom>
          <a:solidFill>
            <a:srgbClr val="42AD9D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ไม่กู้ยืม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59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777" y="365043"/>
            <a:ext cx="528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คิดสักนิดก่อนตัดสินใจเป็นหนี้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4733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0466" y="2516027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ความจำเป็นในการเป็นหนี้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193" y="1507923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ก่อนก่อ</a:t>
            </a: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หนี้ควรคำนึงถึงหลัก 2 ประการ </a:t>
            </a:r>
            <a:r>
              <a:rPr lang="th-TH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000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0532" y="3579157"/>
            <a:ext cx="2523067" cy="364067"/>
          </a:xfrm>
          <a:prstGeom prst="roundRect">
            <a:avLst/>
          </a:prstGeom>
          <a:solidFill>
            <a:srgbClr val="DEC8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ตัดสินใจอย่างไรดี</a:t>
            </a:r>
            <a:endParaRPr lang="th-TH" sz="24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47729" y="4108320"/>
            <a:ext cx="5867400" cy="2074364"/>
            <a:chOff x="4447729" y="4108320"/>
            <a:chExt cx="5867400" cy="2074364"/>
          </a:xfrm>
        </p:grpSpPr>
        <p:sp>
          <p:nvSpPr>
            <p:cNvPr id="23" name="Cube 22"/>
            <p:cNvSpPr/>
            <p:nvPr/>
          </p:nvSpPr>
          <p:spPr>
            <a:xfrm rot="21417807">
              <a:off x="4447729" y="5480610"/>
              <a:ext cx="5867400" cy="152400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6969084" y="5649284"/>
              <a:ext cx="685800" cy="5334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 rot="21409328">
              <a:off x="8213156" y="4959741"/>
              <a:ext cx="1562100" cy="432000"/>
            </a:xfrm>
            <a:prstGeom prst="flowChartProcess">
              <a:avLst/>
            </a:prstGeom>
            <a:solidFill>
              <a:srgbClr val="42AD9D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kern="0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ไม่กู้ยืม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 rot="21409328">
              <a:off x="4940296" y="5133324"/>
              <a:ext cx="1562100" cy="432000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kern="0" noProof="0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กู้ยืม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9067" y="4108320"/>
              <a:ext cx="2362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smtClean="0">
                  <a:solidFill>
                    <a:srgbClr val="BD338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จำเป็น แต่ผ่อนไม่ไหว</a:t>
              </a:r>
              <a:endParaRPr lang="th-TH" sz="2200" b="1">
                <a:solidFill>
                  <a:srgbClr val="BD338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9" name="Striped Right Arrow 28"/>
            <p:cNvSpPr/>
            <p:nvPr/>
          </p:nvSpPr>
          <p:spPr>
            <a:xfrm rot="5400000">
              <a:off x="5558153" y="4584063"/>
              <a:ext cx="326384" cy="295101"/>
            </a:xfrm>
            <a:prstGeom prst="stripedRightArrow">
              <a:avLst/>
            </a:prstGeom>
            <a:solidFill>
              <a:srgbClr val="D7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0" name="5-Point Star 29"/>
          <p:cNvSpPr/>
          <p:nvPr/>
        </p:nvSpPr>
        <p:spPr>
          <a:xfrm>
            <a:off x="6710912" y="3585564"/>
            <a:ext cx="156835" cy="167138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6789330" y="3670998"/>
            <a:ext cx="3659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ลดรายจ่ายหรือเพิ่มรายได้</a:t>
            </a:r>
          </a:p>
          <a:p>
            <a:pPr marL="176213" indent="-176213">
              <a:buFontTx/>
              <a:buChar char="-"/>
            </a:pPr>
            <a:r>
              <a:rPr lang="th-TH" sz="16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เลือกซื้อสินค้าที่ผ่อนไหว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หาแหล่งกู้ยืมที่ดอกเบี้ยถูกลง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06732" y="2516027"/>
            <a:ext cx="42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ความสามารถในการชำระหรือผ่อนหนี้</a:t>
            </a:r>
          </a:p>
          <a:p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ภาระผ่อนต่อเดือนไม่เกิน 1/3 ของรายรับ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42969" y="4372106"/>
            <a:ext cx="1489358" cy="1906408"/>
            <a:chOff x="1076045" y="4322564"/>
            <a:chExt cx="1489358" cy="1906408"/>
          </a:xfrm>
        </p:grpSpPr>
        <p:sp>
          <p:nvSpPr>
            <p:cNvPr id="37" name="Rectangle 36"/>
            <p:cNvSpPr/>
            <p:nvPr/>
          </p:nvSpPr>
          <p:spPr>
            <a:xfrm flipH="1">
              <a:off x="2227035" y="4567507"/>
              <a:ext cx="3383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84493"/>
                  </a:solidFill>
                  <a:effectLst/>
                </a:rPr>
                <a:t>?</a:t>
              </a:r>
              <a:endParaRPr lang="th-TH" sz="5400" b="1" cap="none" spc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84493"/>
                </a:solidFill>
                <a:effectLst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19"/>
            <a:stretch/>
          </p:blipFill>
          <p:spPr>
            <a:xfrm flipH="1">
              <a:off x="1076045" y="4322564"/>
              <a:ext cx="1222749" cy="190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7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777" y="365043"/>
            <a:ext cx="528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คิดสักนิดก่อนตัดสินใจเป็นหนี้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64733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40466" y="2516027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ความจำเป็นในการเป็นหนี้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8193" y="1507923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ก่อนก่อ</a:t>
            </a: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หนี้ควรคำนึงถึงหลัก 2 ประการ </a:t>
            </a:r>
            <a:r>
              <a:rPr lang="th-TH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1000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6733" y="2516027"/>
            <a:ext cx="455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ความสามารถในการชำระหรือผ่อนหนี้</a:t>
            </a:r>
          </a:p>
          <a:p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ภาระผ่อนต่อเดือนไม่เกิน 1/3 ของรายรับ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80532" y="3579157"/>
            <a:ext cx="2523067" cy="364067"/>
          </a:xfrm>
          <a:prstGeom prst="roundRect">
            <a:avLst/>
          </a:prstGeom>
          <a:solidFill>
            <a:srgbClr val="DEC8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ตัดสินใจอย่างไรดี</a:t>
            </a:r>
            <a:endParaRPr lang="th-TH" sz="24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47729" y="4048755"/>
            <a:ext cx="6002743" cy="2133929"/>
            <a:chOff x="4447729" y="4048755"/>
            <a:chExt cx="6002743" cy="2133929"/>
          </a:xfrm>
        </p:grpSpPr>
        <p:sp>
          <p:nvSpPr>
            <p:cNvPr id="46" name="TextBox 45"/>
            <p:cNvSpPr txBox="1"/>
            <p:nvPr/>
          </p:nvSpPr>
          <p:spPr>
            <a:xfrm>
              <a:off x="7537939" y="4048755"/>
              <a:ext cx="2912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smtClean="0">
                  <a:solidFill>
                    <a:srgbClr val="BD338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จำเป็นและผ่อนไหว แต่</a:t>
              </a:r>
              <a:r>
                <a:rPr lang="th-TH" sz="2200" b="1">
                  <a:solidFill>
                    <a:srgbClr val="BD338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รอได้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47729" y="4565655"/>
              <a:ext cx="5867400" cy="1617029"/>
              <a:chOff x="4447729" y="4565655"/>
              <a:chExt cx="5867400" cy="1617029"/>
            </a:xfrm>
          </p:grpSpPr>
          <p:sp>
            <p:nvSpPr>
              <p:cNvPr id="41" name="Cube 40"/>
              <p:cNvSpPr/>
              <p:nvPr/>
            </p:nvSpPr>
            <p:spPr>
              <a:xfrm rot="189544">
                <a:off x="4447729" y="5480610"/>
                <a:ext cx="5867400" cy="152400"/>
              </a:xfrm>
              <a:prstGeom prst="cub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969084" y="5649284"/>
                <a:ext cx="685800" cy="533400"/>
              </a:xfrm>
              <a:prstGeom prst="triangl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 rot="198713">
                <a:off x="8213156" y="5135432"/>
                <a:ext cx="1562100" cy="432000"/>
              </a:xfrm>
              <a:prstGeom prst="flowChartProcess">
                <a:avLst/>
              </a:prstGeom>
              <a:solidFill>
                <a:srgbClr val="42AD9D"/>
              </a:solidFill>
              <a:ln w="25400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400" b="1" kern="0" smtClean="0">
                    <a:solidFill>
                      <a:prstClr val="white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ไม่กู้ยืม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 rot="198713">
                <a:off x="4940296" y="4957633"/>
                <a:ext cx="1562100" cy="432000"/>
              </a:xfrm>
              <a:prstGeom prst="flowChartProces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400" b="1" kern="0" noProof="0" smtClean="0">
                    <a:solidFill>
                      <a:prstClr val="white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กู้ยืม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7" name="Striped Right Arrow 46"/>
              <p:cNvSpPr/>
              <p:nvPr/>
            </p:nvSpPr>
            <p:spPr>
              <a:xfrm rot="5400000">
                <a:off x="8786690" y="4581296"/>
                <a:ext cx="326384" cy="295101"/>
              </a:xfrm>
              <a:prstGeom prst="stripedRightArrow">
                <a:avLst/>
              </a:prstGeom>
              <a:solidFill>
                <a:srgbClr val="D783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8" name="5-Point Star 47"/>
          <p:cNvSpPr/>
          <p:nvPr/>
        </p:nvSpPr>
        <p:spPr>
          <a:xfrm>
            <a:off x="8015780" y="5850950"/>
            <a:ext cx="156835" cy="167138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TextBox 48"/>
          <p:cNvSpPr txBox="1"/>
          <p:nvPr/>
        </p:nvSpPr>
        <p:spPr>
          <a:xfrm>
            <a:off x="8094422" y="5969881"/>
            <a:ext cx="366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ออมเงินเพิ่มเติม ลดรายจ่ายหรือเพิ่มรายได้ เพื่อให้มีเงินเพียงพอโดยไม่ต้องกู้</a:t>
            </a:r>
            <a:endParaRPr lang="th-TH" sz="16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2969" y="4372106"/>
            <a:ext cx="1489358" cy="1906408"/>
            <a:chOff x="1076045" y="4322564"/>
            <a:chExt cx="1489358" cy="1906408"/>
          </a:xfrm>
        </p:grpSpPr>
        <p:sp>
          <p:nvSpPr>
            <p:cNvPr id="27" name="Rectangle 26"/>
            <p:cNvSpPr/>
            <p:nvPr/>
          </p:nvSpPr>
          <p:spPr>
            <a:xfrm flipH="1">
              <a:off x="2227035" y="4567507"/>
              <a:ext cx="3383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84493"/>
                  </a:solidFill>
                  <a:effectLst/>
                </a:rPr>
                <a:t>?</a:t>
              </a:r>
              <a:endParaRPr lang="th-TH" sz="5400" b="1" cap="none" spc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84493"/>
                </a:solidFill>
                <a:effectLst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19"/>
            <a:stretch/>
          </p:blipFill>
          <p:spPr>
            <a:xfrm flipH="1">
              <a:off x="1076045" y="4322564"/>
              <a:ext cx="1222749" cy="190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777" y="365043"/>
            <a:ext cx="528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คิดสักนิดก่อนตัดสินใจเป็นหนี้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4733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0466" y="2516027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ความจำเป็นในการเป็นหนี้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3" y="1507923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ก่อนก่อ</a:t>
            </a: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หนี้ควรคำนึงถึงหลัก 2 ประการ </a:t>
            </a:r>
            <a:r>
              <a:rPr lang="th-TH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1000" y="2485250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</a:t>
            </a:r>
            <a:endParaRPr lang="th-TH" sz="36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80532" y="3579157"/>
            <a:ext cx="2523067" cy="364067"/>
          </a:xfrm>
          <a:prstGeom prst="roundRect">
            <a:avLst/>
          </a:prstGeom>
          <a:solidFill>
            <a:srgbClr val="DEC8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ตัดสินใจอย่างไรดี</a:t>
            </a:r>
            <a:endParaRPr lang="th-TH" sz="24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47729" y="4046408"/>
            <a:ext cx="5867400" cy="2136276"/>
            <a:chOff x="4447729" y="4046408"/>
            <a:chExt cx="5867400" cy="2136276"/>
          </a:xfrm>
        </p:grpSpPr>
        <p:sp>
          <p:nvSpPr>
            <p:cNvPr id="25" name="Cube 24"/>
            <p:cNvSpPr/>
            <p:nvPr/>
          </p:nvSpPr>
          <p:spPr>
            <a:xfrm rot="189544">
              <a:off x="4447729" y="5480610"/>
              <a:ext cx="5867400" cy="152400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6969084" y="5649284"/>
              <a:ext cx="685800" cy="5334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70575" y="4046408"/>
              <a:ext cx="10472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smtClean="0">
                  <a:solidFill>
                    <a:srgbClr val="BD338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ไม่จำเป็น  </a:t>
              </a:r>
              <a:endParaRPr lang="th-TH" sz="2200" b="1">
                <a:solidFill>
                  <a:srgbClr val="BD338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1" name="Striped Right Arrow 30"/>
            <p:cNvSpPr/>
            <p:nvPr/>
          </p:nvSpPr>
          <p:spPr>
            <a:xfrm rot="5400000">
              <a:off x="8786690" y="4581296"/>
              <a:ext cx="326384" cy="295101"/>
            </a:xfrm>
            <a:prstGeom prst="stripedRightArrow">
              <a:avLst/>
            </a:prstGeom>
            <a:solidFill>
              <a:srgbClr val="D7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06733" y="2516027"/>
            <a:ext cx="446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ความสามารถในการชำระหรือผ่อนหนี้</a:t>
            </a:r>
          </a:p>
          <a:p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ภาระผ่อนต่อเดือนไม่เกิน 1/3 ของรายรับ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42969" y="4372106"/>
            <a:ext cx="1489358" cy="1906408"/>
            <a:chOff x="1076045" y="4322564"/>
            <a:chExt cx="1489358" cy="1906408"/>
          </a:xfrm>
        </p:grpSpPr>
        <p:sp>
          <p:nvSpPr>
            <p:cNvPr id="37" name="Rectangle 36"/>
            <p:cNvSpPr/>
            <p:nvPr/>
          </p:nvSpPr>
          <p:spPr>
            <a:xfrm flipH="1">
              <a:off x="2227035" y="4567507"/>
              <a:ext cx="3383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84493"/>
                  </a:solidFill>
                  <a:effectLst/>
                </a:rPr>
                <a:t>?</a:t>
              </a:r>
              <a:endParaRPr lang="th-TH" sz="5400" b="1" cap="none" spc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84493"/>
                </a:solidFill>
                <a:effectLst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19"/>
            <a:stretch/>
          </p:blipFill>
          <p:spPr>
            <a:xfrm flipH="1">
              <a:off x="1076045" y="4322564"/>
              <a:ext cx="1222749" cy="1906408"/>
            </a:xfrm>
            <a:prstGeom prst="rect">
              <a:avLst/>
            </a:prstGeom>
          </p:spPr>
        </p:pic>
      </p:grpSp>
      <p:sp>
        <p:nvSpPr>
          <p:cNvPr id="33" name="Flowchart: Process 32"/>
          <p:cNvSpPr/>
          <p:nvPr/>
        </p:nvSpPr>
        <p:spPr>
          <a:xfrm rot="198713">
            <a:off x="8213156" y="5135432"/>
            <a:ext cx="1562100" cy="432000"/>
          </a:xfrm>
          <a:prstGeom prst="flowChartProcess">
            <a:avLst/>
          </a:prstGeom>
          <a:solidFill>
            <a:srgbClr val="42AD9D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ไม่กู้ยืม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Flowchart: Process 33"/>
          <p:cNvSpPr/>
          <p:nvPr/>
        </p:nvSpPr>
        <p:spPr>
          <a:xfrm rot="198713">
            <a:off x="4940296" y="4957633"/>
            <a:ext cx="1562100" cy="432000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noProof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กู้ยืม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00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4258055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ทำไมต้องเป็นหนี้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หนี้</a:t>
            </a:r>
            <a:r>
              <a:rPr lang="th-TH" sz="3600">
                <a:solidFill>
                  <a:schemeClr val="tx1"/>
                </a:solidFill>
              </a:rPr>
              <a:t>แบบไหน</a:t>
            </a:r>
            <a:r>
              <a:rPr lang="th-TH" sz="3600" smtClean="0">
                <a:solidFill>
                  <a:schemeClr val="tx1"/>
                </a:solidFill>
              </a:rPr>
              <a:t>เหมาะสมกับคุณ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คิดสักนิดก่อนตัดสินใจเป็นหนี้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ทำอย่างไรจึงเป็นหนี้อย่างเป็นสุข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จัดการกับปัญหาหนี้ที่เกิดขึ้นได้อย่างไร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93" y="365043"/>
            <a:ext cx="575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ทำอย่างไรจึงเป็นหนี้อย่างเป็นสุข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438" y="3780531"/>
            <a:ext cx="1707434" cy="26872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6" r="49820"/>
          <a:stretch/>
        </p:blipFill>
        <p:spPr>
          <a:xfrm>
            <a:off x="1805193" y="2388438"/>
            <a:ext cx="2958500" cy="2784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6" r="49820"/>
          <a:stretch/>
        </p:blipFill>
        <p:spPr>
          <a:xfrm>
            <a:off x="4824810" y="2388438"/>
            <a:ext cx="2958500" cy="2784186"/>
          </a:xfrm>
          <a:prstGeom prst="rect">
            <a:avLst/>
          </a:prstGeom>
        </p:spPr>
      </p:pic>
      <p:pic>
        <p:nvPicPr>
          <p:cNvPr id="35" name="Picture 2" descr="à¸à¸¥à¸à¸²à¸£à¸à¹à¸à¸«à¸²à¸£à¸¹à¸à¸ à¸²à¸à¸ªà¸³à¸«à¸£à¸±à¸ à¸«à¸¡à¸¸à¸ 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29" y="1913944"/>
            <a:ext cx="840153" cy="8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à¸à¸¥à¸à¸²à¸£à¸à¹à¸à¸«à¸²à¸£à¸¹à¸à¸ à¸²à¸à¸ªà¸³à¸«à¸£à¸±à¸ à¸«à¸¡à¸¸à¸ 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29" y="1898954"/>
            <a:ext cx="840153" cy="8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287134" y="3001043"/>
            <a:ext cx="2260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จ่ายเงินตรงเวลา</a:t>
            </a:r>
            <a:b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และเต็มจำนวน</a:t>
            </a:r>
            <a:b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ทุกครั้ง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9796" y="3001043"/>
            <a:ext cx="2260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รีบชำระ</a:t>
            </a:r>
            <a:b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เมื่อมีเงินก้อน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23571" y="2099017"/>
            <a:ext cx="4185272" cy="1316730"/>
            <a:chOff x="7723571" y="2099017"/>
            <a:chExt cx="4185272" cy="1316730"/>
          </a:xfrm>
        </p:grpSpPr>
        <p:grpSp>
          <p:nvGrpSpPr>
            <p:cNvPr id="15" name="Group 14"/>
            <p:cNvGrpSpPr/>
            <p:nvPr/>
          </p:nvGrpSpPr>
          <p:grpSpPr>
            <a:xfrm>
              <a:off x="8289432" y="2099017"/>
              <a:ext cx="3619411" cy="1316730"/>
              <a:chOff x="8483003" y="1897851"/>
              <a:chExt cx="3619411" cy="131673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483003" y="1897851"/>
                <a:ext cx="3619411" cy="1316730"/>
                <a:chOff x="3101301" y="4592416"/>
                <a:chExt cx="3449400" cy="1064115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490740" y="4594348"/>
                  <a:ext cx="3059961" cy="1062183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130668" y="4799541"/>
                  <a:ext cx="21130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2400" b="1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หนี้ที่คิดดอกเบี้ยคงที่</a:t>
                  </a:r>
                  <a:endParaRPr lang="th-TH" sz="2400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01301" y="4592416"/>
                  <a:ext cx="582477" cy="526594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01301" y="5032338"/>
                  <a:ext cx="1083747" cy="524996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10015209" y="2560239"/>
                <a:ext cx="13163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th-TH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ปิดคุ้มกว่าโปะ 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23571" y="2795603"/>
              <a:ext cx="500208" cy="468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88543" y="3858285"/>
            <a:ext cx="4249458" cy="1314339"/>
            <a:chOff x="7688543" y="3858285"/>
            <a:chExt cx="4249458" cy="1314339"/>
          </a:xfrm>
        </p:grpSpPr>
        <p:grpSp>
          <p:nvGrpSpPr>
            <p:cNvPr id="44" name="Group 43"/>
            <p:cNvGrpSpPr/>
            <p:nvPr/>
          </p:nvGrpSpPr>
          <p:grpSpPr>
            <a:xfrm>
              <a:off x="8130562" y="3858285"/>
              <a:ext cx="3807439" cy="1314339"/>
              <a:chOff x="8290394" y="3947340"/>
              <a:chExt cx="3807439" cy="131433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8887057" y="3947340"/>
                <a:ext cx="3210776" cy="1314339"/>
                <a:chOff x="3490740" y="4594348"/>
                <a:chExt cx="3059961" cy="106218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490740" y="4594348"/>
                  <a:ext cx="3059961" cy="1062183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078186" y="4630606"/>
                  <a:ext cx="2120588" cy="6715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400" b="1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หนี้ที่</a:t>
                  </a:r>
                  <a:r>
                    <a:rPr lang="th-TH" sz="2400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คิดดอกเบี้ย</a:t>
                  </a:r>
                  <a:br>
                    <a:rPr lang="th-TH" sz="2400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</a:br>
                  <a:r>
                    <a:rPr lang="th-TH" sz="2400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ลดต้นลด</a:t>
                  </a:r>
                  <a:r>
                    <a:rPr lang="th-TH" sz="2400" b="1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ดอก</a:t>
                  </a:r>
                  <a:endParaRPr lang="th-TH" sz="240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8290394" y="3985743"/>
                <a:ext cx="1169234" cy="1177353"/>
                <a:chOff x="6125275" y="3254151"/>
                <a:chExt cx="1186172" cy="1068161"/>
              </a:xfrm>
            </p:grpSpPr>
            <p:pic>
              <p:nvPicPr>
                <p:cNvPr id="27" name="Picture 4" descr="J:\ครูเข็มทิศ2558\บัตรเครดิต เดี่ยว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330347">
                  <a:off x="6629980" y="3886541"/>
                  <a:ext cx="681467" cy="4357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9533" y="3254151"/>
                  <a:ext cx="902120" cy="758446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5275" y="3656807"/>
                  <a:ext cx="625750" cy="581065"/>
                </a:xfrm>
                <a:prstGeom prst="rect">
                  <a:avLst/>
                </a:prstGeom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9934571" y="4814267"/>
                <a:ext cx="13628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th-TH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ปิดหรือโปะก็ได้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688543" y="4217218"/>
              <a:ext cx="50020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>
            <a:normAutofit/>
          </a:bodyPr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2.4  แนน สาวคลั่งชอป ตอนที่ 2 วิธีจัดการหนี้ </a:t>
            </a:r>
            <a:endParaRPr lang="th-TH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967" y="2462087"/>
            <a:ext cx="2422051" cy="3746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7040" y="2688701"/>
            <a:ext cx="6096000" cy="1384995"/>
          </a:xfrm>
          <a:prstGeom prst="rect">
            <a:avLst/>
          </a:prstGeom>
          <a:solidFill>
            <a:srgbClr val="F1E8F8"/>
          </a:solidFill>
        </p:spPr>
        <p:txBody>
          <a:bodyPr>
            <a:spAutoFit/>
          </a:bodyPr>
          <a:lstStyle/>
          <a:p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ชม </a:t>
            </a:r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VDO Clip “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ตอนที่คุณ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แนน</a:t>
            </a:r>
            <a:b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</a:t>
            </a:r>
            <a:r>
              <a:rPr lang="th-TH" b="1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แก้ไขปัญหาหนี้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พร้อมวิเคราะห์และอภิปรายวิธีแก้ปัญหา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ของสาว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นักชอป </a:t>
            </a:r>
          </a:p>
        </p:txBody>
      </p:sp>
      <p:sp>
        <p:nvSpPr>
          <p:cNvPr id="7" name="Action Button: Forward or Next 6">
            <a:hlinkClick r:id="rId5" highlightClick="1"/>
          </p:cNvPr>
          <p:cNvSpPr/>
          <p:nvPr/>
        </p:nvSpPr>
        <p:spPr>
          <a:xfrm>
            <a:off x="11051168" y="5733288"/>
            <a:ext cx="605264" cy="31803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2.4  แนน สาวคลั่งชอป ตอนที่ </a:t>
            </a:r>
            <a:r>
              <a:rPr lang="th-TH" b="1">
                <a:latin typeface="BrowalliaUPC" panose="020B0604020202020204" pitchFamily="34" charset="-34"/>
                <a:cs typeface="BrowalliaUPC" panose="020B0604020202020204" pitchFamily="34" charset="-34"/>
              </a:rPr>
              <a:t>2 วิธีจัดการหนี้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858" y="1258513"/>
            <a:ext cx="211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เฉลยกิจกรรม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4115" y="2045211"/>
            <a:ext cx="8088923" cy="4265647"/>
            <a:chOff x="2154115" y="1974876"/>
            <a:chExt cx="8088923" cy="4264270"/>
          </a:xfrm>
        </p:grpSpPr>
        <p:sp>
          <p:nvSpPr>
            <p:cNvPr id="11" name="Rounded Rectangle 10"/>
            <p:cNvSpPr/>
            <p:nvPr/>
          </p:nvSpPr>
          <p:spPr>
            <a:xfrm>
              <a:off x="2154115" y="1974876"/>
              <a:ext cx="8088923" cy="42642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2903" y="2398851"/>
              <a:ext cx="7427574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1. นำ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เสื้อผ้า กระเป๋า รองเท้า ที่มีอยู่ออกขายให้ได้มากที่สุดเพื่อช่วยลดภาระหนี้ </a:t>
              </a:r>
              <a:endParaRPr lang="en-US" sz="22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2. ออม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เงินเดือนละ 10</a:t>
              </a:r>
              <a:r>
                <a:rPr lang="en-US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% 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ของเงินเดือน หรือเดือนละ 3,000 บาท เผื่อใช้ในกรณีฉุกเฉิน </a:t>
              </a:r>
              <a:endParaRPr lang="en-US" sz="22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3. 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ลดรายจ่าย</a:t>
              </a: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โดยใช้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เงินให้น้อยลงเป็นวันละ 150 บาท </a:t>
              </a:r>
              <a:b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</a:b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   (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คุณแนนทำเพิ่มเติมจากคำแนะนำของนักวางแผนทางการเงิน)</a:t>
              </a:r>
              <a:endParaRPr lang="en-US" sz="22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 marL="176213" indent="-176213">
                <a:spcBef>
                  <a:spcPts val="600"/>
                </a:spcBef>
                <a:spcAft>
                  <a:spcPts val="600"/>
                </a:spcAft>
              </a:pP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4. 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เจรจากับเจ้าหนี้เพื่อขอแฮร์คัท (</a:t>
              </a:r>
              <a:r>
                <a:rPr lang="en-US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Haircut</a:t>
              </a: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)* 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หนี้บัตรเครดิต </a:t>
              </a:r>
              <a:endParaRPr lang="th-TH" sz="22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 marL="352425" lvl="1" indent="-169863">
                <a:spcBef>
                  <a:spcPts val="600"/>
                </a:spcBef>
                <a:spcAft>
                  <a:spcPts val="600"/>
                </a:spcAft>
              </a:pP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* เจ้าหนี้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ลดดอกเบี้ย หรือเงินต้น หรือทั้งสองอย่างให้แก่ลูกหนี้เพื่อให้ลูกหนี้สามารถชำระ</a:t>
              </a: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หนี้ปิด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บัญชีได้ </a:t>
              </a:r>
              <a:endParaRPr lang="th-TH" sz="22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  <a:p>
              <a:pPr marL="176213" indent="-176213">
                <a:spcBef>
                  <a:spcPts val="600"/>
                </a:spcBef>
                <a:spcAft>
                  <a:spcPts val="600"/>
                </a:spcAft>
              </a:pP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5. </a:t>
              </a:r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เจรจาขอยืมเงินจากคนรู้จักเพื่อนำมาชำระหนี้บัตรเครดิตที่มีดอกเบี้ยสูงกว่า </a:t>
              </a:r>
              <a:endParaRPr lang="en-US" sz="2200" b="1">
                <a:solidFill>
                  <a:schemeClr val="accent5">
                    <a:lumMod val="75000"/>
                  </a:schemeClr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ทำไมต้องเป็นหนี้</a:t>
            </a:r>
            <a:endParaRPr lang="th-TH" sz="360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หนี้แบบไหน</a:t>
            </a:r>
            <a:r>
              <a:rPr lang="th-TH" sz="3600" smtClean="0">
                <a:solidFill>
                  <a:schemeClr val="tx1"/>
                </a:solidFill>
              </a:rPr>
              <a:t>เหมาะสมกับคุณ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คิดสักนิดก่อนตัดสินใจเป็นหนี้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ทำอย่างไรจึงเป็นหนี้อย่างเป็นสุข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จัดการกับปัญหาหนี้ที่เกิดขึ้นได้อย่างไร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4905596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ทำไมต้องเป็นหนี้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หนี้</a:t>
            </a:r>
            <a:r>
              <a:rPr lang="th-TH" sz="3600">
                <a:solidFill>
                  <a:schemeClr val="tx1"/>
                </a:solidFill>
              </a:rPr>
              <a:t>แบบไหน</a:t>
            </a:r>
            <a:r>
              <a:rPr lang="th-TH" sz="3600" smtClean="0">
                <a:solidFill>
                  <a:schemeClr val="tx1"/>
                </a:solidFill>
              </a:rPr>
              <a:t>เหมาะสมกับคุณ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คิดสักนิดก่อนตัดสินใจเป็นหนี้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ทำอย่างไรจึงเป็นหนี้อย่างเป็นสุข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จัดการกับปัญหาหนี้ที่เกิดขึ้นได้อย่างไร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970" y="365043"/>
            <a:ext cx="672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จัดการกับปัญหาหนี้ที่เกิดขึ้นได้อย่างไร</a:t>
            </a:r>
          </a:p>
        </p:txBody>
      </p:sp>
      <p:pic>
        <p:nvPicPr>
          <p:cNvPr id="11" name="Picture 3" descr="J:\ครูเข็มทิศ2558\ปวดหัว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4518" y="205070"/>
            <a:ext cx="1193390" cy="1158063"/>
          </a:xfrm>
          <a:prstGeom prst="rect">
            <a:avLst/>
          </a:prstGeom>
          <a:noFill/>
        </p:spPr>
      </p:pic>
      <p:pic>
        <p:nvPicPr>
          <p:cNvPr id="12" name="Picture 2" descr="J:\ครูเข็มทิศ2558\ดอกเบี้ยเงินกู้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6594" y="4696018"/>
            <a:ext cx="1605760" cy="168808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876347" y="1698322"/>
            <a:ext cx="8903276" cy="4693581"/>
            <a:chOff x="1876347" y="1698322"/>
            <a:chExt cx="8903276" cy="4693581"/>
          </a:xfrm>
        </p:grpSpPr>
        <p:grpSp>
          <p:nvGrpSpPr>
            <p:cNvPr id="2" name="Group 1"/>
            <p:cNvGrpSpPr/>
            <p:nvPr/>
          </p:nvGrpSpPr>
          <p:grpSpPr>
            <a:xfrm>
              <a:off x="1876347" y="1698322"/>
              <a:ext cx="8903276" cy="4693581"/>
              <a:chOff x="1876347" y="1698322"/>
              <a:chExt cx="8903276" cy="469358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876347" y="1698322"/>
                <a:ext cx="8903276" cy="4693581"/>
                <a:chOff x="-206805" y="1958332"/>
                <a:chExt cx="7944306" cy="4045715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2118954" y="2785134"/>
                  <a:ext cx="2428658" cy="2240788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18"/>
                <p:cNvSpPr>
                  <a:spLocks/>
                </p:cNvSpPr>
                <p:nvPr/>
              </p:nvSpPr>
              <p:spPr bwMode="auto">
                <a:xfrm>
                  <a:off x="2863280" y="2494084"/>
                  <a:ext cx="1072806" cy="846567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1 h 3237"/>
                    <a:gd name="T20" fmla="*/ 53 w 3608"/>
                    <a:gd name="T21" fmla="*/ 1824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5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7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2 h 3237"/>
                    <a:gd name="T52" fmla="*/ 975 w 3608"/>
                    <a:gd name="T53" fmla="*/ 21 h 3237"/>
                    <a:gd name="T54" fmla="*/ 1025 w 3608"/>
                    <a:gd name="T55" fmla="*/ 8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8 h 3237"/>
                    <a:gd name="T66" fmla="*/ 2634 w 3608"/>
                    <a:gd name="T67" fmla="*/ 21 h 3237"/>
                    <a:gd name="T68" fmla="*/ 2683 w 3608"/>
                    <a:gd name="T69" fmla="*/ 42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7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5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4 h 3237"/>
                    <a:gd name="T100" fmla="*/ 2857 w 3608"/>
                    <a:gd name="T101" fmla="*/ 3031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1"/>
                      </a:lnTo>
                      <a:lnTo>
                        <a:pt x="53" y="1824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5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7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2"/>
                      </a:lnTo>
                      <a:lnTo>
                        <a:pt x="975" y="21"/>
                      </a:lnTo>
                      <a:lnTo>
                        <a:pt x="1025" y="8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8"/>
                      </a:lnTo>
                      <a:lnTo>
                        <a:pt x="2634" y="21"/>
                      </a:lnTo>
                      <a:lnTo>
                        <a:pt x="2683" y="42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7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5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4"/>
                      </a:lnTo>
                      <a:lnTo>
                        <a:pt x="2857" y="3031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00B09B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126"/>
                <p:cNvSpPr>
                  <a:spLocks/>
                </p:cNvSpPr>
                <p:nvPr/>
              </p:nvSpPr>
              <p:spPr bwMode="auto">
                <a:xfrm>
                  <a:off x="2863281" y="4520353"/>
                  <a:ext cx="1072890" cy="847141"/>
                </a:xfrm>
                <a:custGeom>
                  <a:avLst/>
                  <a:gdLst>
                    <a:gd name="T0" fmla="*/ 1108 w 3609"/>
                    <a:gd name="T1" fmla="*/ 3237 h 3237"/>
                    <a:gd name="T2" fmla="*/ 1080 w 3609"/>
                    <a:gd name="T3" fmla="*/ 3236 h 3237"/>
                    <a:gd name="T4" fmla="*/ 1027 w 3609"/>
                    <a:gd name="T5" fmla="*/ 3229 h 3237"/>
                    <a:gd name="T6" fmla="*/ 974 w 3609"/>
                    <a:gd name="T7" fmla="*/ 3215 h 3237"/>
                    <a:gd name="T8" fmla="*/ 925 w 3609"/>
                    <a:gd name="T9" fmla="*/ 3194 h 3237"/>
                    <a:gd name="T10" fmla="*/ 879 w 3609"/>
                    <a:gd name="T11" fmla="*/ 3168 h 3237"/>
                    <a:gd name="T12" fmla="*/ 837 w 3609"/>
                    <a:gd name="T13" fmla="*/ 3135 h 3237"/>
                    <a:gd name="T14" fmla="*/ 798 w 3609"/>
                    <a:gd name="T15" fmla="*/ 3097 h 3237"/>
                    <a:gd name="T16" fmla="*/ 765 w 3609"/>
                    <a:gd name="T17" fmla="*/ 3054 h 3237"/>
                    <a:gd name="T18" fmla="*/ 751 w 3609"/>
                    <a:gd name="T19" fmla="*/ 3032 h 3237"/>
                    <a:gd name="T20" fmla="*/ 53 w 3609"/>
                    <a:gd name="T21" fmla="*/ 1824 h 3237"/>
                    <a:gd name="T22" fmla="*/ 40 w 3609"/>
                    <a:gd name="T23" fmla="*/ 1800 h 3237"/>
                    <a:gd name="T24" fmla="*/ 19 w 3609"/>
                    <a:gd name="T25" fmla="*/ 1749 h 3237"/>
                    <a:gd name="T26" fmla="*/ 6 w 3609"/>
                    <a:gd name="T27" fmla="*/ 1698 h 3237"/>
                    <a:gd name="T28" fmla="*/ 0 w 3609"/>
                    <a:gd name="T29" fmla="*/ 1645 h 3237"/>
                    <a:gd name="T30" fmla="*/ 0 w 3609"/>
                    <a:gd name="T31" fmla="*/ 1592 h 3237"/>
                    <a:gd name="T32" fmla="*/ 6 w 3609"/>
                    <a:gd name="T33" fmla="*/ 1539 h 3237"/>
                    <a:gd name="T34" fmla="*/ 19 w 3609"/>
                    <a:gd name="T35" fmla="*/ 1487 h 3237"/>
                    <a:gd name="T36" fmla="*/ 40 w 3609"/>
                    <a:gd name="T37" fmla="*/ 1437 h 3237"/>
                    <a:gd name="T38" fmla="*/ 53 w 3609"/>
                    <a:gd name="T39" fmla="*/ 1413 h 3237"/>
                    <a:gd name="T40" fmla="*/ 751 w 3609"/>
                    <a:gd name="T41" fmla="*/ 205 h 3237"/>
                    <a:gd name="T42" fmla="*/ 765 w 3609"/>
                    <a:gd name="T43" fmla="*/ 181 h 3237"/>
                    <a:gd name="T44" fmla="*/ 798 w 3609"/>
                    <a:gd name="T45" fmla="*/ 138 h 3237"/>
                    <a:gd name="T46" fmla="*/ 836 w 3609"/>
                    <a:gd name="T47" fmla="*/ 100 h 3237"/>
                    <a:gd name="T48" fmla="*/ 879 w 3609"/>
                    <a:gd name="T49" fmla="*/ 69 h 3237"/>
                    <a:gd name="T50" fmla="*/ 925 w 3609"/>
                    <a:gd name="T51" fmla="*/ 42 h 3237"/>
                    <a:gd name="T52" fmla="*/ 974 w 3609"/>
                    <a:gd name="T53" fmla="*/ 22 h 3237"/>
                    <a:gd name="T54" fmla="*/ 1025 w 3609"/>
                    <a:gd name="T55" fmla="*/ 8 h 3237"/>
                    <a:gd name="T56" fmla="*/ 1079 w 3609"/>
                    <a:gd name="T57" fmla="*/ 0 h 3237"/>
                    <a:gd name="T58" fmla="*/ 1106 w 3609"/>
                    <a:gd name="T59" fmla="*/ 0 h 3237"/>
                    <a:gd name="T60" fmla="*/ 2502 w 3609"/>
                    <a:gd name="T61" fmla="*/ 0 h 3237"/>
                    <a:gd name="T62" fmla="*/ 2529 w 3609"/>
                    <a:gd name="T63" fmla="*/ 0 h 3237"/>
                    <a:gd name="T64" fmla="*/ 2583 w 3609"/>
                    <a:gd name="T65" fmla="*/ 8 h 3237"/>
                    <a:gd name="T66" fmla="*/ 2634 w 3609"/>
                    <a:gd name="T67" fmla="*/ 21 h 3237"/>
                    <a:gd name="T68" fmla="*/ 2683 w 3609"/>
                    <a:gd name="T69" fmla="*/ 42 h 3237"/>
                    <a:gd name="T70" fmla="*/ 2729 w 3609"/>
                    <a:gd name="T71" fmla="*/ 68 h 3237"/>
                    <a:gd name="T72" fmla="*/ 2772 w 3609"/>
                    <a:gd name="T73" fmla="*/ 100 h 3237"/>
                    <a:gd name="T74" fmla="*/ 2810 w 3609"/>
                    <a:gd name="T75" fmla="*/ 138 h 3237"/>
                    <a:gd name="T76" fmla="*/ 2843 w 3609"/>
                    <a:gd name="T77" fmla="*/ 181 h 3237"/>
                    <a:gd name="T78" fmla="*/ 2857 w 3609"/>
                    <a:gd name="T79" fmla="*/ 205 h 3237"/>
                    <a:gd name="T80" fmla="*/ 3555 w 3609"/>
                    <a:gd name="T81" fmla="*/ 1412 h 3237"/>
                    <a:gd name="T82" fmla="*/ 3568 w 3609"/>
                    <a:gd name="T83" fmla="*/ 1437 h 3237"/>
                    <a:gd name="T84" fmla="*/ 3589 w 3609"/>
                    <a:gd name="T85" fmla="*/ 1487 h 3237"/>
                    <a:gd name="T86" fmla="*/ 3602 w 3609"/>
                    <a:gd name="T87" fmla="*/ 1538 h 3237"/>
                    <a:gd name="T88" fmla="*/ 3609 w 3609"/>
                    <a:gd name="T89" fmla="*/ 1591 h 3237"/>
                    <a:gd name="T90" fmla="*/ 3609 w 3609"/>
                    <a:gd name="T91" fmla="*/ 1645 h 3237"/>
                    <a:gd name="T92" fmla="*/ 3602 w 3609"/>
                    <a:gd name="T93" fmla="*/ 1697 h 3237"/>
                    <a:gd name="T94" fmla="*/ 3589 w 3609"/>
                    <a:gd name="T95" fmla="*/ 1749 h 3237"/>
                    <a:gd name="T96" fmla="*/ 3568 w 3609"/>
                    <a:gd name="T97" fmla="*/ 1799 h 3237"/>
                    <a:gd name="T98" fmla="*/ 3555 w 3609"/>
                    <a:gd name="T99" fmla="*/ 1824 h 3237"/>
                    <a:gd name="T100" fmla="*/ 2857 w 3609"/>
                    <a:gd name="T101" fmla="*/ 3031 h 3237"/>
                    <a:gd name="T102" fmla="*/ 2844 w 3609"/>
                    <a:gd name="T103" fmla="*/ 3054 h 3237"/>
                    <a:gd name="T104" fmla="*/ 2810 w 3609"/>
                    <a:gd name="T105" fmla="*/ 3097 h 3237"/>
                    <a:gd name="T106" fmla="*/ 2772 w 3609"/>
                    <a:gd name="T107" fmla="*/ 3135 h 3237"/>
                    <a:gd name="T108" fmla="*/ 2730 w 3609"/>
                    <a:gd name="T109" fmla="*/ 3168 h 3237"/>
                    <a:gd name="T110" fmla="*/ 2683 w 3609"/>
                    <a:gd name="T111" fmla="*/ 3194 h 3237"/>
                    <a:gd name="T112" fmla="*/ 2635 w 3609"/>
                    <a:gd name="T113" fmla="*/ 3215 h 3237"/>
                    <a:gd name="T114" fmla="*/ 2583 w 3609"/>
                    <a:gd name="T115" fmla="*/ 3228 h 3237"/>
                    <a:gd name="T116" fmla="*/ 2529 w 3609"/>
                    <a:gd name="T117" fmla="*/ 3236 h 3237"/>
                    <a:gd name="T118" fmla="*/ 2502 w 3609"/>
                    <a:gd name="T119" fmla="*/ 3236 h 3237"/>
                    <a:gd name="T120" fmla="*/ 1108 w 3609"/>
                    <a:gd name="T121" fmla="*/ 3237 h 3237"/>
                    <a:gd name="T122" fmla="*/ 1108 w 3609"/>
                    <a:gd name="T123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609" h="3237">
                      <a:moveTo>
                        <a:pt x="1108" y="3237"/>
                      </a:moveTo>
                      <a:lnTo>
                        <a:pt x="1080" y="3236"/>
                      </a:lnTo>
                      <a:lnTo>
                        <a:pt x="1027" y="3229"/>
                      </a:lnTo>
                      <a:lnTo>
                        <a:pt x="974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7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4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5"/>
                      </a:lnTo>
                      <a:lnTo>
                        <a:pt x="0" y="1592"/>
                      </a:lnTo>
                      <a:lnTo>
                        <a:pt x="6" y="1539"/>
                      </a:lnTo>
                      <a:lnTo>
                        <a:pt x="19" y="1487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2"/>
                      </a:lnTo>
                      <a:lnTo>
                        <a:pt x="974" y="22"/>
                      </a:lnTo>
                      <a:lnTo>
                        <a:pt x="1025" y="8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8"/>
                      </a:lnTo>
                      <a:lnTo>
                        <a:pt x="2634" y="21"/>
                      </a:lnTo>
                      <a:lnTo>
                        <a:pt x="2683" y="42"/>
                      </a:lnTo>
                      <a:lnTo>
                        <a:pt x="2729" y="68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2"/>
                      </a:lnTo>
                      <a:lnTo>
                        <a:pt x="3568" y="1437"/>
                      </a:lnTo>
                      <a:lnTo>
                        <a:pt x="3589" y="1487"/>
                      </a:lnTo>
                      <a:lnTo>
                        <a:pt x="3602" y="1538"/>
                      </a:lnTo>
                      <a:lnTo>
                        <a:pt x="3609" y="1591"/>
                      </a:lnTo>
                      <a:lnTo>
                        <a:pt x="3609" y="1645"/>
                      </a:lnTo>
                      <a:lnTo>
                        <a:pt x="3602" y="1697"/>
                      </a:lnTo>
                      <a:lnTo>
                        <a:pt x="3589" y="1749"/>
                      </a:lnTo>
                      <a:lnTo>
                        <a:pt x="3568" y="1799"/>
                      </a:lnTo>
                      <a:lnTo>
                        <a:pt x="3555" y="1824"/>
                      </a:lnTo>
                      <a:lnTo>
                        <a:pt x="2857" y="3031"/>
                      </a:lnTo>
                      <a:lnTo>
                        <a:pt x="2844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30" y="3168"/>
                      </a:lnTo>
                      <a:lnTo>
                        <a:pt x="2683" y="3194"/>
                      </a:lnTo>
                      <a:lnTo>
                        <a:pt x="2635" y="3215"/>
                      </a:lnTo>
                      <a:lnTo>
                        <a:pt x="2583" y="3228"/>
                      </a:lnTo>
                      <a:lnTo>
                        <a:pt x="2529" y="3236"/>
                      </a:lnTo>
                      <a:lnTo>
                        <a:pt x="2502" y="3236"/>
                      </a:lnTo>
                      <a:lnTo>
                        <a:pt x="1108" y="3237"/>
                      </a:lnTo>
                      <a:lnTo>
                        <a:pt x="1108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36F13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115"/>
                <p:cNvSpPr>
                  <a:spLocks/>
                </p:cNvSpPr>
                <p:nvPr/>
              </p:nvSpPr>
              <p:spPr bwMode="auto">
                <a:xfrm>
                  <a:off x="4026159" y="3534153"/>
                  <a:ext cx="1072890" cy="847141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C13018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130"/>
                <p:cNvSpPr>
                  <a:spLocks/>
                </p:cNvSpPr>
                <p:nvPr/>
              </p:nvSpPr>
              <p:spPr bwMode="auto">
                <a:xfrm>
                  <a:off x="1694865" y="3533439"/>
                  <a:ext cx="1072890" cy="847141"/>
                </a:xfrm>
                <a:custGeom>
                  <a:avLst/>
                  <a:gdLst>
                    <a:gd name="T0" fmla="*/ 1101 w 3609"/>
                    <a:gd name="T1" fmla="*/ 3237 h 3241"/>
                    <a:gd name="T2" fmla="*/ 1073 w 3609"/>
                    <a:gd name="T3" fmla="*/ 3236 h 3241"/>
                    <a:gd name="T4" fmla="*/ 1020 w 3609"/>
                    <a:gd name="T5" fmla="*/ 3228 h 3241"/>
                    <a:gd name="T6" fmla="*/ 969 w 3609"/>
                    <a:gd name="T7" fmla="*/ 3215 h 3241"/>
                    <a:gd name="T8" fmla="*/ 919 w 3609"/>
                    <a:gd name="T9" fmla="*/ 3194 h 3241"/>
                    <a:gd name="T10" fmla="*/ 874 w 3609"/>
                    <a:gd name="T11" fmla="*/ 3166 h 3241"/>
                    <a:gd name="T12" fmla="*/ 830 w 3609"/>
                    <a:gd name="T13" fmla="*/ 3134 h 3241"/>
                    <a:gd name="T14" fmla="*/ 793 w 3609"/>
                    <a:gd name="T15" fmla="*/ 3096 h 3241"/>
                    <a:gd name="T16" fmla="*/ 760 w 3609"/>
                    <a:gd name="T17" fmla="*/ 3053 h 3241"/>
                    <a:gd name="T18" fmla="*/ 746 w 3609"/>
                    <a:gd name="T19" fmla="*/ 3029 h 3241"/>
                    <a:gd name="T20" fmla="*/ 53 w 3609"/>
                    <a:gd name="T21" fmla="*/ 1819 h 3241"/>
                    <a:gd name="T22" fmla="*/ 40 w 3609"/>
                    <a:gd name="T23" fmla="*/ 1796 h 3241"/>
                    <a:gd name="T24" fmla="*/ 19 w 3609"/>
                    <a:gd name="T25" fmla="*/ 1745 h 3241"/>
                    <a:gd name="T26" fmla="*/ 6 w 3609"/>
                    <a:gd name="T27" fmla="*/ 1694 h 3241"/>
                    <a:gd name="T28" fmla="*/ 0 w 3609"/>
                    <a:gd name="T29" fmla="*/ 1640 h 3241"/>
                    <a:gd name="T30" fmla="*/ 0 w 3609"/>
                    <a:gd name="T31" fmla="*/ 1587 h 3241"/>
                    <a:gd name="T32" fmla="*/ 6 w 3609"/>
                    <a:gd name="T33" fmla="*/ 1535 h 3241"/>
                    <a:gd name="T34" fmla="*/ 20 w 3609"/>
                    <a:gd name="T35" fmla="*/ 1482 h 3241"/>
                    <a:gd name="T36" fmla="*/ 41 w 3609"/>
                    <a:gd name="T37" fmla="*/ 1433 h 3241"/>
                    <a:gd name="T38" fmla="*/ 54 w 3609"/>
                    <a:gd name="T39" fmla="*/ 1409 h 3241"/>
                    <a:gd name="T40" fmla="*/ 756 w 3609"/>
                    <a:gd name="T41" fmla="*/ 203 h 3241"/>
                    <a:gd name="T42" fmla="*/ 770 w 3609"/>
                    <a:gd name="T43" fmla="*/ 180 h 3241"/>
                    <a:gd name="T44" fmla="*/ 803 w 3609"/>
                    <a:gd name="T45" fmla="*/ 138 h 3241"/>
                    <a:gd name="T46" fmla="*/ 841 w 3609"/>
                    <a:gd name="T47" fmla="*/ 100 h 3241"/>
                    <a:gd name="T48" fmla="*/ 884 w 3609"/>
                    <a:gd name="T49" fmla="*/ 67 h 3241"/>
                    <a:gd name="T50" fmla="*/ 930 w 3609"/>
                    <a:gd name="T51" fmla="*/ 41 h 3241"/>
                    <a:gd name="T52" fmla="*/ 978 w 3609"/>
                    <a:gd name="T53" fmla="*/ 20 h 3241"/>
                    <a:gd name="T54" fmla="*/ 1030 w 3609"/>
                    <a:gd name="T55" fmla="*/ 7 h 3241"/>
                    <a:gd name="T56" fmla="*/ 1084 w 3609"/>
                    <a:gd name="T57" fmla="*/ 0 h 3241"/>
                    <a:gd name="T58" fmla="*/ 1111 w 3609"/>
                    <a:gd name="T59" fmla="*/ 0 h 3241"/>
                    <a:gd name="T60" fmla="*/ 2507 w 3609"/>
                    <a:gd name="T61" fmla="*/ 3 h 3241"/>
                    <a:gd name="T62" fmla="*/ 2534 w 3609"/>
                    <a:gd name="T63" fmla="*/ 5 h 3241"/>
                    <a:gd name="T64" fmla="*/ 2588 w 3609"/>
                    <a:gd name="T65" fmla="*/ 13 h 3241"/>
                    <a:gd name="T66" fmla="*/ 2640 w 3609"/>
                    <a:gd name="T67" fmla="*/ 27 h 3241"/>
                    <a:gd name="T68" fmla="*/ 2688 w 3609"/>
                    <a:gd name="T69" fmla="*/ 47 h 3241"/>
                    <a:gd name="T70" fmla="*/ 2735 w 3609"/>
                    <a:gd name="T71" fmla="*/ 74 h 3241"/>
                    <a:gd name="T72" fmla="*/ 2777 w 3609"/>
                    <a:gd name="T73" fmla="*/ 107 h 3241"/>
                    <a:gd name="T74" fmla="*/ 2815 w 3609"/>
                    <a:gd name="T75" fmla="*/ 145 h 3241"/>
                    <a:gd name="T76" fmla="*/ 2848 w 3609"/>
                    <a:gd name="T77" fmla="*/ 188 h 3241"/>
                    <a:gd name="T78" fmla="*/ 2862 w 3609"/>
                    <a:gd name="T79" fmla="*/ 211 h 3241"/>
                    <a:gd name="T80" fmla="*/ 3556 w 3609"/>
                    <a:gd name="T81" fmla="*/ 1421 h 3241"/>
                    <a:gd name="T82" fmla="*/ 3569 w 3609"/>
                    <a:gd name="T83" fmla="*/ 1444 h 3241"/>
                    <a:gd name="T84" fmla="*/ 3588 w 3609"/>
                    <a:gd name="T85" fmla="*/ 1495 h 3241"/>
                    <a:gd name="T86" fmla="*/ 3603 w 3609"/>
                    <a:gd name="T87" fmla="*/ 1546 h 3241"/>
                    <a:gd name="T88" fmla="*/ 3609 w 3609"/>
                    <a:gd name="T89" fmla="*/ 1600 h 3241"/>
                    <a:gd name="T90" fmla="*/ 3609 w 3609"/>
                    <a:gd name="T91" fmla="*/ 1653 h 3241"/>
                    <a:gd name="T92" fmla="*/ 3601 w 3609"/>
                    <a:gd name="T93" fmla="*/ 1706 h 3241"/>
                    <a:gd name="T94" fmla="*/ 3587 w 3609"/>
                    <a:gd name="T95" fmla="*/ 1758 h 3241"/>
                    <a:gd name="T96" fmla="*/ 3567 w 3609"/>
                    <a:gd name="T97" fmla="*/ 1808 h 3241"/>
                    <a:gd name="T98" fmla="*/ 3553 w 3609"/>
                    <a:gd name="T99" fmla="*/ 1831 h 3241"/>
                    <a:gd name="T100" fmla="*/ 2852 w 3609"/>
                    <a:gd name="T101" fmla="*/ 3037 h 3241"/>
                    <a:gd name="T102" fmla="*/ 2838 w 3609"/>
                    <a:gd name="T103" fmla="*/ 3061 h 3241"/>
                    <a:gd name="T104" fmla="*/ 2805 w 3609"/>
                    <a:gd name="T105" fmla="*/ 3102 h 3241"/>
                    <a:gd name="T106" fmla="*/ 2767 w 3609"/>
                    <a:gd name="T107" fmla="*/ 3140 h 3241"/>
                    <a:gd name="T108" fmla="*/ 2725 w 3609"/>
                    <a:gd name="T109" fmla="*/ 3173 h 3241"/>
                    <a:gd name="T110" fmla="*/ 2679 w 3609"/>
                    <a:gd name="T111" fmla="*/ 3199 h 3241"/>
                    <a:gd name="T112" fmla="*/ 2629 w 3609"/>
                    <a:gd name="T113" fmla="*/ 3220 h 3241"/>
                    <a:gd name="T114" fmla="*/ 2577 w 3609"/>
                    <a:gd name="T115" fmla="*/ 3233 h 3241"/>
                    <a:gd name="T116" fmla="*/ 2525 w 3609"/>
                    <a:gd name="T117" fmla="*/ 3241 h 3241"/>
                    <a:gd name="T118" fmla="*/ 2497 w 3609"/>
                    <a:gd name="T119" fmla="*/ 3241 h 3241"/>
                    <a:gd name="T120" fmla="*/ 1101 w 3609"/>
                    <a:gd name="T121" fmla="*/ 3237 h 3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9" h="3241">
                      <a:moveTo>
                        <a:pt x="1101" y="3237"/>
                      </a:moveTo>
                      <a:lnTo>
                        <a:pt x="1073" y="3236"/>
                      </a:lnTo>
                      <a:lnTo>
                        <a:pt x="1020" y="3228"/>
                      </a:lnTo>
                      <a:lnTo>
                        <a:pt x="969" y="3215"/>
                      </a:lnTo>
                      <a:lnTo>
                        <a:pt x="919" y="3194"/>
                      </a:lnTo>
                      <a:lnTo>
                        <a:pt x="874" y="3166"/>
                      </a:lnTo>
                      <a:lnTo>
                        <a:pt x="830" y="3134"/>
                      </a:lnTo>
                      <a:lnTo>
                        <a:pt x="793" y="3096"/>
                      </a:lnTo>
                      <a:lnTo>
                        <a:pt x="760" y="3053"/>
                      </a:lnTo>
                      <a:lnTo>
                        <a:pt x="746" y="3029"/>
                      </a:lnTo>
                      <a:lnTo>
                        <a:pt x="53" y="1819"/>
                      </a:lnTo>
                      <a:lnTo>
                        <a:pt x="40" y="1796"/>
                      </a:lnTo>
                      <a:lnTo>
                        <a:pt x="19" y="1745"/>
                      </a:lnTo>
                      <a:lnTo>
                        <a:pt x="6" y="1694"/>
                      </a:lnTo>
                      <a:lnTo>
                        <a:pt x="0" y="1640"/>
                      </a:lnTo>
                      <a:lnTo>
                        <a:pt x="0" y="1587"/>
                      </a:lnTo>
                      <a:lnTo>
                        <a:pt x="6" y="1535"/>
                      </a:lnTo>
                      <a:lnTo>
                        <a:pt x="20" y="1482"/>
                      </a:lnTo>
                      <a:lnTo>
                        <a:pt x="41" y="1433"/>
                      </a:lnTo>
                      <a:lnTo>
                        <a:pt x="54" y="1409"/>
                      </a:lnTo>
                      <a:lnTo>
                        <a:pt x="756" y="203"/>
                      </a:lnTo>
                      <a:lnTo>
                        <a:pt x="770" y="180"/>
                      </a:lnTo>
                      <a:lnTo>
                        <a:pt x="803" y="138"/>
                      </a:lnTo>
                      <a:lnTo>
                        <a:pt x="841" y="100"/>
                      </a:lnTo>
                      <a:lnTo>
                        <a:pt x="884" y="67"/>
                      </a:lnTo>
                      <a:lnTo>
                        <a:pt x="930" y="41"/>
                      </a:lnTo>
                      <a:lnTo>
                        <a:pt x="978" y="20"/>
                      </a:lnTo>
                      <a:lnTo>
                        <a:pt x="1030" y="7"/>
                      </a:lnTo>
                      <a:lnTo>
                        <a:pt x="1084" y="0"/>
                      </a:lnTo>
                      <a:lnTo>
                        <a:pt x="1111" y="0"/>
                      </a:lnTo>
                      <a:lnTo>
                        <a:pt x="2507" y="3"/>
                      </a:lnTo>
                      <a:lnTo>
                        <a:pt x="2534" y="5"/>
                      </a:lnTo>
                      <a:lnTo>
                        <a:pt x="2588" y="13"/>
                      </a:lnTo>
                      <a:lnTo>
                        <a:pt x="2640" y="27"/>
                      </a:lnTo>
                      <a:lnTo>
                        <a:pt x="2688" y="47"/>
                      </a:lnTo>
                      <a:lnTo>
                        <a:pt x="2735" y="74"/>
                      </a:lnTo>
                      <a:lnTo>
                        <a:pt x="2777" y="107"/>
                      </a:lnTo>
                      <a:lnTo>
                        <a:pt x="2815" y="145"/>
                      </a:lnTo>
                      <a:lnTo>
                        <a:pt x="2848" y="188"/>
                      </a:lnTo>
                      <a:lnTo>
                        <a:pt x="2862" y="211"/>
                      </a:lnTo>
                      <a:lnTo>
                        <a:pt x="3556" y="1421"/>
                      </a:lnTo>
                      <a:lnTo>
                        <a:pt x="3569" y="1444"/>
                      </a:lnTo>
                      <a:lnTo>
                        <a:pt x="3588" y="1495"/>
                      </a:lnTo>
                      <a:lnTo>
                        <a:pt x="3603" y="1546"/>
                      </a:lnTo>
                      <a:lnTo>
                        <a:pt x="3609" y="1600"/>
                      </a:lnTo>
                      <a:lnTo>
                        <a:pt x="3609" y="1653"/>
                      </a:lnTo>
                      <a:lnTo>
                        <a:pt x="3601" y="1706"/>
                      </a:lnTo>
                      <a:lnTo>
                        <a:pt x="3587" y="1758"/>
                      </a:lnTo>
                      <a:lnTo>
                        <a:pt x="3567" y="1808"/>
                      </a:lnTo>
                      <a:lnTo>
                        <a:pt x="3553" y="1831"/>
                      </a:lnTo>
                      <a:lnTo>
                        <a:pt x="2852" y="3037"/>
                      </a:lnTo>
                      <a:lnTo>
                        <a:pt x="2838" y="3061"/>
                      </a:lnTo>
                      <a:lnTo>
                        <a:pt x="2805" y="3102"/>
                      </a:lnTo>
                      <a:lnTo>
                        <a:pt x="2767" y="3140"/>
                      </a:lnTo>
                      <a:lnTo>
                        <a:pt x="2725" y="3173"/>
                      </a:lnTo>
                      <a:lnTo>
                        <a:pt x="2679" y="3199"/>
                      </a:lnTo>
                      <a:lnTo>
                        <a:pt x="2629" y="3220"/>
                      </a:lnTo>
                      <a:lnTo>
                        <a:pt x="2577" y="3233"/>
                      </a:lnTo>
                      <a:lnTo>
                        <a:pt x="2525" y="3241"/>
                      </a:lnTo>
                      <a:lnTo>
                        <a:pt x="2497" y="3241"/>
                      </a:lnTo>
                      <a:lnTo>
                        <a:pt x="1101" y="32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accent4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337615" y="1958332"/>
                  <a:ext cx="2262990" cy="45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1</a:t>
                  </a:r>
                  <a:r>
                    <a:rPr lang="en-US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. </a:t>
                  </a:r>
                  <a:r>
                    <a:rPr lang="th-TH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สำรวจภาระหนี้สิน</a:t>
                  </a:r>
                  <a:endParaRPr lang="en-US" b="1" dirty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-206805" y="3774250"/>
                  <a:ext cx="2113715" cy="45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4. </a:t>
                  </a:r>
                  <a:r>
                    <a:rPr lang="th-TH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เจรจากับเจ้าหนี้ </a:t>
                  </a:r>
                  <a:endParaRPr lang="en-US" b="1" dirty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337615" y="5553048"/>
                  <a:ext cx="2165376" cy="45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3. </a:t>
                  </a:r>
                  <a:r>
                    <a:rPr lang="th-TH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ปลดหนี้ที่ปลดได้</a:t>
                  </a:r>
                  <a:endParaRPr lang="en-US" b="1" dirty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172133" y="3742876"/>
                  <a:ext cx="2565368" cy="45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2</a:t>
                  </a:r>
                  <a:r>
                    <a:rPr lang="en-US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. </a:t>
                  </a:r>
                  <a:r>
                    <a:rPr lang="th-TH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ปรับพฤติกรรมตนเอง</a:t>
                  </a:r>
                  <a:endParaRPr lang="en-US" b="1" dirty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pic>
              <p:nvPicPr>
                <p:cNvPr id="27" name="Picture 2" descr="E:\2016_01_19_ตัวการ์ตูน\ลูกสาว-07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34116" y="3617181"/>
                  <a:ext cx="626990" cy="576693"/>
                </a:xfrm>
                <a:prstGeom prst="rect">
                  <a:avLst/>
                </a:prstGeom>
                <a:noFill/>
              </p:spPr>
            </p:pic>
            <p:sp>
              <p:nvSpPr>
                <p:cNvPr id="28" name="Multiply 27"/>
                <p:cNvSpPr/>
                <p:nvPr/>
              </p:nvSpPr>
              <p:spPr>
                <a:xfrm>
                  <a:off x="4372368" y="3799492"/>
                  <a:ext cx="383201" cy="394382"/>
                </a:xfrm>
                <a:prstGeom prst="mathMultiply">
                  <a:avLst>
                    <a:gd name="adj1" fmla="val 12202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29" name="Picture 2" descr="J:\ครูเข็มทิศ2558\บัญญัติ 8 ประการ.jp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98991" y="3805035"/>
                <a:ext cx="829270" cy="396000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199" y="4882268"/>
              <a:ext cx="447593" cy="5594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368" y="2521147"/>
              <a:ext cx="501287" cy="52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9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970" y="365043"/>
            <a:ext cx="672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จัดการกับปัญหาหนี้ที่เกิดขึ้นได้อย่างไร</a:t>
            </a:r>
          </a:p>
        </p:txBody>
      </p:sp>
      <p:pic>
        <p:nvPicPr>
          <p:cNvPr id="11" name="Picture 3" descr="J:\ครูเข็มทิศ2558\ปวดหัว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4518" y="205070"/>
            <a:ext cx="1193390" cy="1158063"/>
          </a:xfrm>
          <a:prstGeom prst="rect">
            <a:avLst/>
          </a:prstGeom>
          <a:noFill/>
        </p:spPr>
      </p:pic>
      <p:pic>
        <p:nvPicPr>
          <p:cNvPr id="31" name="Picture 2" descr="J:\ครูเข็มทิศ2558\ดอกเบี้ยเงินกู้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86240" y="4571854"/>
            <a:ext cx="1605760" cy="1688086"/>
          </a:xfrm>
          <a:prstGeom prst="rect">
            <a:avLst/>
          </a:prstGeom>
          <a:noFill/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349499" y="2467121"/>
            <a:ext cx="6718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th-TH" altLang="th-TH" sz="2000" b="1" i="0" u="sng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ตัวอย่าง</a:t>
            </a:r>
            <a:r>
              <a:rPr kumimoji="0" lang="th-TH" altLang="th-TH" sz="2000" b="1" i="0" u="none" strike="noStrike" cap="none" normalizeH="0" baseline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นางสาวจิ๊บ มีรายรับเดือนละ 15,000 บาท และมีภาระหนี้สินต่อเดือน </a:t>
            </a:r>
            <a:r>
              <a:rPr kumimoji="0" lang="th-TH" altLang="th-TH" sz="2000" b="1" i="0" u="none" strike="noStrike" cap="none" normalizeH="0" smtClean="0">
                <a:ln>
                  <a:noFill/>
                </a:ln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ดังนี้ </a:t>
            </a:r>
            <a:endParaRPr kumimoji="0" lang="en-US" altLang="th-TH" sz="1000" b="0" i="0" u="none" strike="noStrike" cap="none" normalizeH="0" baseline="0" smtClean="0">
              <a:ln>
                <a:noFill/>
              </a:ln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73944" y="3054490"/>
            <a:ext cx="7064163" cy="3066307"/>
            <a:chOff x="973944" y="3431626"/>
            <a:chExt cx="7064163" cy="306630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991528" y="6036579"/>
              <a:ext cx="7038416" cy="4404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975322" y="3456162"/>
              <a:ext cx="7062784" cy="5426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973944" y="4008936"/>
              <a:ext cx="7056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73944" y="4504589"/>
              <a:ext cx="7056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73944" y="5017476"/>
              <a:ext cx="7056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73944" y="5539155"/>
              <a:ext cx="7056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73944" y="6034455"/>
              <a:ext cx="7056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86332" y="3437793"/>
              <a:ext cx="0" cy="306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83828" y="3437793"/>
              <a:ext cx="0" cy="306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191884" y="3431626"/>
              <a:ext cx="0" cy="306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12832" y="3535445"/>
              <a:ext cx="1157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ประเภทหนี้ </a:t>
              </a:r>
              <a:endParaRPr lang="th-TH" sz="20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23523" y="3535977"/>
              <a:ext cx="146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ยอดชำระ (บาท)</a:t>
              </a:r>
              <a:endParaRPr lang="th-TH" sz="20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84070" y="3535445"/>
              <a:ext cx="146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ดอกเบี้ย (บาท)</a:t>
              </a:r>
              <a:endParaRPr lang="th-TH" sz="20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77544" y="3530481"/>
              <a:ext cx="146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กำหนดชำระ</a:t>
              </a:r>
              <a:endParaRPr lang="th-TH" sz="20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8796" y="4078856"/>
              <a:ext cx="1759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เช่าซื้อรถมอเตอร์ไซค์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1528" y="4573641"/>
              <a:ext cx="1834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ผ่อน </a:t>
              </a:r>
              <a:r>
                <a:rPr lang="en-US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Notebook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1528" y="5087634"/>
              <a:ext cx="1979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ผ่อนกล้องถ่ายรูป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1528" y="5598134"/>
              <a:ext cx="1482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ผ่อนมือถือ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28862" y="6065626"/>
              <a:ext cx="922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ยอดรวม</a:t>
              </a:r>
              <a:endParaRPr lang="th-TH" sz="2000" b="1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58500" y="4076279"/>
              <a:ext cx="64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</a:t>
              </a:r>
              <a:r>
                <a:rPr lang="en-US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58500" y="4571971"/>
              <a:ext cx="64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3</a:t>
              </a:r>
              <a:r>
                <a:rPr lang="en-US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,400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58500" y="5084522"/>
              <a:ext cx="64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r>
                <a:rPr lang="en-US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,200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58500" y="5597353"/>
              <a:ext cx="64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r>
                <a:rPr lang="en-US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25868" y="4076279"/>
              <a:ext cx="46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</a:t>
              </a:r>
              <a:r>
                <a:rPr lang="en-US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00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25868" y="4571820"/>
              <a:ext cx="46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612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25868" y="5085813"/>
              <a:ext cx="46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396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39056" y="6065626"/>
              <a:ext cx="636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1,508</a:t>
              </a:r>
              <a:endParaRPr lang="th-TH" sz="2000" b="1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06206" y="5580113"/>
              <a:ext cx="302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-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57174" y="6062514"/>
              <a:ext cx="769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12,600</a:t>
              </a:r>
              <a:endParaRPr lang="th-TH" sz="2000" b="1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87823" y="4068922"/>
              <a:ext cx="162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วันที่ 25 ของทุกเดือน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87823" y="4572622"/>
              <a:ext cx="162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วันที่ 15 ของทุกเดือน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87823" y="5084522"/>
              <a:ext cx="162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วันที่ 30 ของทุกเดือน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87823" y="5597353"/>
              <a:ext cx="162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วันที่ 30 ของทุกเดือน</a:t>
              </a:r>
              <a:endParaRPr lang="th-TH" sz="1800" b="1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75323" y="3437794"/>
              <a:ext cx="7062784" cy="3060139"/>
            </a:xfrm>
            <a:prstGeom prst="roundRect">
              <a:avLst>
                <a:gd name="adj" fmla="val 8622"/>
              </a:avLst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81161" y="5533219"/>
            <a:ext cx="7224538" cy="954107"/>
            <a:chOff x="3681161" y="5725723"/>
            <a:chExt cx="7224538" cy="954107"/>
          </a:xfrm>
        </p:grpSpPr>
        <p:grpSp>
          <p:nvGrpSpPr>
            <p:cNvPr id="3" name="Group 2"/>
            <p:cNvGrpSpPr/>
            <p:nvPr/>
          </p:nvGrpSpPr>
          <p:grpSpPr>
            <a:xfrm>
              <a:off x="7565034" y="5725723"/>
              <a:ext cx="3340665" cy="954107"/>
              <a:chOff x="7565034" y="5725723"/>
              <a:chExt cx="3340665" cy="954107"/>
            </a:xfrm>
          </p:grpSpPr>
          <p:sp>
            <p:nvSpPr>
              <p:cNvPr id="76" name="Right Arrow 75"/>
              <p:cNvSpPr/>
              <p:nvPr/>
            </p:nvSpPr>
            <p:spPr>
              <a:xfrm>
                <a:off x="7565034" y="5914691"/>
                <a:ext cx="720000" cy="310238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144133" y="5725723"/>
                <a:ext cx="27615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smtClean="0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ยอด</a:t>
                </a:r>
                <a:r>
                  <a:rPr lang="th-TH" sz="2000" b="1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รวม </a:t>
                </a:r>
                <a:r>
                  <a:rPr lang="en-US" sz="2000" b="1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&gt; </a:t>
                </a:r>
                <a:r>
                  <a:rPr lang="en-US" sz="2000" b="1" smtClean="0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1</a:t>
                </a:r>
                <a:r>
                  <a:rPr lang="th-TH" sz="2000" b="1" smtClean="0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/3 </a:t>
                </a:r>
                <a:r>
                  <a:rPr lang="th-TH" sz="2000" b="1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ของ</a:t>
                </a:r>
                <a:r>
                  <a:rPr lang="th-TH" sz="2000" b="1" smtClean="0">
                    <a:solidFill>
                      <a:schemeClr val="accent5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รายรับหรือไม่</a:t>
                </a:r>
                <a:r>
                  <a:rPr lang="th-TH" sz="2000" b="1" smtClean="0">
                    <a:solidFill>
                      <a:schemeClr val="accent1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    </a:t>
                </a:r>
                <a:br>
                  <a:rPr lang="th-TH" sz="2000" b="1" smtClean="0">
                    <a:solidFill>
                      <a:schemeClr val="accent1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1800" b="1" smtClean="0">
                    <a:solidFill>
                      <a:schemeClr val="accent1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                         </a:t>
                </a:r>
                <a:r>
                  <a:rPr lang="th-TH" sz="18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เกิน</a:t>
                </a:r>
                <a:r>
                  <a:rPr lang="en-US" sz="18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!!!</a:t>
                </a:r>
                <a:r>
                  <a:rPr lang="th-TH" sz="18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endParaRPr lang="th-TH" sz="1800" b="1" smtClean="0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  <a:p>
                <a:r>
                  <a:rPr lang="th-TH" sz="18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     เหลือ</a:t>
                </a:r>
                <a:r>
                  <a:rPr lang="th-TH" sz="18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เงินใช้แค่ 892 บาท/ เดือน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681161" y="5922045"/>
              <a:ext cx="2528635" cy="52322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911" y="1504879"/>
            <a:ext cx="8514369" cy="914581"/>
            <a:chOff x="456911" y="1504879"/>
            <a:chExt cx="8514369" cy="914581"/>
          </a:xfrm>
        </p:grpSpPr>
        <p:grpSp>
          <p:nvGrpSpPr>
            <p:cNvPr id="2" name="Group 1"/>
            <p:cNvGrpSpPr/>
            <p:nvPr/>
          </p:nvGrpSpPr>
          <p:grpSpPr>
            <a:xfrm>
              <a:off x="456911" y="1504879"/>
              <a:ext cx="8514369" cy="914581"/>
              <a:chOff x="456911" y="1504879"/>
              <a:chExt cx="8514369" cy="91458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56911" y="1785639"/>
                <a:ext cx="360000" cy="360000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1</a:t>
                </a:r>
                <a:endParaRPr lang="en-US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28440" y="1715949"/>
                <a:ext cx="2206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สำรวจภาระหนี้</a:t>
                </a:r>
                <a:endPara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1070349" y="1504879"/>
                <a:ext cx="1132358" cy="914581"/>
              </a:xfrm>
              <a:custGeom>
                <a:avLst/>
                <a:gdLst>
                  <a:gd name="T0" fmla="*/ 1106 w 3608"/>
                  <a:gd name="T1" fmla="*/ 3237 h 3237"/>
                  <a:gd name="T2" fmla="*/ 1079 w 3608"/>
                  <a:gd name="T3" fmla="*/ 3236 h 3237"/>
                  <a:gd name="T4" fmla="*/ 1025 w 3608"/>
                  <a:gd name="T5" fmla="*/ 3229 h 3237"/>
                  <a:gd name="T6" fmla="*/ 975 w 3608"/>
                  <a:gd name="T7" fmla="*/ 3215 h 3237"/>
                  <a:gd name="T8" fmla="*/ 925 w 3608"/>
                  <a:gd name="T9" fmla="*/ 3194 h 3237"/>
                  <a:gd name="T10" fmla="*/ 879 w 3608"/>
                  <a:gd name="T11" fmla="*/ 3168 h 3237"/>
                  <a:gd name="T12" fmla="*/ 836 w 3608"/>
                  <a:gd name="T13" fmla="*/ 3135 h 3237"/>
                  <a:gd name="T14" fmla="*/ 798 w 3608"/>
                  <a:gd name="T15" fmla="*/ 3097 h 3237"/>
                  <a:gd name="T16" fmla="*/ 765 w 3608"/>
                  <a:gd name="T17" fmla="*/ 3054 h 3237"/>
                  <a:gd name="T18" fmla="*/ 751 w 3608"/>
                  <a:gd name="T19" fmla="*/ 3031 h 3237"/>
                  <a:gd name="T20" fmla="*/ 53 w 3608"/>
                  <a:gd name="T21" fmla="*/ 1824 h 3237"/>
                  <a:gd name="T22" fmla="*/ 40 w 3608"/>
                  <a:gd name="T23" fmla="*/ 1800 h 3237"/>
                  <a:gd name="T24" fmla="*/ 19 w 3608"/>
                  <a:gd name="T25" fmla="*/ 1749 h 3237"/>
                  <a:gd name="T26" fmla="*/ 6 w 3608"/>
                  <a:gd name="T27" fmla="*/ 1698 h 3237"/>
                  <a:gd name="T28" fmla="*/ 0 w 3608"/>
                  <a:gd name="T29" fmla="*/ 1645 h 3237"/>
                  <a:gd name="T30" fmla="*/ 0 w 3608"/>
                  <a:gd name="T31" fmla="*/ 1591 h 3237"/>
                  <a:gd name="T32" fmla="*/ 6 w 3608"/>
                  <a:gd name="T33" fmla="*/ 1539 h 3237"/>
                  <a:gd name="T34" fmla="*/ 19 w 3608"/>
                  <a:gd name="T35" fmla="*/ 1487 h 3237"/>
                  <a:gd name="T36" fmla="*/ 40 w 3608"/>
                  <a:gd name="T37" fmla="*/ 1437 h 3237"/>
                  <a:gd name="T38" fmla="*/ 53 w 3608"/>
                  <a:gd name="T39" fmla="*/ 1413 h 3237"/>
                  <a:gd name="T40" fmla="*/ 751 w 3608"/>
                  <a:gd name="T41" fmla="*/ 205 h 3237"/>
                  <a:gd name="T42" fmla="*/ 765 w 3608"/>
                  <a:gd name="T43" fmla="*/ 181 h 3237"/>
                  <a:gd name="T44" fmla="*/ 798 w 3608"/>
                  <a:gd name="T45" fmla="*/ 138 h 3237"/>
                  <a:gd name="T46" fmla="*/ 836 w 3608"/>
                  <a:gd name="T47" fmla="*/ 100 h 3237"/>
                  <a:gd name="T48" fmla="*/ 879 w 3608"/>
                  <a:gd name="T49" fmla="*/ 69 h 3237"/>
                  <a:gd name="T50" fmla="*/ 925 w 3608"/>
                  <a:gd name="T51" fmla="*/ 42 h 3237"/>
                  <a:gd name="T52" fmla="*/ 975 w 3608"/>
                  <a:gd name="T53" fmla="*/ 21 h 3237"/>
                  <a:gd name="T54" fmla="*/ 1025 w 3608"/>
                  <a:gd name="T55" fmla="*/ 8 h 3237"/>
                  <a:gd name="T56" fmla="*/ 1079 w 3608"/>
                  <a:gd name="T57" fmla="*/ 0 h 3237"/>
                  <a:gd name="T58" fmla="*/ 1106 w 3608"/>
                  <a:gd name="T59" fmla="*/ 0 h 3237"/>
                  <a:gd name="T60" fmla="*/ 2502 w 3608"/>
                  <a:gd name="T61" fmla="*/ 0 h 3237"/>
                  <a:gd name="T62" fmla="*/ 2529 w 3608"/>
                  <a:gd name="T63" fmla="*/ 0 h 3237"/>
                  <a:gd name="T64" fmla="*/ 2583 w 3608"/>
                  <a:gd name="T65" fmla="*/ 8 h 3237"/>
                  <a:gd name="T66" fmla="*/ 2634 w 3608"/>
                  <a:gd name="T67" fmla="*/ 21 h 3237"/>
                  <a:gd name="T68" fmla="*/ 2683 w 3608"/>
                  <a:gd name="T69" fmla="*/ 42 h 3237"/>
                  <a:gd name="T70" fmla="*/ 2729 w 3608"/>
                  <a:gd name="T71" fmla="*/ 69 h 3237"/>
                  <a:gd name="T72" fmla="*/ 2772 w 3608"/>
                  <a:gd name="T73" fmla="*/ 100 h 3237"/>
                  <a:gd name="T74" fmla="*/ 2810 w 3608"/>
                  <a:gd name="T75" fmla="*/ 138 h 3237"/>
                  <a:gd name="T76" fmla="*/ 2843 w 3608"/>
                  <a:gd name="T77" fmla="*/ 181 h 3237"/>
                  <a:gd name="T78" fmla="*/ 2857 w 3608"/>
                  <a:gd name="T79" fmla="*/ 205 h 3237"/>
                  <a:gd name="T80" fmla="*/ 3555 w 3608"/>
                  <a:gd name="T81" fmla="*/ 1413 h 3237"/>
                  <a:gd name="T82" fmla="*/ 3568 w 3608"/>
                  <a:gd name="T83" fmla="*/ 1437 h 3237"/>
                  <a:gd name="T84" fmla="*/ 3589 w 3608"/>
                  <a:gd name="T85" fmla="*/ 1487 h 3237"/>
                  <a:gd name="T86" fmla="*/ 3602 w 3608"/>
                  <a:gd name="T87" fmla="*/ 1539 h 3237"/>
                  <a:gd name="T88" fmla="*/ 3608 w 3608"/>
                  <a:gd name="T89" fmla="*/ 1591 h 3237"/>
                  <a:gd name="T90" fmla="*/ 3608 w 3608"/>
                  <a:gd name="T91" fmla="*/ 1645 h 3237"/>
                  <a:gd name="T92" fmla="*/ 3602 w 3608"/>
                  <a:gd name="T93" fmla="*/ 1698 h 3237"/>
                  <a:gd name="T94" fmla="*/ 3589 w 3608"/>
                  <a:gd name="T95" fmla="*/ 1749 h 3237"/>
                  <a:gd name="T96" fmla="*/ 3568 w 3608"/>
                  <a:gd name="T97" fmla="*/ 1800 h 3237"/>
                  <a:gd name="T98" fmla="*/ 3555 w 3608"/>
                  <a:gd name="T99" fmla="*/ 1824 h 3237"/>
                  <a:gd name="T100" fmla="*/ 2857 w 3608"/>
                  <a:gd name="T101" fmla="*/ 3031 h 3237"/>
                  <a:gd name="T102" fmla="*/ 2843 w 3608"/>
                  <a:gd name="T103" fmla="*/ 3054 h 3237"/>
                  <a:gd name="T104" fmla="*/ 2810 w 3608"/>
                  <a:gd name="T105" fmla="*/ 3097 h 3237"/>
                  <a:gd name="T106" fmla="*/ 2772 w 3608"/>
                  <a:gd name="T107" fmla="*/ 3135 h 3237"/>
                  <a:gd name="T108" fmla="*/ 2729 w 3608"/>
                  <a:gd name="T109" fmla="*/ 3168 h 3237"/>
                  <a:gd name="T110" fmla="*/ 2683 w 3608"/>
                  <a:gd name="T111" fmla="*/ 3194 h 3237"/>
                  <a:gd name="T112" fmla="*/ 2634 w 3608"/>
                  <a:gd name="T113" fmla="*/ 3215 h 3237"/>
                  <a:gd name="T114" fmla="*/ 2583 w 3608"/>
                  <a:gd name="T115" fmla="*/ 3229 h 3237"/>
                  <a:gd name="T116" fmla="*/ 2529 w 3608"/>
                  <a:gd name="T117" fmla="*/ 3236 h 3237"/>
                  <a:gd name="T118" fmla="*/ 2502 w 3608"/>
                  <a:gd name="T119" fmla="*/ 3237 h 3237"/>
                  <a:gd name="T120" fmla="*/ 1106 w 3608"/>
                  <a:gd name="T121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08" h="3237">
                    <a:moveTo>
                      <a:pt x="1106" y="3237"/>
                    </a:moveTo>
                    <a:lnTo>
                      <a:pt x="1079" y="3236"/>
                    </a:lnTo>
                    <a:lnTo>
                      <a:pt x="1025" y="3229"/>
                    </a:lnTo>
                    <a:lnTo>
                      <a:pt x="975" y="3215"/>
                    </a:lnTo>
                    <a:lnTo>
                      <a:pt x="925" y="3194"/>
                    </a:lnTo>
                    <a:lnTo>
                      <a:pt x="879" y="3168"/>
                    </a:lnTo>
                    <a:lnTo>
                      <a:pt x="836" y="3135"/>
                    </a:lnTo>
                    <a:lnTo>
                      <a:pt x="798" y="3097"/>
                    </a:lnTo>
                    <a:lnTo>
                      <a:pt x="765" y="3054"/>
                    </a:lnTo>
                    <a:lnTo>
                      <a:pt x="751" y="3031"/>
                    </a:lnTo>
                    <a:lnTo>
                      <a:pt x="53" y="1824"/>
                    </a:lnTo>
                    <a:lnTo>
                      <a:pt x="40" y="1800"/>
                    </a:lnTo>
                    <a:lnTo>
                      <a:pt x="19" y="1749"/>
                    </a:lnTo>
                    <a:lnTo>
                      <a:pt x="6" y="1698"/>
                    </a:lnTo>
                    <a:lnTo>
                      <a:pt x="0" y="1645"/>
                    </a:lnTo>
                    <a:lnTo>
                      <a:pt x="0" y="1591"/>
                    </a:lnTo>
                    <a:lnTo>
                      <a:pt x="6" y="1539"/>
                    </a:lnTo>
                    <a:lnTo>
                      <a:pt x="19" y="1487"/>
                    </a:lnTo>
                    <a:lnTo>
                      <a:pt x="40" y="1437"/>
                    </a:lnTo>
                    <a:lnTo>
                      <a:pt x="53" y="1413"/>
                    </a:lnTo>
                    <a:lnTo>
                      <a:pt x="751" y="205"/>
                    </a:lnTo>
                    <a:lnTo>
                      <a:pt x="765" y="181"/>
                    </a:lnTo>
                    <a:lnTo>
                      <a:pt x="798" y="138"/>
                    </a:lnTo>
                    <a:lnTo>
                      <a:pt x="836" y="100"/>
                    </a:lnTo>
                    <a:lnTo>
                      <a:pt x="879" y="69"/>
                    </a:lnTo>
                    <a:lnTo>
                      <a:pt x="925" y="42"/>
                    </a:lnTo>
                    <a:lnTo>
                      <a:pt x="975" y="21"/>
                    </a:lnTo>
                    <a:lnTo>
                      <a:pt x="1025" y="8"/>
                    </a:lnTo>
                    <a:lnTo>
                      <a:pt x="1079" y="0"/>
                    </a:lnTo>
                    <a:lnTo>
                      <a:pt x="1106" y="0"/>
                    </a:lnTo>
                    <a:lnTo>
                      <a:pt x="2502" y="0"/>
                    </a:lnTo>
                    <a:lnTo>
                      <a:pt x="2529" y="0"/>
                    </a:lnTo>
                    <a:lnTo>
                      <a:pt x="2583" y="8"/>
                    </a:lnTo>
                    <a:lnTo>
                      <a:pt x="2634" y="21"/>
                    </a:lnTo>
                    <a:lnTo>
                      <a:pt x="2683" y="42"/>
                    </a:lnTo>
                    <a:lnTo>
                      <a:pt x="2729" y="69"/>
                    </a:lnTo>
                    <a:lnTo>
                      <a:pt x="2772" y="100"/>
                    </a:lnTo>
                    <a:lnTo>
                      <a:pt x="2810" y="138"/>
                    </a:lnTo>
                    <a:lnTo>
                      <a:pt x="2843" y="181"/>
                    </a:lnTo>
                    <a:lnTo>
                      <a:pt x="2857" y="205"/>
                    </a:lnTo>
                    <a:lnTo>
                      <a:pt x="3555" y="1413"/>
                    </a:lnTo>
                    <a:lnTo>
                      <a:pt x="3568" y="1437"/>
                    </a:lnTo>
                    <a:lnTo>
                      <a:pt x="3589" y="1487"/>
                    </a:lnTo>
                    <a:lnTo>
                      <a:pt x="3602" y="1539"/>
                    </a:lnTo>
                    <a:lnTo>
                      <a:pt x="3608" y="1591"/>
                    </a:lnTo>
                    <a:lnTo>
                      <a:pt x="3608" y="1645"/>
                    </a:lnTo>
                    <a:lnTo>
                      <a:pt x="3602" y="1698"/>
                    </a:lnTo>
                    <a:lnTo>
                      <a:pt x="3589" y="1749"/>
                    </a:lnTo>
                    <a:lnTo>
                      <a:pt x="3568" y="1800"/>
                    </a:lnTo>
                    <a:lnTo>
                      <a:pt x="3555" y="1824"/>
                    </a:lnTo>
                    <a:lnTo>
                      <a:pt x="2857" y="3031"/>
                    </a:lnTo>
                    <a:lnTo>
                      <a:pt x="2843" y="3054"/>
                    </a:lnTo>
                    <a:lnTo>
                      <a:pt x="2810" y="3097"/>
                    </a:lnTo>
                    <a:lnTo>
                      <a:pt x="2772" y="3135"/>
                    </a:lnTo>
                    <a:lnTo>
                      <a:pt x="2729" y="3168"/>
                    </a:lnTo>
                    <a:lnTo>
                      <a:pt x="2683" y="3194"/>
                    </a:lnTo>
                    <a:lnTo>
                      <a:pt x="2634" y="3215"/>
                    </a:lnTo>
                    <a:lnTo>
                      <a:pt x="2583" y="3229"/>
                    </a:lnTo>
                    <a:lnTo>
                      <a:pt x="2529" y="3236"/>
                    </a:lnTo>
                    <a:lnTo>
                      <a:pt x="2502" y="3237"/>
                    </a:lnTo>
                    <a:lnTo>
                      <a:pt x="1106" y="323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00B09B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41956" y="1608227"/>
                <a:ext cx="44293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h-TH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จดรายละเอียดหนี้สินทั้งหมด</a:t>
                </a:r>
                <a:r>
                  <a:rPr lang="th-TH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ที่</a:t>
                </a:r>
                <a:r>
                  <a:rPr lang="th-TH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มี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th-TH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สำรวจว่า</a:t>
                </a:r>
                <a:r>
                  <a:rPr lang="th-TH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ยอดผ่อนหนี้ </a:t>
                </a:r>
                <a:r>
                  <a:rPr lang="en-US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&gt;</a:t>
                </a:r>
                <a:r>
                  <a:rPr lang="th-TH" sz="2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1/3 ของรายรับหรือไม่ </a:t>
                </a:r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452" y="1709659"/>
              <a:ext cx="501287" cy="52846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95487" y="5739055"/>
            <a:ext cx="130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= 14,108 </a:t>
            </a:r>
            <a:r>
              <a:rPr lang="th-TH" sz="2000" b="1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  <a:endParaRPr lang="th-TH" sz="2000" b="1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8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970" y="365043"/>
            <a:ext cx="672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จัดการกับปัญหาหนี้ที่เกิดขึ้นได้อย่างไร</a:t>
            </a:r>
          </a:p>
        </p:txBody>
      </p:sp>
      <p:pic>
        <p:nvPicPr>
          <p:cNvPr id="11" name="Picture 3" descr="J:\ครูเข็มทิศ2558\ปวดหัว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4518" y="205070"/>
            <a:ext cx="1193390" cy="1158063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846395" y="2995827"/>
            <a:ext cx="10736370" cy="2694798"/>
            <a:chOff x="846395" y="2995827"/>
            <a:chExt cx="10736370" cy="2694798"/>
          </a:xfrm>
        </p:grpSpPr>
        <p:sp>
          <p:nvSpPr>
            <p:cNvPr id="85" name="Rectangle 84"/>
            <p:cNvSpPr/>
            <p:nvPr/>
          </p:nvSpPr>
          <p:spPr>
            <a:xfrm>
              <a:off x="921574" y="2995827"/>
              <a:ext cx="22669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42AD9D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ลดรายจ่ายที่ไม่จำเป็น </a:t>
              </a:r>
              <a:endParaRPr lang="th-TH" sz="2400" b="1">
                <a:solidFill>
                  <a:srgbClr val="42AD9D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86" name="Flowchart: Terminator 85"/>
            <p:cNvSpPr/>
            <p:nvPr/>
          </p:nvSpPr>
          <p:spPr>
            <a:xfrm>
              <a:off x="6193601" y="3602625"/>
              <a:ext cx="2803195" cy="2088000"/>
            </a:xfrm>
            <a:prstGeom prst="flowChartTerminator">
              <a:avLst/>
            </a:prstGeom>
            <a:noFill/>
            <a:ln w="53975">
              <a:solidFill>
                <a:srgbClr val="42A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211003" y="2995827"/>
              <a:ext cx="1165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42AD9D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เพิ่มรายได้</a:t>
              </a:r>
              <a:endParaRPr lang="th-TH" sz="2400" b="1">
                <a:solidFill>
                  <a:srgbClr val="42AD9D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37429" y="2995827"/>
              <a:ext cx="13869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42AD9D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ไม่ก่อหนี้เพิ่ม</a:t>
              </a:r>
              <a:endParaRPr lang="th-TH" sz="2400" b="1">
                <a:solidFill>
                  <a:srgbClr val="42AD9D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062787" y="2995827"/>
              <a:ext cx="24208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42AD9D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ขายทรัพย์สินที่ไม่จำเป็น</a:t>
              </a:r>
              <a:endParaRPr lang="th-TH" sz="2400" b="1">
                <a:solidFill>
                  <a:srgbClr val="42AD9D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04029" y="4025624"/>
              <a:ext cx="31614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ไม่ควรก่อหนี้</a:t>
              </a: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เพิ่มหาก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ยอด</a:t>
              </a:r>
              <a:r>
                <a:rPr lang="th-TH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ผ่อนต่อเดือน </a:t>
              </a: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&gt; 1/3 </a:t>
              </a:r>
              <a:r>
                <a:rPr lang="th-TH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</a:t>
              </a: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รายรับ 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หรือ</a:t>
              </a:r>
              <a:r>
                <a:rPr lang="th-TH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เริ่มผ่อนชำระไม่ไหว</a:t>
              </a:r>
            </a:p>
          </p:txBody>
        </p:sp>
        <p:sp>
          <p:nvSpPr>
            <p:cNvPr id="91" name="Flowchart: Terminator 90"/>
            <p:cNvSpPr/>
            <p:nvPr/>
          </p:nvSpPr>
          <p:spPr>
            <a:xfrm>
              <a:off x="9165438" y="3602625"/>
              <a:ext cx="2417327" cy="2088000"/>
            </a:xfrm>
            <a:prstGeom prst="flowChartTerminator">
              <a:avLst/>
            </a:prstGeom>
            <a:noFill/>
            <a:ln w="53975">
              <a:solidFill>
                <a:srgbClr val="42A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55010" y="4025623"/>
              <a:ext cx="20765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สำรวจทรัพย์สินที่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ไม่จำเป็น และนำมาขายเพื่อช่วยชำระหนี้ 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93" name="Flowchart: Terminator 92"/>
            <p:cNvSpPr/>
            <p:nvPr/>
          </p:nvSpPr>
          <p:spPr>
            <a:xfrm>
              <a:off x="3585192" y="3602625"/>
              <a:ext cx="2417327" cy="2088000"/>
            </a:xfrm>
            <a:prstGeom prst="flowChartTerminator">
              <a:avLst/>
            </a:prstGeom>
            <a:noFill/>
            <a:ln w="53975">
              <a:solidFill>
                <a:srgbClr val="42A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53834" y="4025625"/>
              <a:ext cx="20765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ทำงานพิเศษเพิ่มเติม  เช่น ขายของออนไลน์ หรือหาความรู้เพิ่ม 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เพื่อต่อยอดไปสู่งานใหม่</a:t>
              </a:r>
            </a:p>
          </p:txBody>
        </p:sp>
        <p:sp>
          <p:nvSpPr>
            <p:cNvPr id="95" name="Flowchart: Terminator 94"/>
            <p:cNvSpPr/>
            <p:nvPr/>
          </p:nvSpPr>
          <p:spPr>
            <a:xfrm>
              <a:off x="846395" y="3602625"/>
              <a:ext cx="2417327" cy="2088000"/>
            </a:xfrm>
            <a:prstGeom prst="flowChartTerminator">
              <a:avLst/>
            </a:prstGeom>
            <a:noFill/>
            <a:ln w="53975">
              <a:solidFill>
                <a:srgbClr val="42A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6161" y="4025625"/>
              <a:ext cx="20765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พิจารณาทุกครั้งก่อน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ใช้จ่าย โดยลดการซื้อสินค้าและบริการ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ที่ไม่จำเป็นลง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911" y="1575425"/>
            <a:ext cx="4376346" cy="1118964"/>
            <a:chOff x="456911" y="1575425"/>
            <a:chExt cx="4180959" cy="1118964"/>
          </a:xfrm>
        </p:grpSpPr>
        <p:grpSp>
          <p:nvGrpSpPr>
            <p:cNvPr id="2" name="Group 1"/>
            <p:cNvGrpSpPr/>
            <p:nvPr/>
          </p:nvGrpSpPr>
          <p:grpSpPr>
            <a:xfrm>
              <a:off x="460099" y="1575425"/>
              <a:ext cx="4177771" cy="1118964"/>
              <a:chOff x="460099" y="1575425"/>
              <a:chExt cx="4177771" cy="1118964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460099" y="1790755"/>
                <a:ext cx="1371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2</a:t>
                </a:r>
                <a:endParaRPr lang="en-US" sz="1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182240" y="1740282"/>
                <a:ext cx="24556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ปรับพฤติกรรมตนเอง</a:t>
                </a:r>
                <a:endPara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>
                <a:off x="911632" y="1575425"/>
                <a:ext cx="1134000" cy="914400"/>
              </a:xfrm>
              <a:custGeom>
                <a:avLst/>
                <a:gdLst>
                  <a:gd name="T0" fmla="*/ 1106 w 3608"/>
                  <a:gd name="T1" fmla="*/ 3237 h 3237"/>
                  <a:gd name="T2" fmla="*/ 1079 w 3608"/>
                  <a:gd name="T3" fmla="*/ 3236 h 3237"/>
                  <a:gd name="T4" fmla="*/ 1025 w 3608"/>
                  <a:gd name="T5" fmla="*/ 3229 h 3237"/>
                  <a:gd name="T6" fmla="*/ 975 w 3608"/>
                  <a:gd name="T7" fmla="*/ 3215 h 3237"/>
                  <a:gd name="T8" fmla="*/ 925 w 3608"/>
                  <a:gd name="T9" fmla="*/ 3194 h 3237"/>
                  <a:gd name="T10" fmla="*/ 879 w 3608"/>
                  <a:gd name="T11" fmla="*/ 3168 h 3237"/>
                  <a:gd name="T12" fmla="*/ 836 w 3608"/>
                  <a:gd name="T13" fmla="*/ 3135 h 3237"/>
                  <a:gd name="T14" fmla="*/ 798 w 3608"/>
                  <a:gd name="T15" fmla="*/ 3097 h 3237"/>
                  <a:gd name="T16" fmla="*/ 765 w 3608"/>
                  <a:gd name="T17" fmla="*/ 3054 h 3237"/>
                  <a:gd name="T18" fmla="*/ 751 w 3608"/>
                  <a:gd name="T19" fmla="*/ 3032 h 3237"/>
                  <a:gd name="T20" fmla="*/ 53 w 3608"/>
                  <a:gd name="T21" fmla="*/ 1823 h 3237"/>
                  <a:gd name="T22" fmla="*/ 40 w 3608"/>
                  <a:gd name="T23" fmla="*/ 1800 h 3237"/>
                  <a:gd name="T24" fmla="*/ 19 w 3608"/>
                  <a:gd name="T25" fmla="*/ 1749 h 3237"/>
                  <a:gd name="T26" fmla="*/ 6 w 3608"/>
                  <a:gd name="T27" fmla="*/ 1698 h 3237"/>
                  <a:gd name="T28" fmla="*/ 0 w 3608"/>
                  <a:gd name="T29" fmla="*/ 1644 h 3237"/>
                  <a:gd name="T30" fmla="*/ 0 w 3608"/>
                  <a:gd name="T31" fmla="*/ 1591 h 3237"/>
                  <a:gd name="T32" fmla="*/ 6 w 3608"/>
                  <a:gd name="T33" fmla="*/ 1539 h 3237"/>
                  <a:gd name="T34" fmla="*/ 19 w 3608"/>
                  <a:gd name="T35" fmla="*/ 1486 h 3237"/>
                  <a:gd name="T36" fmla="*/ 40 w 3608"/>
                  <a:gd name="T37" fmla="*/ 1437 h 3237"/>
                  <a:gd name="T38" fmla="*/ 53 w 3608"/>
                  <a:gd name="T39" fmla="*/ 1413 h 3237"/>
                  <a:gd name="T40" fmla="*/ 751 w 3608"/>
                  <a:gd name="T41" fmla="*/ 205 h 3237"/>
                  <a:gd name="T42" fmla="*/ 765 w 3608"/>
                  <a:gd name="T43" fmla="*/ 181 h 3237"/>
                  <a:gd name="T44" fmla="*/ 798 w 3608"/>
                  <a:gd name="T45" fmla="*/ 138 h 3237"/>
                  <a:gd name="T46" fmla="*/ 836 w 3608"/>
                  <a:gd name="T47" fmla="*/ 100 h 3237"/>
                  <a:gd name="T48" fmla="*/ 879 w 3608"/>
                  <a:gd name="T49" fmla="*/ 69 h 3237"/>
                  <a:gd name="T50" fmla="*/ 925 w 3608"/>
                  <a:gd name="T51" fmla="*/ 41 h 3237"/>
                  <a:gd name="T52" fmla="*/ 975 w 3608"/>
                  <a:gd name="T53" fmla="*/ 22 h 3237"/>
                  <a:gd name="T54" fmla="*/ 1025 w 3608"/>
                  <a:gd name="T55" fmla="*/ 7 h 3237"/>
                  <a:gd name="T56" fmla="*/ 1079 w 3608"/>
                  <a:gd name="T57" fmla="*/ 0 h 3237"/>
                  <a:gd name="T58" fmla="*/ 1106 w 3608"/>
                  <a:gd name="T59" fmla="*/ 0 h 3237"/>
                  <a:gd name="T60" fmla="*/ 2502 w 3608"/>
                  <a:gd name="T61" fmla="*/ 0 h 3237"/>
                  <a:gd name="T62" fmla="*/ 2529 w 3608"/>
                  <a:gd name="T63" fmla="*/ 0 h 3237"/>
                  <a:gd name="T64" fmla="*/ 2583 w 3608"/>
                  <a:gd name="T65" fmla="*/ 7 h 3237"/>
                  <a:gd name="T66" fmla="*/ 2634 w 3608"/>
                  <a:gd name="T67" fmla="*/ 22 h 3237"/>
                  <a:gd name="T68" fmla="*/ 2683 w 3608"/>
                  <a:gd name="T69" fmla="*/ 41 h 3237"/>
                  <a:gd name="T70" fmla="*/ 2729 w 3608"/>
                  <a:gd name="T71" fmla="*/ 69 h 3237"/>
                  <a:gd name="T72" fmla="*/ 2772 w 3608"/>
                  <a:gd name="T73" fmla="*/ 100 h 3237"/>
                  <a:gd name="T74" fmla="*/ 2810 w 3608"/>
                  <a:gd name="T75" fmla="*/ 138 h 3237"/>
                  <a:gd name="T76" fmla="*/ 2843 w 3608"/>
                  <a:gd name="T77" fmla="*/ 181 h 3237"/>
                  <a:gd name="T78" fmla="*/ 2857 w 3608"/>
                  <a:gd name="T79" fmla="*/ 205 h 3237"/>
                  <a:gd name="T80" fmla="*/ 3555 w 3608"/>
                  <a:gd name="T81" fmla="*/ 1413 h 3237"/>
                  <a:gd name="T82" fmla="*/ 3568 w 3608"/>
                  <a:gd name="T83" fmla="*/ 1437 h 3237"/>
                  <a:gd name="T84" fmla="*/ 3589 w 3608"/>
                  <a:gd name="T85" fmla="*/ 1486 h 3237"/>
                  <a:gd name="T86" fmla="*/ 3602 w 3608"/>
                  <a:gd name="T87" fmla="*/ 1539 h 3237"/>
                  <a:gd name="T88" fmla="*/ 3608 w 3608"/>
                  <a:gd name="T89" fmla="*/ 1591 h 3237"/>
                  <a:gd name="T90" fmla="*/ 3608 w 3608"/>
                  <a:gd name="T91" fmla="*/ 1644 h 3237"/>
                  <a:gd name="T92" fmla="*/ 3602 w 3608"/>
                  <a:gd name="T93" fmla="*/ 1698 h 3237"/>
                  <a:gd name="T94" fmla="*/ 3589 w 3608"/>
                  <a:gd name="T95" fmla="*/ 1749 h 3237"/>
                  <a:gd name="T96" fmla="*/ 3568 w 3608"/>
                  <a:gd name="T97" fmla="*/ 1800 h 3237"/>
                  <a:gd name="T98" fmla="*/ 3555 w 3608"/>
                  <a:gd name="T99" fmla="*/ 1823 h 3237"/>
                  <a:gd name="T100" fmla="*/ 2857 w 3608"/>
                  <a:gd name="T101" fmla="*/ 3032 h 3237"/>
                  <a:gd name="T102" fmla="*/ 2843 w 3608"/>
                  <a:gd name="T103" fmla="*/ 3054 h 3237"/>
                  <a:gd name="T104" fmla="*/ 2810 w 3608"/>
                  <a:gd name="T105" fmla="*/ 3097 h 3237"/>
                  <a:gd name="T106" fmla="*/ 2772 w 3608"/>
                  <a:gd name="T107" fmla="*/ 3135 h 3237"/>
                  <a:gd name="T108" fmla="*/ 2729 w 3608"/>
                  <a:gd name="T109" fmla="*/ 3168 h 3237"/>
                  <a:gd name="T110" fmla="*/ 2683 w 3608"/>
                  <a:gd name="T111" fmla="*/ 3194 h 3237"/>
                  <a:gd name="T112" fmla="*/ 2634 w 3608"/>
                  <a:gd name="T113" fmla="*/ 3215 h 3237"/>
                  <a:gd name="T114" fmla="*/ 2583 w 3608"/>
                  <a:gd name="T115" fmla="*/ 3229 h 3237"/>
                  <a:gd name="T116" fmla="*/ 2529 w 3608"/>
                  <a:gd name="T117" fmla="*/ 3236 h 3237"/>
                  <a:gd name="T118" fmla="*/ 2502 w 3608"/>
                  <a:gd name="T119" fmla="*/ 3237 h 3237"/>
                  <a:gd name="T120" fmla="*/ 1106 w 3608"/>
                  <a:gd name="T121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08" h="3237">
                    <a:moveTo>
                      <a:pt x="1106" y="3237"/>
                    </a:moveTo>
                    <a:lnTo>
                      <a:pt x="1079" y="3236"/>
                    </a:lnTo>
                    <a:lnTo>
                      <a:pt x="1025" y="3229"/>
                    </a:lnTo>
                    <a:lnTo>
                      <a:pt x="975" y="3215"/>
                    </a:lnTo>
                    <a:lnTo>
                      <a:pt x="925" y="3194"/>
                    </a:lnTo>
                    <a:lnTo>
                      <a:pt x="879" y="3168"/>
                    </a:lnTo>
                    <a:lnTo>
                      <a:pt x="836" y="3135"/>
                    </a:lnTo>
                    <a:lnTo>
                      <a:pt x="798" y="3097"/>
                    </a:lnTo>
                    <a:lnTo>
                      <a:pt x="765" y="3054"/>
                    </a:lnTo>
                    <a:lnTo>
                      <a:pt x="751" y="3032"/>
                    </a:lnTo>
                    <a:lnTo>
                      <a:pt x="53" y="1823"/>
                    </a:lnTo>
                    <a:lnTo>
                      <a:pt x="40" y="1800"/>
                    </a:lnTo>
                    <a:lnTo>
                      <a:pt x="19" y="1749"/>
                    </a:lnTo>
                    <a:lnTo>
                      <a:pt x="6" y="1698"/>
                    </a:lnTo>
                    <a:lnTo>
                      <a:pt x="0" y="1644"/>
                    </a:lnTo>
                    <a:lnTo>
                      <a:pt x="0" y="1591"/>
                    </a:lnTo>
                    <a:lnTo>
                      <a:pt x="6" y="1539"/>
                    </a:lnTo>
                    <a:lnTo>
                      <a:pt x="19" y="1486"/>
                    </a:lnTo>
                    <a:lnTo>
                      <a:pt x="40" y="1437"/>
                    </a:lnTo>
                    <a:lnTo>
                      <a:pt x="53" y="1413"/>
                    </a:lnTo>
                    <a:lnTo>
                      <a:pt x="751" y="205"/>
                    </a:lnTo>
                    <a:lnTo>
                      <a:pt x="765" y="181"/>
                    </a:lnTo>
                    <a:lnTo>
                      <a:pt x="798" y="138"/>
                    </a:lnTo>
                    <a:lnTo>
                      <a:pt x="836" y="100"/>
                    </a:lnTo>
                    <a:lnTo>
                      <a:pt x="879" y="69"/>
                    </a:lnTo>
                    <a:lnTo>
                      <a:pt x="925" y="41"/>
                    </a:lnTo>
                    <a:lnTo>
                      <a:pt x="975" y="22"/>
                    </a:lnTo>
                    <a:lnTo>
                      <a:pt x="1025" y="7"/>
                    </a:lnTo>
                    <a:lnTo>
                      <a:pt x="1079" y="0"/>
                    </a:lnTo>
                    <a:lnTo>
                      <a:pt x="1106" y="0"/>
                    </a:lnTo>
                    <a:lnTo>
                      <a:pt x="2502" y="0"/>
                    </a:lnTo>
                    <a:lnTo>
                      <a:pt x="2529" y="0"/>
                    </a:lnTo>
                    <a:lnTo>
                      <a:pt x="2583" y="7"/>
                    </a:lnTo>
                    <a:lnTo>
                      <a:pt x="2634" y="22"/>
                    </a:lnTo>
                    <a:lnTo>
                      <a:pt x="2683" y="41"/>
                    </a:lnTo>
                    <a:lnTo>
                      <a:pt x="2729" y="69"/>
                    </a:lnTo>
                    <a:lnTo>
                      <a:pt x="2772" y="100"/>
                    </a:lnTo>
                    <a:lnTo>
                      <a:pt x="2810" y="138"/>
                    </a:lnTo>
                    <a:lnTo>
                      <a:pt x="2843" y="181"/>
                    </a:lnTo>
                    <a:lnTo>
                      <a:pt x="2857" y="205"/>
                    </a:lnTo>
                    <a:lnTo>
                      <a:pt x="3555" y="1413"/>
                    </a:lnTo>
                    <a:lnTo>
                      <a:pt x="3568" y="1437"/>
                    </a:lnTo>
                    <a:lnTo>
                      <a:pt x="3589" y="1486"/>
                    </a:lnTo>
                    <a:lnTo>
                      <a:pt x="3602" y="1539"/>
                    </a:lnTo>
                    <a:lnTo>
                      <a:pt x="3608" y="1591"/>
                    </a:lnTo>
                    <a:lnTo>
                      <a:pt x="3608" y="1644"/>
                    </a:lnTo>
                    <a:lnTo>
                      <a:pt x="3602" y="1698"/>
                    </a:lnTo>
                    <a:lnTo>
                      <a:pt x="3589" y="1749"/>
                    </a:lnTo>
                    <a:lnTo>
                      <a:pt x="3568" y="1800"/>
                    </a:lnTo>
                    <a:lnTo>
                      <a:pt x="3555" y="1823"/>
                    </a:lnTo>
                    <a:lnTo>
                      <a:pt x="2857" y="3032"/>
                    </a:lnTo>
                    <a:lnTo>
                      <a:pt x="2843" y="3054"/>
                    </a:lnTo>
                    <a:lnTo>
                      <a:pt x="2810" y="3097"/>
                    </a:lnTo>
                    <a:lnTo>
                      <a:pt x="2772" y="3135"/>
                    </a:lnTo>
                    <a:lnTo>
                      <a:pt x="2729" y="3168"/>
                    </a:lnTo>
                    <a:lnTo>
                      <a:pt x="2683" y="3194"/>
                    </a:lnTo>
                    <a:lnTo>
                      <a:pt x="2634" y="3215"/>
                    </a:lnTo>
                    <a:lnTo>
                      <a:pt x="2583" y="3229"/>
                    </a:lnTo>
                    <a:lnTo>
                      <a:pt x="2529" y="3236"/>
                    </a:lnTo>
                    <a:lnTo>
                      <a:pt x="2502" y="3237"/>
                    </a:lnTo>
                    <a:lnTo>
                      <a:pt x="1106" y="323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C13018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3" name="Picture 2" descr="E:\2016_01_19_ตัวการ์ตูน\ลูกสาว-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44692" y="1671749"/>
                <a:ext cx="702675" cy="669043"/>
              </a:xfrm>
              <a:prstGeom prst="rect">
                <a:avLst/>
              </a:prstGeom>
              <a:noFill/>
            </p:spPr>
          </p:pic>
          <p:sp>
            <p:nvSpPr>
              <p:cNvPr id="84" name="Multiply 83"/>
              <p:cNvSpPr/>
              <p:nvPr/>
            </p:nvSpPr>
            <p:spPr>
              <a:xfrm>
                <a:off x="1281300" y="1862236"/>
                <a:ext cx="429458" cy="457537"/>
              </a:xfrm>
              <a:prstGeom prst="mathMultiply">
                <a:avLst>
                  <a:gd name="adj1" fmla="val 12202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456911" y="1785639"/>
              <a:ext cx="360000" cy="3600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4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970" y="365043"/>
            <a:ext cx="672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จัดการกับปัญหาหนี้ที่เกิดขึ้นได้อย่างไร</a:t>
            </a:r>
          </a:p>
        </p:txBody>
      </p:sp>
      <p:pic>
        <p:nvPicPr>
          <p:cNvPr id="11" name="Picture 3" descr="J:\ครูเข็มทิศ2558\ปวดหัว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4518" y="205070"/>
            <a:ext cx="1193390" cy="1158063"/>
          </a:xfrm>
          <a:prstGeom prst="rect">
            <a:avLst/>
          </a:prstGeom>
          <a:noFill/>
        </p:spPr>
      </p:pic>
      <p:pic>
        <p:nvPicPr>
          <p:cNvPr id="42" name="Picture 41" descr="C:\Users\sireethp\AppData\Local\Microsoft\Windows\Temporary Internet Files\Content.Outlook\QE9YX0KG\รูปtoolkitพี่ตุ๊ก_ปลดหนี้-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2651538"/>
            <a:ext cx="4298484" cy="384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 descr="J:\ครูเข็มทิศ2558\ดอกเบี้ยเงินกู้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2241" y="4615817"/>
            <a:ext cx="1605760" cy="1688086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794338" y="2770411"/>
            <a:ext cx="4213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ขอลดจำนวนเงินที่ต้องจ่ายในแต่ละงวด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ขอขยายระยะเวลาการชำระ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เปลี่ยนเจ้าหนี้ (รีไฟแนนซ์) 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06358" y="1471936"/>
            <a:ext cx="4289495" cy="914400"/>
            <a:chOff x="6506358" y="1471936"/>
            <a:chExt cx="4289495" cy="914400"/>
          </a:xfrm>
        </p:grpSpPr>
        <p:grpSp>
          <p:nvGrpSpPr>
            <p:cNvPr id="4" name="Group 3"/>
            <p:cNvGrpSpPr/>
            <p:nvPr/>
          </p:nvGrpSpPr>
          <p:grpSpPr>
            <a:xfrm>
              <a:off x="6506358" y="1471936"/>
              <a:ext cx="4289495" cy="914400"/>
              <a:chOff x="6506358" y="1471936"/>
              <a:chExt cx="4289495" cy="9144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506358" y="1712793"/>
                <a:ext cx="1371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4</a:t>
                </a:r>
                <a:endParaRPr lang="en-US" sz="1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40223" y="1660880"/>
                <a:ext cx="2455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เจรจากับเจ้าหนี้</a:t>
                </a:r>
                <a:endPara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8" name="Freeform 130"/>
              <p:cNvSpPr>
                <a:spLocks/>
              </p:cNvSpPr>
              <p:nvPr/>
            </p:nvSpPr>
            <p:spPr bwMode="auto">
              <a:xfrm>
                <a:off x="7032051" y="1471936"/>
                <a:ext cx="1134000" cy="914400"/>
              </a:xfrm>
              <a:custGeom>
                <a:avLst/>
                <a:gdLst>
                  <a:gd name="T0" fmla="*/ 1101 w 3609"/>
                  <a:gd name="T1" fmla="*/ 3237 h 3241"/>
                  <a:gd name="T2" fmla="*/ 1073 w 3609"/>
                  <a:gd name="T3" fmla="*/ 3236 h 3241"/>
                  <a:gd name="T4" fmla="*/ 1020 w 3609"/>
                  <a:gd name="T5" fmla="*/ 3228 h 3241"/>
                  <a:gd name="T6" fmla="*/ 969 w 3609"/>
                  <a:gd name="T7" fmla="*/ 3215 h 3241"/>
                  <a:gd name="T8" fmla="*/ 919 w 3609"/>
                  <a:gd name="T9" fmla="*/ 3194 h 3241"/>
                  <a:gd name="T10" fmla="*/ 874 w 3609"/>
                  <a:gd name="T11" fmla="*/ 3166 h 3241"/>
                  <a:gd name="T12" fmla="*/ 830 w 3609"/>
                  <a:gd name="T13" fmla="*/ 3134 h 3241"/>
                  <a:gd name="T14" fmla="*/ 793 w 3609"/>
                  <a:gd name="T15" fmla="*/ 3096 h 3241"/>
                  <a:gd name="T16" fmla="*/ 760 w 3609"/>
                  <a:gd name="T17" fmla="*/ 3053 h 3241"/>
                  <a:gd name="T18" fmla="*/ 746 w 3609"/>
                  <a:gd name="T19" fmla="*/ 3029 h 3241"/>
                  <a:gd name="T20" fmla="*/ 53 w 3609"/>
                  <a:gd name="T21" fmla="*/ 1819 h 3241"/>
                  <a:gd name="T22" fmla="*/ 40 w 3609"/>
                  <a:gd name="T23" fmla="*/ 1796 h 3241"/>
                  <a:gd name="T24" fmla="*/ 19 w 3609"/>
                  <a:gd name="T25" fmla="*/ 1745 h 3241"/>
                  <a:gd name="T26" fmla="*/ 6 w 3609"/>
                  <a:gd name="T27" fmla="*/ 1694 h 3241"/>
                  <a:gd name="T28" fmla="*/ 0 w 3609"/>
                  <a:gd name="T29" fmla="*/ 1640 h 3241"/>
                  <a:gd name="T30" fmla="*/ 0 w 3609"/>
                  <a:gd name="T31" fmla="*/ 1587 h 3241"/>
                  <a:gd name="T32" fmla="*/ 6 w 3609"/>
                  <a:gd name="T33" fmla="*/ 1535 h 3241"/>
                  <a:gd name="T34" fmla="*/ 20 w 3609"/>
                  <a:gd name="T35" fmla="*/ 1482 h 3241"/>
                  <a:gd name="T36" fmla="*/ 41 w 3609"/>
                  <a:gd name="T37" fmla="*/ 1433 h 3241"/>
                  <a:gd name="T38" fmla="*/ 54 w 3609"/>
                  <a:gd name="T39" fmla="*/ 1409 h 3241"/>
                  <a:gd name="T40" fmla="*/ 756 w 3609"/>
                  <a:gd name="T41" fmla="*/ 203 h 3241"/>
                  <a:gd name="T42" fmla="*/ 770 w 3609"/>
                  <a:gd name="T43" fmla="*/ 180 h 3241"/>
                  <a:gd name="T44" fmla="*/ 803 w 3609"/>
                  <a:gd name="T45" fmla="*/ 138 h 3241"/>
                  <a:gd name="T46" fmla="*/ 841 w 3609"/>
                  <a:gd name="T47" fmla="*/ 100 h 3241"/>
                  <a:gd name="T48" fmla="*/ 884 w 3609"/>
                  <a:gd name="T49" fmla="*/ 67 h 3241"/>
                  <a:gd name="T50" fmla="*/ 930 w 3609"/>
                  <a:gd name="T51" fmla="*/ 41 h 3241"/>
                  <a:gd name="T52" fmla="*/ 978 w 3609"/>
                  <a:gd name="T53" fmla="*/ 20 h 3241"/>
                  <a:gd name="T54" fmla="*/ 1030 w 3609"/>
                  <a:gd name="T55" fmla="*/ 7 h 3241"/>
                  <a:gd name="T56" fmla="*/ 1084 w 3609"/>
                  <a:gd name="T57" fmla="*/ 0 h 3241"/>
                  <a:gd name="T58" fmla="*/ 1111 w 3609"/>
                  <a:gd name="T59" fmla="*/ 0 h 3241"/>
                  <a:gd name="T60" fmla="*/ 2507 w 3609"/>
                  <a:gd name="T61" fmla="*/ 3 h 3241"/>
                  <a:gd name="T62" fmla="*/ 2534 w 3609"/>
                  <a:gd name="T63" fmla="*/ 5 h 3241"/>
                  <a:gd name="T64" fmla="*/ 2588 w 3609"/>
                  <a:gd name="T65" fmla="*/ 13 h 3241"/>
                  <a:gd name="T66" fmla="*/ 2640 w 3609"/>
                  <a:gd name="T67" fmla="*/ 27 h 3241"/>
                  <a:gd name="T68" fmla="*/ 2688 w 3609"/>
                  <a:gd name="T69" fmla="*/ 47 h 3241"/>
                  <a:gd name="T70" fmla="*/ 2735 w 3609"/>
                  <a:gd name="T71" fmla="*/ 74 h 3241"/>
                  <a:gd name="T72" fmla="*/ 2777 w 3609"/>
                  <a:gd name="T73" fmla="*/ 107 h 3241"/>
                  <a:gd name="T74" fmla="*/ 2815 w 3609"/>
                  <a:gd name="T75" fmla="*/ 145 h 3241"/>
                  <a:gd name="T76" fmla="*/ 2848 w 3609"/>
                  <a:gd name="T77" fmla="*/ 188 h 3241"/>
                  <a:gd name="T78" fmla="*/ 2862 w 3609"/>
                  <a:gd name="T79" fmla="*/ 211 h 3241"/>
                  <a:gd name="T80" fmla="*/ 3556 w 3609"/>
                  <a:gd name="T81" fmla="*/ 1421 h 3241"/>
                  <a:gd name="T82" fmla="*/ 3569 w 3609"/>
                  <a:gd name="T83" fmla="*/ 1444 h 3241"/>
                  <a:gd name="T84" fmla="*/ 3588 w 3609"/>
                  <a:gd name="T85" fmla="*/ 1495 h 3241"/>
                  <a:gd name="T86" fmla="*/ 3603 w 3609"/>
                  <a:gd name="T87" fmla="*/ 1546 h 3241"/>
                  <a:gd name="T88" fmla="*/ 3609 w 3609"/>
                  <a:gd name="T89" fmla="*/ 1600 h 3241"/>
                  <a:gd name="T90" fmla="*/ 3609 w 3609"/>
                  <a:gd name="T91" fmla="*/ 1653 h 3241"/>
                  <a:gd name="T92" fmla="*/ 3601 w 3609"/>
                  <a:gd name="T93" fmla="*/ 1706 h 3241"/>
                  <a:gd name="T94" fmla="*/ 3587 w 3609"/>
                  <a:gd name="T95" fmla="*/ 1758 h 3241"/>
                  <a:gd name="T96" fmla="*/ 3567 w 3609"/>
                  <a:gd name="T97" fmla="*/ 1808 h 3241"/>
                  <a:gd name="T98" fmla="*/ 3553 w 3609"/>
                  <a:gd name="T99" fmla="*/ 1831 h 3241"/>
                  <a:gd name="T100" fmla="*/ 2852 w 3609"/>
                  <a:gd name="T101" fmla="*/ 3037 h 3241"/>
                  <a:gd name="T102" fmla="*/ 2838 w 3609"/>
                  <a:gd name="T103" fmla="*/ 3061 h 3241"/>
                  <a:gd name="T104" fmla="*/ 2805 w 3609"/>
                  <a:gd name="T105" fmla="*/ 3102 h 3241"/>
                  <a:gd name="T106" fmla="*/ 2767 w 3609"/>
                  <a:gd name="T107" fmla="*/ 3140 h 3241"/>
                  <a:gd name="T108" fmla="*/ 2725 w 3609"/>
                  <a:gd name="T109" fmla="*/ 3173 h 3241"/>
                  <a:gd name="T110" fmla="*/ 2679 w 3609"/>
                  <a:gd name="T111" fmla="*/ 3199 h 3241"/>
                  <a:gd name="T112" fmla="*/ 2629 w 3609"/>
                  <a:gd name="T113" fmla="*/ 3220 h 3241"/>
                  <a:gd name="T114" fmla="*/ 2577 w 3609"/>
                  <a:gd name="T115" fmla="*/ 3233 h 3241"/>
                  <a:gd name="T116" fmla="*/ 2525 w 3609"/>
                  <a:gd name="T117" fmla="*/ 3241 h 3241"/>
                  <a:gd name="T118" fmla="*/ 2497 w 3609"/>
                  <a:gd name="T119" fmla="*/ 3241 h 3241"/>
                  <a:gd name="T120" fmla="*/ 1101 w 3609"/>
                  <a:gd name="T121" fmla="*/ 3237 h 3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09" h="3241">
                    <a:moveTo>
                      <a:pt x="1101" y="3237"/>
                    </a:moveTo>
                    <a:lnTo>
                      <a:pt x="1073" y="3236"/>
                    </a:lnTo>
                    <a:lnTo>
                      <a:pt x="1020" y="3228"/>
                    </a:lnTo>
                    <a:lnTo>
                      <a:pt x="969" y="3215"/>
                    </a:lnTo>
                    <a:lnTo>
                      <a:pt x="919" y="3194"/>
                    </a:lnTo>
                    <a:lnTo>
                      <a:pt x="874" y="3166"/>
                    </a:lnTo>
                    <a:lnTo>
                      <a:pt x="830" y="3134"/>
                    </a:lnTo>
                    <a:lnTo>
                      <a:pt x="793" y="3096"/>
                    </a:lnTo>
                    <a:lnTo>
                      <a:pt x="760" y="3053"/>
                    </a:lnTo>
                    <a:lnTo>
                      <a:pt x="746" y="3029"/>
                    </a:lnTo>
                    <a:lnTo>
                      <a:pt x="53" y="1819"/>
                    </a:lnTo>
                    <a:lnTo>
                      <a:pt x="40" y="1796"/>
                    </a:lnTo>
                    <a:lnTo>
                      <a:pt x="19" y="1745"/>
                    </a:lnTo>
                    <a:lnTo>
                      <a:pt x="6" y="1694"/>
                    </a:lnTo>
                    <a:lnTo>
                      <a:pt x="0" y="1640"/>
                    </a:lnTo>
                    <a:lnTo>
                      <a:pt x="0" y="1587"/>
                    </a:lnTo>
                    <a:lnTo>
                      <a:pt x="6" y="1535"/>
                    </a:lnTo>
                    <a:lnTo>
                      <a:pt x="20" y="1482"/>
                    </a:lnTo>
                    <a:lnTo>
                      <a:pt x="41" y="1433"/>
                    </a:lnTo>
                    <a:lnTo>
                      <a:pt x="54" y="1409"/>
                    </a:lnTo>
                    <a:lnTo>
                      <a:pt x="756" y="203"/>
                    </a:lnTo>
                    <a:lnTo>
                      <a:pt x="770" y="180"/>
                    </a:lnTo>
                    <a:lnTo>
                      <a:pt x="803" y="138"/>
                    </a:lnTo>
                    <a:lnTo>
                      <a:pt x="841" y="100"/>
                    </a:lnTo>
                    <a:lnTo>
                      <a:pt x="884" y="67"/>
                    </a:lnTo>
                    <a:lnTo>
                      <a:pt x="930" y="41"/>
                    </a:lnTo>
                    <a:lnTo>
                      <a:pt x="978" y="20"/>
                    </a:lnTo>
                    <a:lnTo>
                      <a:pt x="1030" y="7"/>
                    </a:lnTo>
                    <a:lnTo>
                      <a:pt x="1084" y="0"/>
                    </a:lnTo>
                    <a:lnTo>
                      <a:pt x="1111" y="0"/>
                    </a:lnTo>
                    <a:lnTo>
                      <a:pt x="2507" y="3"/>
                    </a:lnTo>
                    <a:lnTo>
                      <a:pt x="2534" y="5"/>
                    </a:lnTo>
                    <a:lnTo>
                      <a:pt x="2588" y="13"/>
                    </a:lnTo>
                    <a:lnTo>
                      <a:pt x="2640" y="27"/>
                    </a:lnTo>
                    <a:lnTo>
                      <a:pt x="2688" y="47"/>
                    </a:lnTo>
                    <a:lnTo>
                      <a:pt x="2735" y="74"/>
                    </a:lnTo>
                    <a:lnTo>
                      <a:pt x="2777" y="107"/>
                    </a:lnTo>
                    <a:lnTo>
                      <a:pt x="2815" y="145"/>
                    </a:lnTo>
                    <a:lnTo>
                      <a:pt x="2848" y="188"/>
                    </a:lnTo>
                    <a:lnTo>
                      <a:pt x="2862" y="211"/>
                    </a:lnTo>
                    <a:lnTo>
                      <a:pt x="3556" y="1421"/>
                    </a:lnTo>
                    <a:lnTo>
                      <a:pt x="3569" y="1444"/>
                    </a:lnTo>
                    <a:lnTo>
                      <a:pt x="3588" y="1495"/>
                    </a:lnTo>
                    <a:lnTo>
                      <a:pt x="3603" y="1546"/>
                    </a:lnTo>
                    <a:lnTo>
                      <a:pt x="3609" y="1600"/>
                    </a:lnTo>
                    <a:lnTo>
                      <a:pt x="3609" y="1653"/>
                    </a:lnTo>
                    <a:lnTo>
                      <a:pt x="3601" y="1706"/>
                    </a:lnTo>
                    <a:lnTo>
                      <a:pt x="3587" y="1758"/>
                    </a:lnTo>
                    <a:lnTo>
                      <a:pt x="3567" y="1808"/>
                    </a:lnTo>
                    <a:lnTo>
                      <a:pt x="3553" y="1831"/>
                    </a:lnTo>
                    <a:lnTo>
                      <a:pt x="2852" y="3037"/>
                    </a:lnTo>
                    <a:lnTo>
                      <a:pt x="2838" y="3061"/>
                    </a:lnTo>
                    <a:lnTo>
                      <a:pt x="2805" y="3102"/>
                    </a:lnTo>
                    <a:lnTo>
                      <a:pt x="2767" y="3140"/>
                    </a:lnTo>
                    <a:lnTo>
                      <a:pt x="2725" y="3173"/>
                    </a:lnTo>
                    <a:lnTo>
                      <a:pt x="2679" y="3199"/>
                    </a:lnTo>
                    <a:lnTo>
                      <a:pt x="2629" y="3220"/>
                    </a:lnTo>
                    <a:lnTo>
                      <a:pt x="2577" y="3233"/>
                    </a:lnTo>
                    <a:lnTo>
                      <a:pt x="2525" y="3241"/>
                    </a:lnTo>
                    <a:lnTo>
                      <a:pt x="2497" y="3241"/>
                    </a:lnTo>
                    <a:lnTo>
                      <a:pt x="1101" y="3237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9" name="Picture 2" descr="J:\ครูเข็มทิศ2558\บัญญัติ 8 ประการ.jp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200901" y="1761278"/>
                <a:ext cx="768188" cy="366832"/>
              </a:xfrm>
              <a:prstGeom prst="rect">
                <a:avLst/>
              </a:prstGeom>
              <a:noFill/>
            </p:spPr>
          </p:pic>
        </p:grpSp>
        <p:sp>
          <p:nvSpPr>
            <p:cNvPr id="24" name="Oval 23"/>
            <p:cNvSpPr/>
            <p:nvPr/>
          </p:nvSpPr>
          <p:spPr>
            <a:xfrm>
              <a:off x="6568022" y="1727101"/>
              <a:ext cx="360000" cy="3600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4</a:t>
              </a:r>
              <a:endPara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911" y="1471936"/>
            <a:ext cx="4266743" cy="914400"/>
            <a:chOff x="456911" y="1471936"/>
            <a:chExt cx="4266743" cy="914400"/>
          </a:xfrm>
        </p:grpSpPr>
        <p:grpSp>
          <p:nvGrpSpPr>
            <p:cNvPr id="8" name="Group 7"/>
            <p:cNvGrpSpPr/>
            <p:nvPr/>
          </p:nvGrpSpPr>
          <p:grpSpPr>
            <a:xfrm>
              <a:off x="456911" y="1471936"/>
              <a:ext cx="4266743" cy="914400"/>
              <a:chOff x="456911" y="1471936"/>
              <a:chExt cx="4266743" cy="9144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77681" y="1471936"/>
                <a:ext cx="4245973" cy="914400"/>
                <a:chOff x="477681" y="1471936"/>
                <a:chExt cx="4245973" cy="914400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477681" y="1687265"/>
                  <a:ext cx="1371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>
                      <a:solidFill>
                        <a:schemeClr val="bg1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3</a:t>
                  </a:r>
                  <a:endParaRPr lang="en-US" sz="1800" b="1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268024" y="1660880"/>
                  <a:ext cx="24556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b="1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ปลดหนี้ที่ปลดได้</a:t>
                  </a:r>
                  <a:endParaRPr lang="en-US" b="1" dirty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40" name="Freeform 126"/>
                <p:cNvSpPr>
                  <a:spLocks/>
                </p:cNvSpPr>
                <p:nvPr/>
              </p:nvSpPr>
              <p:spPr bwMode="auto">
                <a:xfrm>
                  <a:off x="967483" y="1471936"/>
                  <a:ext cx="1134000" cy="914400"/>
                </a:xfrm>
                <a:custGeom>
                  <a:avLst/>
                  <a:gdLst>
                    <a:gd name="T0" fmla="*/ 1108 w 3609"/>
                    <a:gd name="T1" fmla="*/ 3237 h 3237"/>
                    <a:gd name="T2" fmla="*/ 1080 w 3609"/>
                    <a:gd name="T3" fmla="*/ 3236 h 3237"/>
                    <a:gd name="T4" fmla="*/ 1027 w 3609"/>
                    <a:gd name="T5" fmla="*/ 3229 h 3237"/>
                    <a:gd name="T6" fmla="*/ 974 w 3609"/>
                    <a:gd name="T7" fmla="*/ 3215 h 3237"/>
                    <a:gd name="T8" fmla="*/ 925 w 3609"/>
                    <a:gd name="T9" fmla="*/ 3194 h 3237"/>
                    <a:gd name="T10" fmla="*/ 879 w 3609"/>
                    <a:gd name="T11" fmla="*/ 3168 h 3237"/>
                    <a:gd name="T12" fmla="*/ 837 w 3609"/>
                    <a:gd name="T13" fmla="*/ 3135 h 3237"/>
                    <a:gd name="T14" fmla="*/ 798 w 3609"/>
                    <a:gd name="T15" fmla="*/ 3097 h 3237"/>
                    <a:gd name="T16" fmla="*/ 765 w 3609"/>
                    <a:gd name="T17" fmla="*/ 3054 h 3237"/>
                    <a:gd name="T18" fmla="*/ 751 w 3609"/>
                    <a:gd name="T19" fmla="*/ 3032 h 3237"/>
                    <a:gd name="T20" fmla="*/ 53 w 3609"/>
                    <a:gd name="T21" fmla="*/ 1824 h 3237"/>
                    <a:gd name="T22" fmla="*/ 40 w 3609"/>
                    <a:gd name="T23" fmla="*/ 1800 h 3237"/>
                    <a:gd name="T24" fmla="*/ 19 w 3609"/>
                    <a:gd name="T25" fmla="*/ 1749 h 3237"/>
                    <a:gd name="T26" fmla="*/ 6 w 3609"/>
                    <a:gd name="T27" fmla="*/ 1698 h 3237"/>
                    <a:gd name="T28" fmla="*/ 0 w 3609"/>
                    <a:gd name="T29" fmla="*/ 1645 h 3237"/>
                    <a:gd name="T30" fmla="*/ 0 w 3609"/>
                    <a:gd name="T31" fmla="*/ 1592 h 3237"/>
                    <a:gd name="T32" fmla="*/ 6 w 3609"/>
                    <a:gd name="T33" fmla="*/ 1539 h 3237"/>
                    <a:gd name="T34" fmla="*/ 19 w 3609"/>
                    <a:gd name="T35" fmla="*/ 1487 h 3237"/>
                    <a:gd name="T36" fmla="*/ 40 w 3609"/>
                    <a:gd name="T37" fmla="*/ 1437 h 3237"/>
                    <a:gd name="T38" fmla="*/ 53 w 3609"/>
                    <a:gd name="T39" fmla="*/ 1413 h 3237"/>
                    <a:gd name="T40" fmla="*/ 751 w 3609"/>
                    <a:gd name="T41" fmla="*/ 205 h 3237"/>
                    <a:gd name="T42" fmla="*/ 765 w 3609"/>
                    <a:gd name="T43" fmla="*/ 181 h 3237"/>
                    <a:gd name="T44" fmla="*/ 798 w 3609"/>
                    <a:gd name="T45" fmla="*/ 138 h 3237"/>
                    <a:gd name="T46" fmla="*/ 836 w 3609"/>
                    <a:gd name="T47" fmla="*/ 100 h 3237"/>
                    <a:gd name="T48" fmla="*/ 879 w 3609"/>
                    <a:gd name="T49" fmla="*/ 69 h 3237"/>
                    <a:gd name="T50" fmla="*/ 925 w 3609"/>
                    <a:gd name="T51" fmla="*/ 42 h 3237"/>
                    <a:gd name="T52" fmla="*/ 974 w 3609"/>
                    <a:gd name="T53" fmla="*/ 22 h 3237"/>
                    <a:gd name="T54" fmla="*/ 1025 w 3609"/>
                    <a:gd name="T55" fmla="*/ 8 h 3237"/>
                    <a:gd name="T56" fmla="*/ 1079 w 3609"/>
                    <a:gd name="T57" fmla="*/ 0 h 3237"/>
                    <a:gd name="T58" fmla="*/ 1106 w 3609"/>
                    <a:gd name="T59" fmla="*/ 0 h 3237"/>
                    <a:gd name="T60" fmla="*/ 2502 w 3609"/>
                    <a:gd name="T61" fmla="*/ 0 h 3237"/>
                    <a:gd name="T62" fmla="*/ 2529 w 3609"/>
                    <a:gd name="T63" fmla="*/ 0 h 3237"/>
                    <a:gd name="T64" fmla="*/ 2583 w 3609"/>
                    <a:gd name="T65" fmla="*/ 8 h 3237"/>
                    <a:gd name="T66" fmla="*/ 2634 w 3609"/>
                    <a:gd name="T67" fmla="*/ 21 h 3237"/>
                    <a:gd name="T68" fmla="*/ 2683 w 3609"/>
                    <a:gd name="T69" fmla="*/ 42 h 3237"/>
                    <a:gd name="T70" fmla="*/ 2729 w 3609"/>
                    <a:gd name="T71" fmla="*/ 68 h 3237"/>
                    <a:gd name="T72" fmla="*/ 2772 w 3609"/>
                    <a:gd name="T73" fmla="*/ 100 h 3237"/>
                    <a:gd name="T74" fmla="*/ 2810 w 3609"/>
                    <a:gd name="T75" fmla="*/ 138 h 3237"/>
                    <a:gd name="T76" fmla="*/ 2843 w 3609"/>
                    <a:gd name="T77" fmla="*/ 181 h 3237"/>
                    <a:gd name="T78" fmla="*/ 2857 w 3609"/>
                    <a:gd name="T79" fmla="*/ 205 h 3237"/>
                    <a:gd name="T80" fmla="*/ 3555 w 3609"/>
                    <a:gd name="T81" fmla="*/ 1412 h 3237"/>
                    <a:gd name="T82" fmla="*/ 3568 w 3609"/>
                    <a:gd name="T83" fmla="*/ 1437 h 3237"/>
                    <a:gd name="T84" fmla="*/ 3589 w 3609"/>
                    <a:gd name="T85" fmla="*/ 1487 h 3237"/>
                    <a:gd name="T86" fmla="*/ 3602 w 3609"/>
                    <a:gd name="T87" fmla="*/ 1538 h 3237"/>
                    <a:gd name="T88" fmla="*/ 3609 w 3609"/>
                    <a:gd name="T89" fmla="*/ 1591 h 3237"/>
                    <a:gd name="T90" fmla="*/ 3609 w 3609"/>
                    <a:gd name="T91" fmla="*/ 1645 h 3237"/>
                    <a:gd name="T92" fmla="*/ 3602 w 3609"/>
                    <a:gd name="T93" fmla="*/ 1697 h 3237"/>
                    <a:gd name="T94" fmla="*/ 3589 w 3609"/>
                    <a:gd name="T95" fmla="*/ 1749 h 3237"/>
                    <a:gd name="T96" fmla="*/ 3568 w 3609"/>
                    <a:gd name="T97" fmla="*/ 1799 h 3237"/>
                    <a:gd name="T98" fmla="*/ 3555 w 3609"/>
                    <a:gd name="T99" fmla="*/ 1824 h 3237"/>
                    <a:gd name="T100" fmla="*/ 2857 w 3609"/>
                    <a:gd name="T101" fmla="*/ 3031 h 3237"/>
                    <a:gd name="T102" fmla="*/ 2844 w 3609"/>
                    <a:gd name="T103" fmla="*/ 3054 h 3237"/>
                    <a:gd name="T104" fmla="*/ 2810 w 3609"/>
                    <a:gd name="T105" fmla="*/ 3097 h 3237"/>
                    <a:gd name="T106" fmla="*/ 2772 w 3609"/>
                    <a:gd name="T107" fmla="*/ 3135 h 3237"/>
                    <a:gd name="T108" fmla="*/ 2730 w 3609"/>
                    <a:gd name="T109" fmla="*/ 3168 h 3237"/>
                    <a:gd name="T110" fmla="*/ 2683 w 3609"/>
                    <a:gd name="T111" fmla="*/ 3194 h 3237"/>
                    <a:gd name="T112" fmla="*/ 2635 w 3609"/>
                    <a:gd name="T113" fmla="*/ 3215 h 3237"/>
                    <a:gd name="T114" fmla="*/ 2583 w 3609"/>
                    <a:gd name="T115" fmla="*/ 3228 h 3237"/>
                    <a:gd name="T116" fmla="*/ 2529 w 3609"/>
                    <a:gd name="T117" fmla="*/ 3236 h 3237"/>
                    <a:gd name="T118" fmla="*/ 2502 w 3609"/>
                    <a:gd name="T119" fmla="*/ 3236 h 3237"/>
                    <a:gd name="T120" fmla="*/ 1108 w 3609"/>
                    <a:gd name="T121" fmla="*/ 3237 h 3237"/>
                    <a:gd name="T122" fmla="*/ 1108 w 3609"/>
                    <a:gd name="T123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609" h="3237">
                      <a:moveTo>
                        <a:pt x="1108" y="3237"/>
                      </a:moveTo>
                      <a:lnTo>
                        <a:pt x="1080" y="3236"/>
                      </a:lnTo>
                      <a:lnTo>
                        <a:pt x="1027" y="3229"/>
                      </a:lnTo>
                      <a:lnTo>
                        <a:pt x="974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7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4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5"/>
                      </a:lnTo>
                      <a:lnTo>
                        <a:pt x="0" y="1592"/>
                      </a:lnTo>
                      <a:lnTo>
                        <a:pt x="6" y="1539"/>
                      </a:lnTo>
                      <a:lnTo>
                        <a:pt x="19" y="1487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2"/>
                      </a:lnTo>
                      <a:lnTo>
                        <a:pt x="974" y="22"/>
                      </a:lnTo>
                      <a:lnTo>
                        <a:pt x="1025" y="8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8"/>
                      </a:lnTo>
                      <a:lnTo>
                        <a:pt x="2634" y="21"/>
                      </a:lnTo>
                      <a:lnTo>
                        <a:pt x="2683" y="42"/>
                      </a:lnTo>
                      <a:lnTo>
                        <a:pt x="2729" y="68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2"/>
                      </a:lnTo>
                      <a:lnTo>
                        <a:pt x="3568" y="1437"/>
                      </a:lnTo>
                      <a:lnTo>
                        <a:pt x="3589" y="1487"/>
                      </a:lnTo>
                      <a:lnTo>
                        <a:pt x="3602" y="1538"/>
                      </a:lnTo>
                      <a:lnTo>
                        <a:pt x="3609" y="1591"/>
                      </a:lnTo>
                      <a:lnTo>
                        <a:pt x="3609" y="1645"/>
                      </a:lnTo>
                      <a:lnTo>
                        <a:pt x="3602" y="1697"/>
                      </a:lnTo>
                      <a:lnTo>
                        <a:pt x="3589" y="1749"/>
                      </a:lnTo>
                      <a:lnTo>
                        <a:pt x="3568" y="1799"/>
                      </a:lnTo>
                      <a:lnTo>
                        <a:pt x="3555" y="1824"/>
                      </a:lnTo>
                      <a:lnTo>
                        <a:pt x="2857" y="3031"/>
                      </a:lnTo>
                      <a:lnTo>
                        <a:pt x="2844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30" y="3168"/>
                      </a:lnTo>
                      <a:lnTo>
                        <a:pt x="2683" y="3194"/>
                      </a:lnTo>
                      <a:lnTo>
                        <a:pt x="2635" y="3215"/>
                      </a:lnTo>
                      <a:lnTo>
                        <a:pt x="2583" y="3228"/>
                      </a:lnTo>
                      <a:lnTo>
                        <a:pt x="2529" y="3236"/>
                      </a:lnTo>
                      <a:lnTo>
                        <a:pt x="2502" y="3236"/>
                      </a:lnTo>
                      <a:lnTo>
                        <a:pt x="1108" y="3237"/>
                      </a:lnTo>
                      <a:lnTo>
                        <a:pt x="1108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36F13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>
                <a:off x="456911" y="1750803"/>
                <a:ext cx="360000" cy="360000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3</a:t>
                </a:r>
                <a:endParaRPr lang="en-US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501" y="1613265"/>
              <a:ext cx="447593" cy="559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3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146" y="365043"/>
            <a:ext cx="47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สรุปวิถีเป็นหนี้อย่างเป็นสุข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446" y="1506695"/>
            <a:ext cx="2766646" cy="61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9" y="2494088"/>
            <a:ext cx="9882554" cy="3566969"/>
          </a:xfrm>
          <a:prstGeom prst="rect">
            <a:avLst/>
          </a:prstGeom>
        </p:spPr>
      </p:pic>
      <p:pic>
        <p:nvPicPr>
          <p:cNvPr id="24" name="Picture 2" descr="J:\ครูเข็มทิศ2558\MR BO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73370" y="4572752"/>
            <a:ext cx="1064631" cy="1910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5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344420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ทำไมต้องเป็นหนี้</a:t>
            </a:r>
            <a:endParaRPr lang="th-TH" sz="360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หนี้แบบไหน</a:t>
            </a:r>
            <a:r>
              <a:rPr lang="th-TH" sz="3600" smtClean="0">
                <a:solidFill>
                  <a:schemeClr val="tx1"/>
                </a:solidFill>
              </a:rPr>
              <a:t>เหมาะสมกับคุณ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คิดสักนิดก่อนตัดสินใจเป็นหนี้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ทำอย่างไรจึงเป็นหนี้อย่างเป็นสุข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จัดการกับปัญหาหนี้ที่เกิดขึ้นได้อย่างไร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>
            <a:normAutofit fontScale="90000"/>
          </a:bodyPr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2.4  แนน สาวคลั่งชอป ตอนที่ </a:t>
            </a:r>
            <a:r>
              <a:rPr lang="th-TH" b="1">
                <a:latin typeface="BrowalliaUPC" panose="020B0604020202020204" pitchFamily="34" charset="-34"/>
                <a:cs typeface="BrowalliaUPC" panose="020B0604020202020204" pitchFamily="34" charset="-34"/>
              </a:rPr>
              <a:t>1 สาเหตุการเป็นหนี้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967" y="2462087"/>
            <a:ext cx="2422051" cy="3746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7040" y="2688701"/>
            <a:ext cx="6904128" cy="1384995"/>
          </a:xfrm>
          <a:prstGeom prst="rect">
            <a:avLst/>
          </a:prstGeom>
          <a:solidFill>
            <a:srgbClr val="F1E8F8"/>
          </a:solidFill>
        </p:spPr>
        <p:txBody>
          <a:bodyPr wrap="square">
            <a:spAutoFit/>
          </a:bodyPr>
          <a:lstStyle/>
          <a:p>
            <a:r>
              <a:rPr lang="th-TH" b="1" spc="-3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ชม </a:t>
            </a:r>
            <a:r>
              <a:rPr lang="en-US" b="1" spc="-3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VDO Clip “</a:t>
            </a:r>
            <a:r>
              <a:rPr lang="th-TH" b="1" spc="-3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แนน สาวคลั่งชอป</a:t>
            </a:r>
            <a:r>
              <a:rPr lang="en-US" b="1" spc="-3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” </a:t>
            </a:r>
            <a:r>
              <a:rPr lang="th-TH" b="1" spc="-3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ตอนที่คุณแนน</a:t>
            </a:r>
            <a:r>
              <a:rPr lang="th-TH" b="1" spc="-30">
                <a:solidFill>
                  <a:srgbClr val="7030A0"/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เริ่มมีปัญหาทางการเงิน</a:t>
            </a:r>
            <a:r>
              <a:rPr lang="th-TH" b="1" spc="-3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th-TH" b="1" spc="-2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เพราะใช้จ่ายเกินตัว </a:t>
            </a:r>
            <a:r>
              <a:rPr lang="th-TH" b="1" spc="-2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พร้อม</a:t>
            </a:r>
            <a:r>
              <a:rPr lang="th-TH" b="1" spc="-2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วิเคราะห์และอภิปรายสาเหตุของปัญหาทางการเงินที่เกิดขึ้น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Action Button: Forward or Next 2">
            <a:hlinkClick r:id="rId5" highlightClick="1"/>
          </p:cNvPr>
          <p:cNvSpPr/>
          <p:nvPr/>
        </p:nvSpPr>
        <p:spPr>
          <a:xfrm>
            <a:off x="11051168" y="5733288"/>
            <a:ext cx="605264" cy="31803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>
            <a:normAutofit fontScale="90000"/>
          </a:bodyPr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2.4  แนน สาวคลั่งชอป ตอนที่ 1 สาเหตุการเป็นหนี้ </a:t>
            </a:r>
            <a:endParaRPr lang="th-TH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7407" y="2171699"/>
            <a:ext cx="4325816" cy="380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0069" y="1423172"/>
            <a:ext cx="2549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ความรู้เพิ่มเติม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0716" y="1043777"/>
            <a:ext cx="10312016" cy="4191137"/>
            <a:chOff x="810716" y="1136914"/>
            <a:chExt cx="10312016" cy="41911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747" y="2871002"/>
              <a:ext cx="1242985" cy="245704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092729" y="1601002"/>
              <a:ext cx="8644466" cy="1270000"/>
              <a:chOff x="1111779" y="1601002"/>
              <a:chExt cx="8644466" cy="1270000"/>
            </a:xfrm>
          </p:grpSpPr>
          <p:sp>
            <p:nvSpPr>
              <p:cNvPr id="10" name="Rounded Rectangular Callout 9"/>
              <p:cNvSpPr/>
              <p:nvPr/>
            </p:nvSpPr>
            <p:spPr>
              <a:xfrm>
                <a:off x="1111779" y="1601002"/>
                <a:ext cx="8644466" cy="1270000"/>
              </a:xfrm>
              <a:prstGeom prst="wedgeRoundRectCallout">
                <a:avLst>
                  <a:gd name="adj1" fmla="val 48291"/>
                  <a:gd name="adj2" fmla="val 85833"/>
                  <a:gd name="adj3" fmla="val 16667"/>
                </a:avLst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04950" y="1758949"/>
                <a:ext cx="818197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“</a:t>
                </a:r>
                <a:r>
                  <a:rPr lang="th-TH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หนี้</a:t>
                </a:r>
                <a:r>
                  <a:rPr lang="en-US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” </a:t>
                </a:r>
                <a:r>
                  <a:rPr lang="th-TH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หรือ </a:t>
                </a:r>
                <a:r>
                  <a:rPr lang="en-US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“</a:t>
                </a:r>
                <a:r>
                  <a:rPr lang="th-TH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สินเชื่อ</a:t>
                </a:r>
                <a:r>
                  <a:rPr lang="en-US" sz="32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” </a:t>
                </a:r>
                <a:r>
                  <a:rPr lang="th-TH" smtClean="0">
                    <a:solidFill>
                      <a:schemeClr val="tx2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คือ เงินที่กู้ยืมมา โดยผู้ยืมมีหน้าที่ต้องคืนเงินต้นพร้อม</a:t>
                </a:r>
                <a:br>
                  <a:rPr lang="th-TH" smtClean="0">
                    <a:solidFill>
                      <a:schemeClr val="tx2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mtClean="0">
                    <a:solidFill>
                      <a:schemeClr val="tx2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จ่ายค่าตอบแทน (ดอกเบี้ยเงินกู้) แก่ผู้ให้กู้ยืม</a:t>
                </a:r>
                <a:endParaRPr lang="th-TH">
                  <a:solidFill>
                    <a:schemeClr val="tx2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021" y="1196969"/>
              <a:ext cx="279234" cy="3439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16" y="1358500"/>
              <a:ext cx="578620" cy="5786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247" y="1136914"/>
              <a:ext cx="279234" cy="3648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87195" y="1388445"/>
              <a:ext cx="346835" cy="34683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49339" y="3582434"/>
            <a:ext cx="5726424" cy="1126609"/>
            <a:chOff x="566022" y="3432142"/>
            <a:chExt cx="5726424" cy="1126609"/>
          </a:xfrm>
        </p:grpSpPr>
        <p:sp>
          <p:nvSpPr>
            <p:cNvPr id="17" name="Oval 16"/>
            <p:cNvSpPr/>
            <p:nvPr/>
          </p:nvSpPr>
          <p:spPr>
            <a:xfrm>
              <a:off x="566022" y="3600450"/>
              <a:ext cx="1216485" cy="7239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หนี้ </a:t>
              </a:r>
              <a:endParaRPr lang="th-TH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20126794">
              <a:off x="1950920" y="3681186"/>
              <a:ext cx="390525" cy="209550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ight Arrow 18"/>
            <p:cNvSpPr/>
            <p:nvPr/>
          </p:nvSpPr>
          <p:spPr>
            <a:xfrm rot="1470886">
              <a:off x="1950931" y="4101393"/>
              <a:ext cx="390525" cy="209550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47125" y="3432142"/>
              <a:ext cx="376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ระยะสั้น</a:t>
              </a:r>
              <a:r>
                <a:rPr lang="en-US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</a:t>
              </a:r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ระยะเวลาการชำระคืน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1 ปี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41712" y="4035531"/>
              <a:ext cx="3850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ระยะยาว</a:t>
              </a:r>
              <a:r>
                <a:rPr lang="en-US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</a:t>
              </a: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ระยะเวลาการชำระคืน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 ปี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92729" y="5316594"/>
            <a:ext cx="958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การเป็นหนี้ไม่ใช่สิ่งผิด คุณอาจกู้ยืมเงินเมื่อมีค</a:t>
            </a:r>
            <a:r>
              <a:rPr lang="th-TH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วามจำเป็นต้องใช้เงินมากกว่า</a:t>
            </a:r>
            <a:r>
              <a:rPr lang="th-TH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</a:t>
            </a:r>
            <a:r>
              <a:rPr lang="th-TH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 </a:t>
            </a:r>
          </a:p>
          <a:p>
            <a:pPr algn="ctr"/>
            <a:r>
              <a:rPr lang="th-TH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แต่เมื่อเป็นหนี้แล้ว</a:t>
            </a:r>
            <a:r>
              <a:rPr lang="en-US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คุณต้อง</a:t>
            </a:r>
            <a:r>
              <a:rPr lang="th-TH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คืนเงินที่ยืมและจ่ายค่าตอบแทน</a:t>
            </a:r>
            <a:r>
              <a:rPr lang="th-TH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แก่ผู้ให้ยืม</a:t>
            </a:r>
            <a:r>
              <a:rPr lang="en-US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81532" y="365043"/>
            <a:ext cx="322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ทำไมต้องเป็นหนี้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70138" y="3265479"/>
            <a:ext cx="911369" cy="584425"/>
            <a:chOff x="6841340" y="3691291"/>
            <a:chExt cx="792141" cy="425155"/>
          </a:xfrm>
        </p:grpSpPr>
        <p:pic>
          <p:nvPicPr>
            <p:cNvPr id="30" name="Picture 4" descr="J:\ครูเข็มทิศ2558\บัตรเครดิต เดี่ยว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220488">
              <a:off x="7088076" y="3691291"/>
              <a:ext cx="545405" cy="348764"/>
            </a:xfrm>
            <a:prstGeom prst="rect">
              <a:avLst/>
            </a:prstGeom>
            <a:noFill/>
          </p:spPr>
        </p:pic>
        <p:pic>
          <p:nvPicPr>
            <p:cNvPr id="29" name="Picture 4" descr="J:\ครูเข็มทิศ2558\บัตรเครดิต เดี่ยว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9474422">
              <a:off x="6841340" y="3747196"/>
              <a:ext cx="435645" cy="278577"/>
            </a:xfrm>
            <a:prstGeom prst="rect">
              <a:avLst/>
            </a:prstGeom>
            <a:noFill/>
          </p:spPr>
        </p:pic>
        <p:pic>
          <p:nvPicPr>
            <p:cNvPr id="28" name="Picture 4" descr="J:\ครูเข็มทิศ2558\บัตรเครดิต เดี่ยว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0669">
              <a:off x="7061041" y="3785615"/>
              <a:ext cx="517361" cy="330831"/>
            </a:xfrm>
            <a:prstGeom prst="rect">
              <a:avLst/>
            </a:prstGeom>
            <a:noFill/>
          </p:spPr>
        </p:pic>
      </p:grpSp>
      <p:grpSp>
        <p:nvGrpSpPr>
          <p:cNvPr id="6" name="Group 5"/>
          <p:cNvGrpSpPr/>
          <p:nvPr/>
        </p:nvGrpSpPr>
        <p:grpSpPr>
          <a:xfrm>
            <a:off x="7145001" y="3992658"/>
            <a:ext cx="1872898" cy="703979"/>
            <a:chOff x="7084388" y="4147778"/>
            <a:chExt cx="1872898" cy="70397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388" y="4147778"/>
              <a:ext cx="778608" cy="65460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3195" y="4260337"/>
              <a:ext cx="462764" cy="3737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325" y="4553639"/>
              <a:ext cx="688961" cy="298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977469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ทำไมต้องเป็นหนี้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หนี้</a:t>
            </a:r>
            <a:r>
              <a:rPr lang="th-TH" sz="3600">
                <a:solidFill>
                  <a:schemeClr val="tx1"/>
                </a:solidFill>
              </a:rPr>
              <a:t>แบบไหน</a:t>
            </a:r>
            <a:r>
              <a:rPr lang="th-TH" sz="3600" smtClean="0">
                <a:solidFill>
                  <a:schemeClr val="tx1"/>
                </a:solidFill>
              </a:rPr>
              <a:t>เหมาะสมกับคุณ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คิดสักนิดก่อนตัดสินใจเป็นหนี้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ทำอย่างไรจึงเป็นหนี้อย่างเป็นสุข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จัดการกับปัญหาหนี้ที่เกิดขึ้นได้อย่างไร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859" y="365043"/>
            <a:ext cx="503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หนี้แบบ</a:t>
            </a:r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ไหนเหมาะสมกับคุณ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100" y="1198688"/>
            <a:ext cx="486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ประเภทหนี้ (สินเชื่อ) ที่พบบ่อย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8624" y="2121359"/>
            <a:ext cx="6068084" cy="3774616"/>
            <a:chOff x="428624" y="2121359"/>
            <a:chExt cx="6068084" cy="3774616"/>
          </a:xfrm>
        </p:grpSpPr>
        <p:grpSp>
          <p:nvGrpSpPr>
            <p:cNvPr id="26" name="Group 25"/>
            <p:cNvGrpSpPr/>
            <p:nvPr/>
          </p:nvGrpSpPr>
          <p:grpSpPr>
            <a:xfrm>
              <a:off x="428624" y="2296507"/>
              <a:ext cx="6068084" cy="3599468"/>
              <a:chOff x="904874" y="2058382"/>
              <a:chExt cx="6068084" cy="3599468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904874" y="2268777"/>
                <a:ext cx="5832000" cy="33890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231775"/>
                <a:endParaRPr lang="th-TH" sz="1900" b="1" dirty="0" smtClean="0">
                  <a:solidFill>
                    <a:schemeClr val="tx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221577" y="2058382"/>
                <a:ext cx="1865314" cy="432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บัตรเครดิต</a:t>
                </a:r>
                <a:endParaRPr lang="en-US" sz="22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86785" y="2090648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40942" y="2675281"/>
                <a:ext cx="534114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ใช้ซื้อ</a:t>
                </a: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สินค้าและ</a:t>
                </a: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บริการ </a:t>
                </a: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โดยไม่ต้องจ่ายเงินสด</a:t>
                </a: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ทันที</a:t>
                </a:r>
              </a:p>
              <a:p>
                <a:pPr marL="180975" indent="-1809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มีระยะเวลาปลอดดอกเบี้ย หากชำระหนี้เต็มจำนวนและตรงเวลา    </a:t>
                </a:r>
              </a:p>
              <a:p>
                <a:pPr marL="180975" indent="-1809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ดอกเบี้ยและค่าธรรมเนียมรวมกันไม่เกิน 18% ต่อปี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88885" y="3802807"/>
                <a:ext cx="5884073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th-TH" sz="19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ข้อพึงระวัง</a:t>
                </a:r>
                <a:r>
                  <a:rPr lang="en-US" sz="19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!!</a:t>
                </a:r>
              </a:p>
              <a:p>
                <a:pPr marL="1809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มีสติและวินัยในการใช้</a:t>
                </a:r>
              </a:p>
              <a:p>
                <a:pPr marL="1809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จ่ายเงินตรงเวลา หลีกเลี่ยงการจ่ายขั้นต่ำ เพราะต้องเสียดอกเบี้ยเพิ่ม</a:t>
                </a:r>
              </a:p>
              <a:p>
                <a:pPr marL="1809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ตรวจสอบใบแจ้งหนี้ทุกครั้ง</a:t>
                </a:r>
                <a:r>
                  <a:rPr lang="en-US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endPara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36" name="Picture 4" descr="J:\ครูเข็มทิศ2558\บัตรเครดิต เดี่ยว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330347">
              <a:off x="4711159" y="2257294"/>
              <a:ext cx="807755" cy="516527"/>
            </a:xfrm>
            <a:prstGeom prst="rect">
              <a:avLst/>
            </a:prstGeom>
            <a:noFill/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017643">
              <a:off x="5140018" y="2121359"/>
              <a:ext cx="894436" cy="71895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501545" y="1412576"/>
            <a:ext cx="4240882" cy="1449460"/>
            <a:chOff x="7501545" y="1412576"/>
            <a:chExt cx="4240882" cy="1449460"/>
          </a:xfrm>
        </p:grpSpPr>
        <p:sp>
          <p:nvSpPr>
            <p:cNvPr id="13" name="Oval Callout 12"/>
            <p:cNvSpPr/>
            <p:nvPr/>
          </p:nvSpPr>
          <p:spPr>
            <a:xfrm>
              <a:off x="7501545" y="1412576"/>
              <a:ext cx="3244304" cy="641761"/>
            </a:xfrm>
            <a:prstGeom prst="wedgeEllipseCallout">
              <a:avLst>
                <a:gd name="adj1" fmla="val 51366"/>
                <a:gd name="adj2" fmla="val 45387"/>
              </a:avLst>
            </a:prstGeom>
            <a:solidFill>
              <a:srgbClr val="9FC5CE"/>
            </a:solidFill>
            <a:ln w="19050">
              <a:solidFill>
                <a:srgbClr val="61CB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รู้ไว้ก่อนทำบัตรเครดิต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952" y="1460298"/>
              <a:ext cx="1435475" cy="140173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112137" y="2383244"/>
            <a:ext cx="4143181" cy="3439162"/>
            <a:chOff x="7112137" y="2383244"/>
            <a:chExt cx="4143181" cy="3439162"/>
          </a:xfrm>
        </p:grpSpPr>
        <p:sp>
          <p:nvSpPr>
            <p:cNvPr id="39" name="TextBox 38"/>
            <p:cNvSpPr txBox="1"/>
            <p:nvPr/>
          </p:nvSpPr>
          <p:spPr>
            <a:xfrm>
              <a:off x="7112137" y="2383244"/>
              <a:ext cx="2457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>
                  <a:solidFill>
                    <a:srgbClr val="4393A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รายได้ขั้นต่ำ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09310" y="4603679"/>
              <a:ext cx="2226458" cy="3998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0" t="-1183"/>
            <a:stretch/>
          </p:blipFill>
          <p:spPr>
            <a:xfrm>
              <a:off x="7194802" y="5579030"/>
              <a:ext cx="4060516" cy="2433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01544" y="2763866"/>
              <a:ext cx="3290981" cy="160859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12137" y="4498272"/>
              <a:ext cx="1186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>
                  <a:solidFill>
                    <a:srgbClr val="4393A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การจ่ายชำระ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12137" y="5176474"/>
              <a:ext cx="2201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rgbClr val="4393A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ค่าใช้จ่ายหากผิด</a:t>
              </a:r>
              <a:r>
                <a:rPr lang="th-TH" sz="2000" b="1">
                  <a:solidFill>
                    <a:srgbClr val="4393A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นัดชำระ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4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825" y="1473942"/>
            <a:ext cx="5657850" cy="2911998"/>
            <a:chOff x="314325" y="1261773"/>
            <a:chExt cx="5657850" cy="29119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28504" y="1261773"/>
              <a:ext cx="646821" cy="522333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314325" y="1740626"/>
              <a:ext cx="5657850" cy="23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31775"/>
              <a:endParaRPr lang="th-TH" sz="1900" b="1" dirty="0" smtClean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6782" y="1572608"/>
              <a:ext cx="1307526" cy="432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Ins="72000" rtlCol="0" anchor="ctr"/>
            <a:lstStyle/>
            <a:p>
              <a:pPr algn="ctr"/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เช่าซื้อ</a:t>
              </a:r>
              <a:endPara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7099" y="2065502"/>
              <a:ext cx="5127481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ผู้เช่าซื้อชำระค่าสินค้าเป็นงวด </a:t>
              </a:r>
            </a:p>
            <a:p>
              <a:pPr marL="180975" indent="-1809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สามารถนำสินค้ามาใช้งานได้ และจะได้กรรมสิทธิ์เมื่อจ่ายหนี้ครบ</a:t>
              </a:r>
            </a:p>
            <a:p>
              <a:pPr marL="180975" indent="-1809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ถ้าผู้เช่าซื้อจ่ายหนี้ที่เหลือทั้งหมดก่อนครบกำหนด ผู้ให้เช่าซื้อต้องให้ส่วนลดไม่น้อยกว่า 50% ของดอกเบี้ยที่ยังไม่ครบกำหนดจ่าย</a:t>
              </a:r>
            </a:p>
            <a:p>
              <a:pPr marL="180975" indent="-1809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หากผิด</a:t>
              </a:r>
              <a:r>
                <a:rPr lang="th-TH" sz="1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นัดชำระเกิน 3 งวดติดกัน อาจถูกบอกเลิก</a:t>
              </a: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สัญญาและถูก</a:t>
              </a:r>
              <a:b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ยึด</a:t>
              </a:r>
              <a:r>
                <a:rPr lang="th-TH" sz="1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รถได้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96264" y="1593207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6415" y="1519148"/>
              <a:ext cx="646821" cy="52233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450" y="1558429"/>
              <a:ext cx="1262055" cy="5461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4325" y="4515553"/>
            <a:ext cx="5657850" cy="1844948"/>
            <a:chOff x="314325" y="4374877"/>
            <a:chExt cx="5657850" cy="1844948"/>
          </a:xfrm>
        </p:grpSpPr>
        <p:sp>
          <p:nvSpPr>
            <p:cNvPr id="309" name="Rounded Rectangle 308"/>
            <p:cNvSpPr/>
            <p:nvPr/>
          </p:nvSpPr>
          <p:spPr>
            <a:xfrm>
              <a:off x="314325" y="4912798"/>
              <a:ext cx="5657850" cy="13070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31775"/>
              <a:endParaRPr lang="th-TH" sz="1900" b="1" dirty="0" smtClean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626782" y="4725730"/>
              <a:ext cx="2383118" cy="432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Ins="72000" rtlCol="0" anchor="ctr"/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สินเชื่อเพื่อที่อยู่อาศัย</a:t>
              </a:r>
              <a:endPara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755199" y="5319462"/>
              <a:ext cx="521697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เพื่อจัดหาที่อยู่อาศัย ซื้อที่ดิน หรือปรับปรุงที่อยู่อาศัย</a:t>
              </a:r>
            </a:p>
            <a:p>
              <a:pPr marL="180975" indent="-1809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th-TH" sz="19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มักเป็นหนี้ระยะยาว 20-30 ปี</a:t>
              </a:r>
              <a:endParaRPr lang="th-TH" sz="19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514552" y="4765760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929" y="4374877"/>
              <a:ext cx="825472" cy="694006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143" y="4442276"/>
              <a:ext cx="778608" cy="654606"/>
            </a:xfrm>
            <a:prstGeom prst="rect">
              <a:avLst/>
            </a:prstGeom>
          </p:spPr>
        </p:pic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772" y="4521187"/>
              <a:ext cx="810131" cy="68110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528357" y="4467026"/>
            <a:ext cx="5466767" cy="2062025"/>
            <a:chOff x="6528357" y="4326350"/>
            <a:chExt cx="5466767" cy="2062025"/>
          </a:xfrm>
        </p:grpSpPr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73795" y="5068845"/>
              <a:ext cx="921329" cy="1319530"/>
            </a:xfrm>
            <a:prstGeom prst="rect">
              <a:avLst/>
            </a:prstGeom>
          </p:spPr>
        </p:pic>
        <p:grpSp>
          <p:nvGrpSpPr>
            <p:cNvPr id="317" name="Group 316"/>
            <p:cNvGrpSpPr/>
            <p:nvPr/>
          </p:nvGrpSpPr>
          <p:grpSpPr>
            <a:xfrm>
              <a:off x="6528357" y="4326350"/>
              <a:ext cx="4141970" cy="1565435"/>
              <a:chOff x="6675444" y="4521187"/>
              <a:chExt cx="4141970" cy="1565435"/>
            </a:xfrm>
          </p:grpSpPr>
          <p:sp>
            <p:nvSpPr>
              <p:cNvPr id="318" name="Cloud Callout 317"/>
              <p:cNvSpPr/>
              <p:nvPr/>
            </p:nvSpPr>
            <p:spPr>
              <a:xfrm flipH="1">
                <a:off x="6675444" y="4521187"/>
                <a:ext cx="4141970" cy="1565435"/>
              </a:xfrm>
              <a:prstGeom prst="cloudCallout">
                <a:avLst>
                  <a:gd name="adj1" fmla="val -60806"/>
                  <a:gd name="adj2" fmla="val 342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7115286" y="4881605"/>
                <a:ext cx="370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ควรเลือกสินเชื่อให้ตรงกับความต้องการ</a:t>
                </a:r>
                <a:br>
                  <a:rPr lang="th-TH" sz="2000" b="1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000" b="1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และความสามารถในการผ่อนชำระนะจ๊ะ</a:t>
                </a:r>
                <a:endPara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sp>
        <p:nvSpPr>
          <p:cNvPr id="323" name="TextBox 322"/>
          <p:cNvSpPr txBox="1"/>
          <p:nvPr/>
        </p:nvSpPr>
        <p:spPr>
          <a:xfrm>
            <a:off x="7068859" y="365043"/>
            <a:ext cx="503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หนี้แบบ</a:t>
            </a:r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ไหนเหมาะสมกับคุณ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37274" y="1628433"/>
            <a:ext cx="5657850" cy="2686653"/>
            <a:chOff x="6337274" y="1393973"/>
            <a:chExt cx="5657850" cy="2686653"/>
          </a:xfrm>
        </p:grpSpPr>
        <p:grpSp>
          <p:nvGrpSpPr>
            <p:cNvPr id="3" name="Group 2"/>
            <p:cNvGrpSpPr/>
            <p:nvPr/>
          </p:nvGrpSpPr>
          <p:grpSpPr>
            <a:xfrm>
              <a:off x="6337274" y="1393973"/>
              <a:ext cx="5657850" cy="2686653"/>
              <a:chOff x="6337274" y="1393973"/>
              <a:chExt cx="5657850" cy="26866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37274" y="1740626"/>
                <a:ext cx="5657850" cy="234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231775"/>
                <a:endParaRPr lang="th-TH" sz="1900" b="1" dirty="0" smtClean="0">
                  <a:solidFill>
                    <a:schemeClr val="tx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6649729" y="1582120"/>
                <a:ext cx="3418959" cy="432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rIns="72000" rtlCol="0" anchor="ctr"/>
              <a:lstStyle/>
              <a:p>
                <a:r>
                  <a:rPr lang="th-TH" sz="22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   </a:t>
                </a:r>
                <a:r>
                  <a:rPr lang="th-TH" sz="20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สินเชื่อส่วนบุคคล ( รวมบัตรกดเงินสด)</a:t>
                </a:r>
                <a:endParaRPr lang="en-US" sz="20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864113" y="2365415"/>
                <a:ext cx="4753401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ใช้</a:t>
                </a: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ในการอุปโภค</a:t>
                </a: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บริโภค</a:t>
                </a:r>
              </a:p>
              <a:p>
                <a:pPr marL="180975" indent="-18097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ไม่ต้องวางสินทรัพย์เป็นหลักประกัน</a:t>
                </a:r>
              </a:p>
              <a:p>
                <a:pPr marL="180975" indent="-18097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th-TH" sz="1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ดอกเบี้ยและค่าธรรมเนียมรวมกันไม่เกิน 28% ต่อ</a:t>
                </a:r>
                <a:r>
                  <a:rPr lang="th-TH" sz="19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ปี </a:t>
                </a:r>
                <a:endParaRPr lang="th-TH" sz="19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528357" y="1612244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3</a:t>
                </a:r>
                <a:endParaRPr lang="en-US" sz="2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5847" y="1616034"/>
                <a:ext cx="279234" cy="34397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3350" y="1468915"/>
                <a:ext cx="279234" cy="364894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10560239" y="1393973"/>
                <a:ext cx="1044575" cy="624126"/>
                <a:chOff x="2024062" y="2293938"/>
                <a:chExt cx="1044575" cy="624126"/>
              </a:xfrm>
            </p:grpSpPr>
            <p:grpSp>
              <p:nvGrpSpPr>
                <p:cNvPr id="46" name="Group 205"/>
                <p:cNvGrpSpPr>
                  <a:grpSpLocks/>
                </p:cNvGrpSpPr>
                <p:nvPr/>
              </p:nvGrpSpPr>
              <p:grpSpPr bwMode="auto">
                <a:xfrm>
                  <a:off x="2205037" y="2293938"/>
                  <a:ext cx="863600" cy="597210"/>
                  <a:chOff x="1389" y="1445"/>
                  <a:chExt cx="544" cy="355"/>
                </a:xfrm>
              </p:grpSpPr>
              <p:sp>
                <p:nvSpPr>
                  <p:cNvPr id="111" name="Freeform 7"/>
                  <p:cNvSpPr>
                    <a:spLocks/>
                  </p:cNvSpPr>
                  <p:nvPr/>
                </p:nvSpPr>
                <p:spPr bwMode="auto">
                  <a:xfrm>
                    <a:off x="1680" y="1489"/>
                    <a:ext cx="82" cy="138"/>
                  </a:xfrm>
                  <a:custGeom>
                    <a:avLst/>
                    <a:gdLst>
                      <a:gd name="T0" fmla="*/ 34 w 45"/>
                      <a:gd name="T1" fmla="*/ 0 h 75"/>
                      <a:gd name="T2" fmla="*/ 45 w 45"/>
                      <a:gd name="T3" fmla="*/ 70 h 75"/>
                      <a:gd name="T4" fmla="*/ 15 w 45"/>
                      <a:gd name="T5" fmla="*/ 75 h 75"/>
                      <a:gd name="T6" fmla="*/ 5 w 45"/>
                      <a:gd name="T7" fmla="*/ 3 h 75"/>
                      <a:gd name="T8" fmla="*/ 34 w 45"/>
                      <a:gd name="T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5">
                        <a:moveTo>
                          <a:pt x="34" y="0"/>
                        </a:moveTo>
                        <a:cubicBezTo>
                          <a:pt x="34" y="0"/>
                          <a:pt x="38" y="44"/>
                          <a:pt x="45" y="70"/>
                        </a:cubicBezTo>
                        <a:cubicBezTo>
                          <a:pt x="15" y="75"/>
                          <a:pt x="15" y="75"/>
                          <a:pt x="15" y="75"/>
                        </a:cubicBezTo>
                        <a:cubicBezTo>
                          <a:pt x="7" y="47"/>
                          <a:pt x="0" y="29"/>
                          <a:pt x="5" y="3"/>
                        </a:cubicBez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2" name="Freeform 8"/>
                  <p:cNvSpPr>
                    <a:spLocks/>
                  </p:cNvSpPr>
                  <p:nvPr/>
                </p:nvSpPr>
                <p:spPr bwMode="auto">
                  <a:xfrm>
                    <a:off x="1683" y="1487"/>
                    <a:ext cx="81" cy="142"/>
                  </a:xfrm>
                  <a:custGeom>
                    <a:avLst/>
                    <a:gdLst>
                      <a:gd name="T0" fmla="*/ 32 w 44"/>
                      <a:gd name="T1" fmla="*/ 1 h 77"/>
                      <a:gd name="T2" fmla="*/ 31 w 44"/>
                      <a:gd name="T3" fmla="*/ 1 h 77"/>
                      <a:gd name="T4" fmla="*/ 42 w 44"/>
                      <a:gd name="T5" fmla="*/ 71 h 77"/>
                      <a:gd name="T6" fmla="*/ 43 w 44"/>
                      <a:gd name="T7" fmla="*/ 71 h 77"/>
                      <a:gd name="T8" fmla="*/ 43 w 44"/>
                      <a:gd name="T9" fmla="*/ 70 h 77"/>
                      <a:gd name="T10" fmla="*/ 13 w 44"/>
                      <a:gd name="T11" fmla="*/ 75 h 77"/>
                      <a:gd name="T12" fmla="*/ 13 w 44"/>
                      <a:gd name="T13" fmla="*/ 76 h 77"/>
                      <a:gd name="T14" fmla="*/ 14 w 44"/>
                      <a:gd name="T15" fmla="*/ 76 h 77"/>
                      <a:gd name="T16" fmla="*/ 2 w 44"/>
                      <a:gd name="T17" fmla="*/ 20 h 77"/>
                      <a:gd name="T18" fmla="*/ 4 w 44"/>
                      <a:gd name="T19" fmla="*/ 4 h 77"/>
                      <a:gd name="T20" fmla="*/ 3 w 44"/>
                      <a:gd name="T21" fmla="*/ 4 h 77"/>
                      <a:gd name="T22" fmla="*/ 3 w 44"/>
                      <a:gd name="T23" fmla="*/ 5 h 77"/>
                      <a:gd name="T24" fmla="*/ 32 w 44"/>
                      <a:gd name="T25" fmla="*/ 2 h 77"/>
                      <a:gd name="T26" fmla="*/ 32 w 44"/>
                      <a:gd name="T27" fmla="*/ 1 h 77"/>
                      <a:gd name="T28" fmla="*/ 31 w 44"/>
                      <a:gd name="T29" fmla="*/ 1 h 77"/>
                      <a:gd name="T30" fmla="*/ 32 w 44"/>
                      <a:gd name="T31" fmla="*/ 1 h 77"/>
                      <a:gd name="T32" fmla="*/ 32 w 44"/>
                      <a:gd name="T33" fmla="*/ 0 h 77"/>
                      <a:gd name="T34" fmla="*/ 2 w 44"/>
                      <a:gd name="T35" fmla="*/ 3 h 77"/>
                      <a:gd name="T36" fmla="*/ 2 w 44"/>
                      <a:gd name="T37" fmla="*/ 3 h 77"/>
                      <a:gd name="T38" fmla="*/ 0 w 44"/>
                      <a:gd name="T39" fmla="*/ 20 h 77"/>
                      <a:gd name="T40" fmla="*/ 12 w 44"/>
                      <a:gd name="T41" fmla="*/ 76 h 77"/>
                      <a:gd name="T42" fmla="*/ 13 w 44"/>
                      <a:gd name="T43" fmla="*/ 77 h 77"/>
                      <a:gd name="T44" fmla="*/ 44 w 44"/>
                      <a:gd name="T45" fmla="*/ 72 h 77"/>
                      <a:gd name="T46" fmla="*/ 44 w 44"/>
                      <a:gd name="T47" fmla="*/ 72 h 77"/>
                      <a:gd name="T48" fmla="*/ 44 w 44"/>
                      <a:gd name="T49" fmla="*/ 71 h 77"/>
                      <a:gd name="T50" fmla="*/ 36 w 44"/>
                      <a:gd name="T51" fmla="*/ 26 h 77"/>
                      <a:gd name="T52" fmla="*/ 34 w 44"/>
                      <a:gd name="T53" fmla="*/ 8 h 77"/>
                      <a:gd name="T54" fmla="*/ 33 w 44"/>
                      <a:gd name="T55" fmla="*/ 1 h 77"/>
                      <a:gd name="T56" fmla="*/ 32 w 44"/>
                      <a:gd name="T57" fmla="*/ 0 h 77"/>
                      <a:gd name="T58" fmla="*/ 32 w 44"/>
                      <a:gd name="T59" fmla="*/ 1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4" h="77">
                        <a:moveTo>
                          <a:pt x="32" y="1"/>
                        </a:move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5" y="45"/>
                          <a:pt x="42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0"/>
                          <a:pt x="43" y="70"/>
                          <a:pt x="43" y="70"/>
                        </a:cubicBezTo>
                        <a:cubicBezTo>
                          <a:pt x="13" y="75"/>
                          <a:pt x="13" y="75"/>
                          <a:pt x="13" y="75"/>
                        </a:cubicBezTo>
                        <a:cubicBezTo>
                          <a:pt x="13" y="76"/>
                          <a:pt x="13" y="76"/>
                          <a:pt x="13" y="76"/>
                        </a:cubicBezTo>
                        <a:cubicBezTo>
                          <a:pt x="14" y="76"/>
                          <a:pt x="14" y="76"/>
                          <a:pt x="14" y="76"/>
                        </a:cubicBezTo>
                        <a:cubicBezTo>
                          <a:pt x="8" y="54"/>
                          <a:pt x="2" y="38"/>
                          <a:pt x="2" y="20"/>
                        </a:cubicBezTo>
                        <a:cubicBezTo>
                          <a:pt x="2" y="15"/>
                          <a:pt x="3" y="10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9"/>
                          <a:pt x="0" y="15"/>
                          <a:pt x="0" y="20"/>
                        </a:cubicBezTo>
                        <a:cubicBezTo>
                          <a:pt x="0" y="39"/>
                          <a:pt x="6" y="55"/>
                          <a:pt x="12" y="76"/>
                        </a:cubicBezTo>
                        <a:cubicBezTo>
                          <a:pt x="12" y="77"/>
                          <a:pt x="13" y="77"/>
                          <a:pt x="13" y="77"/>
                        </a:cubicBezTo>
                        <a:cubicBezTo>
                          <a:pt x="44" y="72"/>
                          <a:pt x="44" y="72"/>
                          <a:pt x="44" y="72"/>
                        </a:cubicBezTo>
                        <a:cubicBezTo>
                          <a:pt x="44" y="72"/>
                          <a:pt x="44" y="72"/>
                          <a:pt x="44" y="72"/>
                        </a:cubicBezTo>
                        <a:cubicBezTo>
                          <a:pt x="44" y="71"/>
                          <a:pt x="44" y="71"/>
                          <a:pt x="44" y="71"/>
                        </a:cubicBezTo>
                        <a:cubicBezTo>
                          <a:pt x="41" y="58"/>
                          <a:pt x="38" y="41"/>
                          <a:pt x="36" y="26"/>
                        </a:cubicBezTo>
                        <a:cubicBezTo>
                          <a:pt x="35" y="19"/>
                          <a:pt x="34" y="13"/>
                          <a:pt x="34" y="8"/>
                        </a:cubicBezTo>
                        <a:cubicBezTo>
                          <a:pt x="33" y="4"/>
                          <a:pt x="33" y="1"/>
                          <a:pt x="33" y="1"/>
                        </a:cubicBezTo>
                        <a:cubicBezTo>
                          <a:pt x="33" y="0"/>
                          <a:pt x="32" y="0"/>
                          <a:pt x="32" y="0"/>
                        </a:cubicBezTo>
                        <a:lnTo>
                          <a:pt x="32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 9"/>
                  <p:cNvSpPr>
                    <a:spLocks/>
                  </p:cNvSpPr>
                  <p:nvPr/>
                </p:nvSpPr>
                <p:spPr bwMode="auto">
                  <a:xfrm>
                    <a:off x="1687" y="1497"/>
                    <a:ext cx="66" cy="123"/>
                  </a:xfrm>
                  <a:custGeom>
                    <a:avLst/>
                    <a:gdLst>
                      <a:gd name="T0" fmla="*/ 28 w 36"/>
                      <a:gd name="T1" fmla="*/ 60 h 67"/>
                      <a:gd name="T2" fmla="*/ 36 w 36"/>
                      <a:gd name="T3" fmla="*/ 57 h 67"/>
                      <a:gd name="T4" fmla="*/ 28 w 36"/>
                      <a:gd name="T5" fmla="*/ 0 h 67"/>
                      <a:gd name="T6" fmla="*/ 10 w 36"/>
                      <a:gd name="T7" fmla="*/ 1 h 67"/>
                      <a:gd name="T8" fmla="*/ 10 w 36"/>
                      <a:gd name="T9" fmla="*/ 5 h 67"/>
                      <a:gd name="T10" fmla="*/ 2 w 36"/>
                      <a:gd name="T11" fmla="*/ 9 h 67"/>
                      <a:gd name="T12" fmla="*/ 13 w 36"/>
                      <a:gd name="T13" fmla="*/ 67 h 67"/>
                      <a:gd name="T14" fmla="*/ 28 w 36"/>
                      <a:gd name="T15" fmla="*/ 64 h 67"/>
                      <a:gd name="T16" fmla="*/ 28 w 36"/>
                      <a:gd name="T17" fmla="*/ 6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67">
                        <a:moveTo>
                          <a:pt x="28" y="60"/>
                        </a:moveTo>
                        <a:cubicBezTo>
                          <a:pt x="30" y="55"/>
                          <a:pt x="34" y="58"/>
                          <a:pt x="36" y="57"/>
                        </a:cubicBezTo>
                        <a:cubicBezTo>
                          <a:pt x="30" y="35"/>
                          <a:pt x="28" y="0"/>
                          <a:pt x="28" y="0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1" y="2"/>
                          <a:pt x="11" y="3"/>
                          <a:pt x="10" y="5"/>
                        </a:cubicBezTo>
                        <a:cubicBezTo>
                          <a:pt x="9" y="8"/>
                          <a:pt x="6" y="9"/>
                          <a:pt x="2" y="9"/>
                        </a:cubicBezTo>
                        <a:cubicBezTo>
                          <a:pt x="0" y="28"/>
                          <a:pt x="7" y="44"/>
                          <a:pt x="13" y="67"/>
                        </a:cubicBezTo>
                        <a:cubicBezTo>
                          <a:pt x="28" y="64"/>
                          <a:pt x="28" y="64"/>
                          <a:pt x="28" y="64"/>
                        </a:cubicBezTo>
                        <a:cubicBezTo>
                          <a:pt x="28" y="62"/>
                          <a:pt x="28" y="61"/>
                          <a:pt x="28" y="60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4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691" y="1498"/>
                    <a:ext cx="11" cy="11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5 w 6"/>
                      <a:gd name="T3" fmla="*/ 2 h 6"/>
                      <a:gd name="T4" fmla="*/ 5 w 6"/>
                      <a:gd name="T5" fmla="*/ 3 h 6"/>
                      <a:gd name="T6" fmla="*/ 6 w 6"/>
                      <a:gd name="T7" fmla="*/ 3 h 6"/>
                      <a:gd name="T8" fmla="*/ 6 w 6"/>
                      <a:gd name="T9" fmla="*/ 3 h 6"/>
                      <a:gd name="T10" fmla="*/ 5 w 6"/>
                      <a:gd name="T11" fmla="*/ 3 h 6"/>
                      <a:gd name="T12" fmla="*/ 5 w 6"/>
                      <a:gd name="T13" fmla="*/ 3 h 6"/>
                      <a:gd name="T14" fmla="*/ 5 w 6"/>
                      <a:gd name="T15" fmla="*/ 4 h 6"/>
                      <a:gd name="T16" fmla="*/ 5 w 6"/>
                      <a:gd name="T17" fmla="*/ 6 h 6"/>
                      <a:gd name="T18" fmla="*/ 5 w 6"/>
                      <a:gd name="T19" fmla="*/ 6 h 6"/>
                      <a:gd name="T20" fmla="*/ 5 w 6"/>
                      <a:gd name="T21" fmla="*/ 6 h 6"/>
                      <a:gd name="T22" fmla="*/ 5 w 6"/>
                      <a:gd name="T23" fmla="*/ 5 h 6"/>
                      <a:gd name="T24" fmla="*/ 5 w 6"/>
                      <a:gd name="T25" fmla="*/ 4 h 6"/>
                      <a:gd name="T26" fmla="*/ 4 w 6"/>
                      <a:gd name="T27" fmla="*/ 3 h 6"/>
                      <a:gd name="T28" fmla="*/ 4 w 6"/>
                      <a:gd name="T29" fmla="*/ 3 h 6"/>
                      <a:gd name="T30" fmla="*/ 3 w 6"/>
                      <a:gd name="T31" fmla="*/ 4 h 6"/>
                      <a:gd name="T32" fmla="*/ 4 w 6"/>
                      <a:gd name="T33" fmla="*/ 4 h 6"/>
                      <a:gd name="T34" fmla="*/ 5 w 6"/>
                      <a:gd name="T35" fmla="*/ 4 h 6"/>
                      <a:gd name="T36" fmla="*/ 4 w 6"/>
                      <a:gd name="T37" fmla="*/ 4 h 6"/>
                      <a:gd name="T38" fmla="*/ 4 w 6"/>
                      <a:gd name="T39" fmla="*/ 4 h 6"/>
                      <a:gd name="T40" fmla="*/ 2 w 6"/>
                      <a:gd name="T41" fmla="*/ 4 h 6"/>
                      <a:gd name="T42" fmla="*/ 1 w 6"/>
                      <a:gd name="T43" fmla="*/ 4 h 6"/>
                      <a:gd name="T44" fmla="*/ 1 w 6"/>
                      <a:gd name="T45" fmla="*/ 4 h 6"/>
                      <a:gd name="T46" fmla="*/ 1 w 6"/>
                      <a:gd name="T47" fmla="*/ 5 h 6"/>
                      <a:gd name="T48" fmla="*/ 1 w 6"/>
                      <a:gd name="T49" fmla="*/ 5 h 6"/>
                      <a:gd name="T50" fmla="*/ 1 w 6"/>
                      <a:gd name="T51" fmla="*/ 5 h 6"/>
                      <a:gd name="T52" fmla="*/ 1 w 6"/>
                      <a:gd name="T53" fmla="*/ 5 h 6"/>
                      <a:gd name="T54" fmla="*/ 1 w 6"/>
                      <a:gd name="T55" fmla="*/ 5 h 6"/>
                      <a:gd name="T56" fmla="*/ 2 w 6"/>
                      <a:gd name="T57" fmla="*/ 5 h 6"/>
                      <a:gd name="T58" fmla="*/ 1 w 6"/>
                      <a:gd name="T59" fmla="*/ 6 h 6"/>
                      <a:gd name="T60" fmla="*/ 1 w 6"/>
                      <a:gd name="T61" fmla="*/ 5 h 6"/>
                      <a:gd name="T62" fmla="*/ 1 w 6"/>
                      <a:gd name="T63" fmla="*/ 4 h 6"/>
                      <a:gd name="T64" fmla="*/ 0 w 6"/>
                      <a:gd name="T65" fmla="*/ 3 h 6"/>
                      <a:gd name="T66" fmla="*/ 0 w 6"/>
                      <a:gd name="T67" fmla="*/ 3 h 6"/>
                      <a:gd name="T68" fmla="*/ 0 w 6"/>
                      <a:gd name="T69" fmla="*/ 2 h 6"/>
                      <a:gd name="T70" fmla="*/ 0 w 6"/>
                      <a:gd name="T71" fmla="*/ 2 h 6"/>
                      <a:gd name="T72" fmla="*/ 0 w 6"/>
                      <a:gd name="T73" fmla="*/ 2 h 6"/>
                      <a:gd name="T74" fmla="*/ 1 w 6"/>
                      <a:gd name="T75" fmla="*/ 2 h 6"/>
                      <a:gd name="T76" fmla="*/ 1 w 6"/>
                      <a:gd name="T77" fmla="*/ 1 h 6"/>
                      <a:gd name="T78" fmla="*/ 1 w 6"/>
                      <a:gd name="T79" fmla="*/ 1 h 6"/>
                      <a:gd name="T80" fmla="*/ 2 w 6"/>
                      <a:gd name="T81" fmla="*/ 1 h 6"/>
                      <a:gd name="T82" fmla="*/ 2 w 6"/>
                      <a:gd name="T83" fmla="*/ 2 h 6"/>
                      <a:gd name="T84" fmla="*/ 3 w 6"/>
                      <a:gd name="T85" fmla="*/ 1 h 6"/>
                      <a:gd name="T86" fmla="*/ 2 w 6"/>
                      <a:gd name="T87" fmla="*/ 3 h 6"/>
                      <a:gd name="T88" fmla="*/ 1 w 6"/>
                      <a:gd name="T89" fmla="*/ 3 h 6"/>
                      <a:gd name="T90" fmla="*/ 1 w 6"/>
                      <a:gd name="T91" fmla="*/ 3 h 6"/>
                      <a:gd name="T92" fmla="*/ 1 w 6"/>
                      <a:gd name="T93" fmla="*/ 3 h 6"/>
                      <a:gd name="T94" fmla="*/ 1 w 6"/>
                      <a:gd name="T95" fmla="*/ 4 h 6"/>
                      <a:gd name="T96" fmla="*/ 2 w 6"/>
                      <a:gd name="T97" fmla="*/ 4 h 6"/>
                      <a:gd name="T98" fmla="*/ 2 w 6"/>
                      <a:gd name="T99" fmla="*/ 4 h 6"/>
                      <a:gd name="T100" fmla="*/ 1 w 6"/>
                      <a:gd name="T101" fmla="*/ 2 h 6"/>
                      <a:gd name="T102" fmla="*/ 1 w 6"/>
                      <a:gd name="T103" fmla="*/ 2 h 6"/>
                      <a:gd name="T104" fmla="*/ 1 w 6"/>
                      <a:gd name="T105" fmla="*/ 2 h 6"/>
                      <a:gd name="T106" fmla="*/ 1 w 6"/>
                      <a:gd name="T107" fmla="*/ 2 h 6"/>
                      <a:gd name="T108" fmla="*/ 2 w 6"/>
                      <a:gd name="T109" fmla="*/ 2 h 6"/>
                      <a:gd name="T110" fmla="*/ 2 w 6"/>
                      <a:gd name="T111" fmla="*/ 2 h 6"/>
                      <a:gd name="T112" fmla="*/ 1 w 6"/>
                      <a:gd name="T113" fmla="*/ 2 h 6"/>
                      <a:gd name="T114" fmla="*/ 3 w 6"/>
                      <a:gd name="T115" fmla="*/ 1 h 6"/>
                      <a:gd name="T116" fmla="*/ 3 w 6"/>
                      <a:gd name="T117" fmla="*/ 2 h 6"/>
                      <a:gd name="T118" fmla="*/ 4 w 6"/>
                      <a:gd name="T119" fmla="*/ 2 h 6"/>
                      <a:gd name="T120" fmla="*/ 4 w 6"/>
                      <a:gd name="T121" fmla="*/ 3 h 6"/>
                      <a:gd name="T122" fmla="*/ 4 w 6"/>
                      <a:gd name="T123" fmla="*/ 1 h 6"/>
                      <a:gd name="T124" fmla="*/ 3 w 6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3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  <a:moveTo>
                          <a:pt x="2" y="3"/>
                        </a:move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lnTo>
                          <a:pt x="1" y="2"/>
                        </a:ln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1742" y="1605"/>
                    <a:ext cx="11" cy="11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5 w 6"/>
                      <a:gd name="T3" fmla="*/ 2 h 6"/>
                      <a:gd name="T4" fmla="*/ 5 w 6"/>
                      <a:gd name="T5" fmla="*/ 3 h 6"/>
                      <a:gd name="T6" fmla="*/ 6 w 6"/>
                      <a:gd name="T7" fmla="*/ 3 h 6"/>
                      <a:gd name="T8" fmla="*/ 6 w 6"/>
                      <a:gd name="T9" fmla="*/ 3 h 6"/>
                      <a:gd name="T10" fmla="*/ 5 w 6"/>
                      <a:gd name="T11" fmla="*/ 3 h 6"/>
                      <a:gd name="T12" fmla="*/ 5 w 6"/>
                      <a:gd name="T13" fmla="*/ 3 h 6"/>
                      <a:gd name="T14" fmla="*/ 5 w 6"/>
                      <a:gd name="T15" fmla="*/ 4 h 6"/>
                      <a:gd name="T16" fmla="*/ 5 w 6"/>
                      <a:gd name="T17" fmla="*/ 6 h 6"/>
                      <a:gd name="T18" fmla="*/ 5 w 6"/>
                      <a:gd name="T19" fmla="*/ 6 h 6"/>
                      <a:gd name="T20" fmla="*/ 5 w 6"/>
                      <a:gd name="T21" fmla="*/ 6 h 6"/>
                      <a:gd name="T22" fmla="*/ 5 w 6"/>
                      <a:gd name="T23" fmla="*/ 5 h 6"/>
                      <a:gd name="T24" fmla="*/ 5 w 6"/>
                      <a:gd name="T25" fmla="*/ 4 h 6"/>
                      <a:gd name="T26" fmla="*/ 4 w 6"/>
                      <a:gd name="T27" fmla="*/ 3 h 6"/>
                      <a:gd name="T28" fmla="*/ 4 w 6"/>
                      <a:gd name="T29" fmla="*/ 3 h 6"/>
                      <a:gd name="T30" fmla="*/ 3 w 6"/>
                      <a:gd name="T31" fmla="*/ 4 h 6"/>
                      <a:gd name="T32" fmla="*/ 4 w 6"/>
                      <a:gd name="T33" fmla="*/ 4 h 6"/>
                      <a:gd name="T34" fmla="*/ 5 w 6"/>
                      <a:gd name="T35" fmla="*/ 4 h 6"/>
                      <a:gd name="T36" fmla="*/ 4 w 6"/>
                      <a:gd name="T37" fmla="*/ 4 h 6"/>
                      <a:gd name="T38" fmla="*/ 4 w 6"/>
                      <a:gd name="T39" fmla="*/ 4 h 6"/>
                      <a:gd name="T40" fmla="*/ 2 w 6"/>
                      <a:gd name="T41" fmla="*/ 4 h 6"/>
                      <a:gd name="T42" fmla="*/ 1 w 6"/>
                      <a:gd name="T43" fmla="*/ 4 h 6"/>
                      <a:gd name="T44" fmla="*/ 1 w 6"/>
                      <a:gd name="T45" fmla="*/ 5 h 6"/>
                      <a:gd name="T46" fmla="*/ 1 w 6"/>
                      <a:gd name="T47" fmla="*/ 5 h 6"/>
                      <a:gd name="T48" fmla="*/ 1 w 6"/>
                      <a:gd name="T49" fmla="*/ 5 h 6"/>
                      <a:gd name="T50" fmla="*/ 1 w 6"/>
                      <a:gd name="T51" fmla="*/ 5 h 6"/>
                      <a:gd name="T52" fmla="*/ 1 w 6"/>
                      <a:gd name="T53" fmla="*/ 5 h 6"/>
                      <a:gd name="T54" fmla="*/ 1 w 6"/>
                      <a:gd name="T55" fmla="*/ 5 h 6"/>
                      <a:gd name="T56" fmla="*/ 2 w 6"/>
                      <a:gd name="T57" fmla="*/ 5 h 6"/>
                      <a:gd name="T58" fmla="*/ 1 w 6"/>
                      <a:gd name="T59" fmla="*/ 6 h 6"/>
                      <a:gd name="T60" fmla="*/ 1 w 6"/>
                      <a:gd name="T61" fmla="*/ 5 h 6"/>
                      <a:gd name="T62" fmla="*/ 1 w 6"/>
                      <a:gd name="T63" fmla="*/ 4 h 6"/>
                      <a:gd name="T64" fmla="*/ 0 w 6"/>
                      <a:gd name="T65" fmla="*/ 3 h 6"/>
                      <a:gd name="T66" fmla="*/ 0 w 6"/>
                      <a:gd name="T67" fmla="*/ 3 h 6"/>
                      <a:gd name="T68" fmla="*/ 0 w 6"/>
                      <a:gd name="T69" fmla="*/ 2 h 6"/>
                      <a:gd name="T70" fmla="*/ 0 w 6"/>
                      <a:gd name="T71" fmla="*/ 2 h 6"/>
                      <a:gd name="T72" fmla="*/ 0 w 6"/>
                      <a:gd name="T73" fmla="*/ 2 h 6"/>
                      <a:gd name="T74" fmla="*/ 1 w 6"/>
                      <a:gd name="T75" fmla="*/ 2 h 6"/>
                      <a:gd name="T76" fmla="*/ 1 w 6"/>
                      <a:gd name="T77" fmla="*/ 1 h 6"/>
                      <a:gd name="T78" fmla="*/ 1 w 6"/>
                      <a:gd name="T79" fmla="*/ 1 h 6"/>
                      <a:gd name="T80" fmla="*/ 2 w 6"/>
                      <a:gd name="T81" fmla="*/ 2 h 6"/>
                      <a:gd name="T82" fmla="*/ 2 w 6"/>
                      <a:gd name="T83" fmla="*/ 2 h 6"/>
                      <a:gd name="T84" fmla="*/ 3 w 6"/>
                      <a:gd name="T85" fmla="*/ 1 h 6"/>
                      <a:gd name="T86" fmla="*/ 2 w 6"/>
                      <a:gd name="T87" fmla="*/ 3 h 6"/>
                      <a:gd name="T88" fmla="*/ 1 w 6"/>
                      <a:gd name="T89" fmla="*/ 3 h 6"/>
                      <a:gd name="T90" fmla="*/ 1 w 6"/>
                      <a:gd name="T91" fmla="*/ 3 h 6"/>
                      <a:gd name="T92" fmla="*/ 1 w 6"/>
                      <a:gd name="T93" fmla="*/ 3 h 6"/>
                      <a:gd name="T94" fmla="*/ 1 w 6"/>
                      <a:gd name="T95" fmla="*/ 4 h 6"/>
                      <a:gd name="T96" fmla="*/ 2 w 6"/>
                      <a:gd name="T97" fmla="*/ 4 h 6"/>
                      <a:gd name="T98" fmla="*/ 2 w 6"/>
                      <a:gd name="T99" fmla="*/ 4 h 6"/>
                      <a:gd name="T100" fmla="*/ 1 w 6"/>
                      <a:gd name="T101" fmla="*/ 2 h 6"/>
                      <a:gd name="T102" fmla="*/ 1 w 6"/>
                      <a:gd name="T103" fmla="*/ 2 h 6"/>
                      <a:gd name="T104" fmla="*/ 1 w 6"/>
                      <a:gd name="T105" fmla="*/ 2 h 6"/>
                      <a:gd name="T106" fmla="*/ 1 w 6"/>
                      <a:gd name="T107" fmla="*/ 2 h 6"/>
                      <a:gd name="T108" fmla="*/ 2 w 6"/>
                      <a:gd name="T109" fmla="*/ 2 h 6"/>
                      <a:gd name="T110" fmla="*/ 2 w 6"/>
                      <a:gd name="T111" fmla="*/ 2 h 6"/>
                      <a:gd name="T112" fmla="*/ 1 w 6"/>
                      <a:gd name="T113" fmla="*/ 2 h 6"/>
                      <a:gd name="T114" fmla="*/ 3 w 6"/>
                      <a:gd name="T115" fmla="*/ 1 h 6"/>
                      <a:gd name="T116" fmla="*/ 3 w 6"/>
                      <a:gd name="T117" fmla="*/ 2 h 6"/>
                      <a:gd name="T118" fmla="*/ 4 w 6"/>
                      <a:gd name="T119" fmla="*/ 3 h 6"/>
                      <a:gd name="T120" fmla="*/ 4 w 6"/>
                      <a:gd name="T121" fmla="*/ 3 h 6"/>
                      <a:gd name="T122" fmla="*/ 4 w 6"/>
                      <a:gd name="T123" fmla="*/ 1 h 6"/>
                      <a:gd name="T124" fmla="*/ 3 w 6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3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  <a:moveTo>
                          <a:pt x="2" y="3"/>
                        </a:move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lnTo>
                          <a:pt x="1" y="2"/>
                        </a:ln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6" name="Freeform 12"/>
                  <p:cNvSpPr>
                    <a:spLocks/>
                  </p:cNvSpPr>
                  <p:nvPr/>
                </p:nvSpPr>
                <p:spPr bwMode="auto">
                  <a:xfrm>
                    <a:off x="1713" y="1585"/>
                    <a:ext cx="27" cy="14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0 w 15"/>
                      <a:gd name="T3" fmla="*/ 5 h 8"/>
                      <a:gd name="T4" fmla="*/ 0 w 15"/>
                      <a:gd name="T5" fmla="*/ 5 h 8"/>
                      <a:gd name="T6" fmla="*/ 12 w 15"/>
                      <a:gd name="T7" fmla="*/ 2 h 8"/>
                      <a:gd name="T8" fmla="*/ 13 w 15"/>
                      <a:gd name="T9" fmla="*/ 2 h 8"/>
                      <a:gd name="T10" fmla="*/ 13 w 15"/>
                      <a:gd name="T11" fmla="*/ 2 h 8"/>
                      <a:gd name="T12" fmla="*/ 13 w 15"/>
                      <a:gd name="T13" fmla="*/ 0 h 8"/>
                      <a:gd name="T14" fmla="*/ 14 w 15"/>
                      <a:gd name="T15" fmla="*/ 0 h 8"/>
                      <a:gd name="T16" fmla="*/ 15 w 15"/>
                      <a:gd name="T17" fmla="*/ 5 h 8"/>
                      <a:gd name="T18" fmla="*/ 14 w 15"/>
                      <a:gd name="T19" fmla="*/ 5 h 8"/>
                      <a:gd name="T20" fmla="*/ 14 w 15"/>
                      <a:gd name="T21" fmla="*/ 4 h 8"/>
                      <a:gd name="T22" fmla="*/ 13 w 15"/>
                      <a:gd name="T23" fmla="*/ 4 h 8"/>
                      <a:gd name="T24" fmla="*/ 12 w 15"/>
                      <a:gd name="T25" fmla="*/ 4 h 8"/>
                      <a:gd name="T26" fmla="*/ 5 w 15"/>
                      <a:gd name="T27" fmla="*/ 5 h 8"/>
                      <a:gd name="T28" fmla="*/ 3 w 15"/>
                      <a:gd name="T29" fmla="*/ 6 h 8"/>
                      <a:gd name="T30" fmla="*/ 2 w 15"/>
                      <a:gd name="T31" fmla="*/ 6 h 8"/>
                      <a:gd name="T32" fmla="*/ 2 w 15"/>
                      <a:gd name="T33" fmla="*/ 7 h 8"/>
                      <a:gd name="T34" fmla="*/ 3 w 15"/>
                      <a:gd name="T3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2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4" y="5"/>
                          <a:pt x="14" y="4"/>
                          <a:pt x="14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4" y="6"/>
                          <a:pt x="3" y="6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3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7" name="Freeform 13"/>
                  <p:cNvSpPr>
                    <a:spLocks/>
                  </p:cNvSpPr>
                  <p:nvPr/>
                </p:nvSpPr>
                <p:spPr bwMode="auto">
                  <a:xfrm>
                    <a:off x="1733" y="1574"/>
                    <a:ext cx="9" cy="5"/>
                  </a:xfrm>
                  <a:custGeom>
                    <a:avLst/>
                    <a:gdLst>
                      <a:gd name="T0" fmla="*/ 5 w 5"/>
                      <a:gd name="T1" fmla="*/ 2 h 3"/>
                      <a:gd name="T2" fmla="*/ 5 w 5"/>
                      <a:gd name="T3" fmla="*/ 2 h 3"/>
                      <a:gd name="T4" fmla="*/ 4 w 5"/>
                      <a:gd name="T5" fmla="*/ 1 h 3"/>
                      <a:gd name="T6" fmla="*/ 2 w 5"/>
                      <a:gd name="T7" fmla="*/ 1 h 3"/>
                      <a:gd name="T8" fmla="*/ 2 w 5"/>
                      <a:gd name="T9" fmla="*/ 1 h 3"/>
                      <a:gd name="T10" fmla="*/ 2 w 5"/>
                      <a:gd name="T11" fmla="*/ 1 h 3"/>
                      <a:gd name="T12" fmla="*/ 2 w 5"/>
                      <a:gd name="T13" fmla="*/ 1 h 3"/>
                      <a:gd name="T14" fmla="*/ 2 w 5"/>
                      <a:gd name="T15" fmla="*/ 2 h 3"/>
                      <a:gd name="T16" fmla="*/ 2 w 5"/>
                      <a:gd name="T17" fmla="*/ 2 h 3"/>
                      <a:gd name="T18" fmla="*/ 1 w 5"/>
                      <a:gd name="T19" fmla="*/ 3 h 3"/>
                      <a:gd name="T20" fmla="*/ 0 w 5"/>
                      <a:gd name="T21" fmla="*/ 3 h 3"/>
                      <a:gd name="T22" fmla="*/ 0 w 5"/>
                      <a:gd name="T23" fmla="*/ 2 h 3"/>
                      <a:gd name="T24" fmla="*/ 0 w 5"/>
                      <a:gd name="T25" fmla="*/ 1 h 3"/>
                      <a:gd name="T26" fmla="*/ 1 w 5"/>
                      <a:gd name="T27" fmla="*/ 0 h 3"/>
                      <a:gd name="T28" fmla="*/ 3 w 5"/>
                      <a:gd name="T29" fmla="*/ 0 h 3"/>
                      <a:gd name="T30" fmla="*/ 5 w 5"/>
                      <a:gd name="T3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3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3" y="1"/>
                          <a:pt x="2" y="0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1"/>
                          <a:pt x="5" y="1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707" y="1555"/>
                    <a:ext cx="28" cy="19"/>
                  </a:xfrm>
                  <a:custGeom>
                    <a:avLst/>
                    <a:gdLst>
                      <a:gd name="T0" fmla="*/ 8 w 15"/>
                      <a:gd name="T1" fmla="*/ 9 h 10"/>
                      <a:gd name="T2" fmla="*/ 4 w 15"/>
                      <a:gd name="T3" fmla="*/ 9 h 10"/>
                      <a:gd name="T4" fmla="*/ 2 w 15"/>
                      <a:gd name="T5" fmla="*/ 8 h 10"/>
                      <a:gd name="T6" fmla="*/ 1 w 15"/>
                      <a:gd name="T7" fmla="*/ 6 h 10"/>
                      <a:gd name="T8" fmla="*/ 2 w 15"/>
                      <a:gd name="T9" fmla="*/ 3 h 10"/>
                      <a:gd name="T10" fmla="*/ 7 w 15"/>
                      <a:gd name="T11" fmla="*/ 1 h 10"/>
                      <a:gd name="T12" fmla="*/ 11 w 15"/>
                      <a:gd name="T13" fmla="*/ 1 h 10"/>
                      <a:gd name="T14" fmla="*/ 13 w 15"/>
                      <a:gd name="T15" fmla="*/ 2 h 10"/>
                      <a:gd name="T16" fmla="*/ 14 w 15"/>
                      <a:gd name="T17" fmla="*/ 4 h 10"/>
                      <a:gd name="T18" fmla="*/ 13 w 15"/>
                      <a:gd name="T19" fmla="*/ 7 h 10"/>
                      <a:gd name="T20" fmla="*/ 8 w 15"/>
                      <a:gd name="T21" fmla="*/ 9 h 10"/>
                      <a:gd name="T22" fmla="*/ 8 w 15"/>
                      <a:gd name="T23" fmla="*/ 7 h 10"/>
                      <a:gd name="T24" fmla="*/ 13 w 15"/>
                      <a:gd name="T25" fmla="*/ 6 h 10"/>
                      <a:gd name="T26" fmla="*/ 14 w 15"/>
                      <a:gd name="T27" fmla="*/ 4 h 10"/>
                      <a:gd name="T28" fmla="*/ 13 w 15"/>
                      <a:gd name="T29" fmla="*/ 3 h 10"/>
                      <a:gd name="T30" fmla="*/ 11 w 15"/>
                      <a:gd name="T31" fmla="*/ 2 h 10"/>
                      <a:gd name="T32" fmla="*/ 7 w 15"/>
                      <a:gd name="T33" fmla="*/ 3 h 10"/>
                      <a:gd name="T34" fmla="*/ 3 w 15"/>
                      <a:gd name="T35" fmla="*/ 4 h 10"/>
                      <a:gd name="T36" fmla="*/ 1 w 15"/>
                      <a:gd name="T37" fmla="*/ 5 h 10"/>
                      <a:gd name="T38" fmla="*/ 1 w 15"/>
                      <a:gd name="T39" fmla="*/ 6 h 10"/>
                      <a:gd name="T40" fmla="*/ 2 w 15"/>
                      <a:gd name="T41" fmla="*/ 7 h 10"/>
                      <a:gd name="T42" fmla="*/ 5 w 15"/>
                      <a:gd name="T43" fmla="*/ 8 h 10"/>
                      <a:gd name="T44" fmla="*/ 8 w 15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" h="10">
                        <a:moveTo>
                          <a:pt x="8" y="9"/>
                        </a:moveTo>
                        <a:cubicBezTo>
                          <a:pt x="7" y="10"/>
                          <a:pt x="6" y="10"/>
                          <a:pt x="4" y="9"/>
                        </a:cubicBezTo>
                        <a:cubicBezTo>
                          <a:pt x="3" y="9"/>
                          <a:pt x="2" y="9"/>
                          <a:pt x="2" y="8"/>
                        </a:cubicBezTo>
                        <a:cubicBezTo>
                          <a:pt x="1" y="7"/>
                          <a:pt x="1" y="7"/>
                          <a:pt x="1" y="6"/>
                        </a:cubicBezTo>
                        <a:cubicBezTo>
                          <a:pt x="0" y="5"/>
                          <a:pt x="1" y="4"/>
                          <a:pt x="2" y="3"/>
                        </a:cubicBezTo>
                        <a:cubicBezTo>
                          <a:pt x="3" y="2"/>
                          <a:pt x="4" y="1"/>
                          <a:pt x="7" y="1"/>
                        </a:cubicBezTo>
                        <a:cubicBezTo>
                          <a:pt x="8" y="0"/>
                          <a:pt x="10" y="0"/>
                          <a:pt x="11" y="1"/>
                        </a:cubicBezTo>
                        <a:cubicBezTo>
                          <a:pt x="12" y="1"/>
                          <a:pt x="13" y="1"/>
                          <a:pt x="13" y="2"/>
                        </a:cubicBezTo>
                        <a:cubicBezTo>
                          <a:pt x="14" y="2"/>
                          <a:pt x="14" y="3"/>
                          <a:pt x="14" y="4"/>
                        </a:cubicBezTo>
                        <a:cubicBezTo>
                          <a:pt x="15" y="5"/>
                          <a:pt x="14" y="6"/>
                          <a:pt x="13" y="7"/>
                        </a:cubicBezTo>
                        <a:cubicBezTo>
                          <a:pt x="12" y="8"/>
                          <a:pt x="10" y="9"/>
                          <a:pt x="8" y="9"/>
                        </a:cubicBezTo>
                        <a:close/>
                        <a:moveTo>
                          <a:pt x="8" y="7"/>
                        </a:moveTo>
                        <a:cubicBezTo>
                          <a:pt x="10" y="7"/>
                          <a:pt x="12" y="6"/>
                          <a:pt x="13" y="6"/>
                        </a:cubicBezTo>
                        <a:cubicBezTo>
                          <a:pt x="14" y="5"/>
                          <a:pt x="14" y="5"/>
                          <a:pt x="14" y="4"/>
                        </a:cubicBezTo>
                        <a:cubicBezTo>
                          <a:pt x="14" y="3"/>
                          <a:pt x="14" y="3"/>
                          <a:pt x="13" y="3"/>
                        </a:cubicBezTo>
                        <a:cubicBezTo>
                          <a:pt x="13" y="3"/>
                          <a:pt x="12" y="2"/>
                          <a:pt x="11" y="2"/>
                        </a:cubicBezTo>
                        <a:cubicBezTo>
                          <a:pt x="10" y="2"/>
                          <a:pt x="9" y="2"/>
                          <a:pt x="7" y="3"/>
                        </a:cubicBezTo>
                        <a:cubicBezTo>
                          <a:pt x="5" y="3"/>
                          <a:pt x="4" y="3"/>
                          <a:pt x="3" y="4"/>
                        </a:cubicBezTo>
                        <a:cubicBezTo>
                          <a:pt x="2" y="4"/>
                          <a:pt x="2" y="5"/>
                          <a:pt x="1" y="5"/>
                        </a:cubicBezTo>
                        <a:cubicBezTo>
                          <a:pt x="1" y="5"/>
                          <a:pt x="1" y="6"/>
                          <a:pt x="1" y="6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3" y="8"/>
                          <a:pt x="4" y="8"/>
                          <a:pt x="5" y="8"/>
                        </a:cubicBezTo>
                        <a:cubicBezTo>
                          <a:pt x="6" y="8"/>
                          <a:pt x="7" y="8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705" y="1537"/>
                    <a:ext cx="26" cy="18"/>
                  </a:xfrm>
                  <a:custGeom>
                    <a:avLst/>
                    <a:gdLst>
                      <a:gd name="T0" fmla="*/ 8 w 14"/>
                      <a:gd name="T1" fmla="*/ 9 h 10"/>
                      <a:gd name="T2" fmla="*/ 3 w 14"/>
                      <a:gd name="T3" fmla="*/ 9 h 10"/>
                      <a:gd name="T4" fmla="*/ 1 w 14"/>
                      <a:gd name="T5" fmla="*/ 8 h 10"/>
                      <a:gd name="T6" fmla="*/ 0 w 14"/>
                      <a:gd name="T7" fmla="*/ 6 h 10"/>
                      <a:gd name="T8" fmla="*/ 1 w 14"/>
                      <a:gd name="T9" fmla="*/ 3 h 10"/>
                      <a:gd name="T10" fmla="*/ 6 w 14"/>
                      <a:gd name="T11" fmla="*/ 1 h 10"/>
                      <a:gd name="T12" fmla="*/ 10 w 14"/>
                      <a:gd name="T13" fmla="*/ 1 h 10"/>
                      <a:gd name="T14" fmla="*/ 12 w 14"/>
                      <a:gd name="T15" fmla="*/ 2 h 10"/>
                      <a:gd name="T16" fmla="*/ 14 w 14"/>
                      <a:gd name="T17" fmla="*/ 4 h 10"/>
                      <a:gd name="T18" fmla="*/ 12 w 14"/>
                      <a:gd name="T19" fmla="*/ 7 h 10"/>
                      <a:gd name="T20" fmla="*/ 8 w 14"/>
                      <a:gd name="T21" fmla="*/ 9 h 10"/>
                      <a:gd name="T22" fmla="*/ 7 w 14"/>
                      <a:gd name="T23" fmla="*/ 7 h 10"/>
                      <a:gd name="T24" fmla="*/ 12 w 14"/>
                      <a:gd name="T25" fmla="*/ 6 h 10"/>
                      <a:gd name="T26" fmla="*/ 13 w 14"/>
                      <a:gd name="T27" fmla="*/ 4 h 10"/>
                      <a:gd name="T28" fmla="*/ 12 w 14"/>
                      <a:gd name="T29" fmla="*/ 3 h 10"/>
                      <a:gd name="T30" fmla="*/ 11 w 14"/>
                      <a:gd name="T31" fmla="*/ 2 h 10"/>
                      <a:gd name="T32" fmla="*/ 6 w 14"/>
                      <a:gd name="T33" fmla="*/ 3 h 10"/>
                      <a:gd name="T34" fmla="*/ 2 w 14"/>
                      <a:gd name="T35" fmla="*/ 4 h 10"/>
                      <a:gd name="T36" fmla="*/ 0 w 14"/>
                      <a:gd name="T37" fmla="*/ 5 h 10"/>
                      <a:gd name="T38" fmla="*/ 0 w 14"/>
                      <a:gd name="T39" fmla="*/ 6 h 10"/>
                      <a:gd name="T40" fmla="*/ 1 w 14"/>
                      <a:gd name="T41" fmla="*/ 7 h 10"/>
                      <a:gd name="T42" fmla="*/ 4 w 14"/>
                      <a:gd name="T43" fmla="*/ 8 h 10"/>
                      <a:gd name="T44" fmla="*/ 7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8" y="9"/>
                        </a:moveTo>
                        <a:cubicBezTo>
                          <a:pt x="6" y="9"/>
                          <a:pt x="5" y="10"/>
                          <a:pt x="3" y="9"/>
                        </a:cubicBezTo>
                        <a:cubicBezTo>
                          <a:pt x="2" y="9"/>
                          <a:pt x="1" y="9"/>
                          <a:pt x="1" y="8"/>
                        </a:cubicBezTo>
                        <a:cubicBezTo>
                          <a:pt x="0" y="7"/>
                          <a:pt x="0" y="7"/>
                          <a:pt x="0" y="6"/>
                        </a:cubicBezTo>
                        <a:cubicBezTo>
                          <a:pt x="0" y="5"/>
                          <a:pt x="0" y="4"/>
                          <a:pt x="1" y="3"/>
                        </a:cubicBezTo>
                        <a:cubicBezTo>
                          <a:pt x="2" y="2"/>
                          <a:pt x="4" y="1"/>
                          <a:pt x="6" y="1"/>
                        </a:cubicBezTo>
                        <a:cubicBezTo>
                          <a:pt x="7" y="0"/>
                          <a:pt x="9" y="0"/>
                          <a:pt x="10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3" y="2"/>
                          <a:pt x="13" y="3"/>
                          <a:pt x="14" y="4"/>
                        </a:cubicBezTo>
                        <a:cubicBezTo>
                          <a:pt x="14" y="5"/>
                          <a:pt x="13" y="6"/>
                          <a:pt x="12" y="7"/>
                        </a:cubicBezTo>
                        <a:cubicBezTo>
                          <a:pt x="11" y="8"/>
                          <a:pt x="9" y="9"/>
                          <a:pt x="8" y="9"/>
                        </a:cubicBezTo>
                        <a:close/>
                        <a:moveTo>
                          <a:pt x="7" y="7"/>
                        </a:move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3" y="5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2" y="3"/>
                        </a:cubicBezTo>
                        <a:cubicBezTo>
                          <a:pt x="12" y="2"/>
                          <a:pt x="11" y="2"/>
                          <a:pt x="11" y="2"/>
                        </a:cubicBezTo>
                        <a:cubicBezTo>
                          <a:pt x="9" y="2"/>
                          <a:pt x="8" y="2"/>
                          <a:pt x="6" y="3"/>
                        </a:cubicBezTo>
                        <a:cubicBezTo>
                          <a:pt x="4" y="3"/>
                          <a:pt x="3" y="3"/>
                          <a:pt x="2" y="4"/>
                        </a:cubicBezTo>
                        <a:cubicBezTo>
                          <a:pt x="1" y="4"/>
                          <a:pt x="1" y="5"/>
                          <a:pt x="0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0" y="6"/>
                          <a:pt x="1" y="7"/>
                          <a:pt x="1" y="7"/>
                        </a:cubicBezTo>
                        <a:cubicBezTo>
                          <a:pt x="2" y="7"/>
                          <a:pt x="3" y="8"/>
                          <a:pt x="4" y="8"/>
                        </a:cubicBezTo>
                        <a:cubicBezTo>
                          <a:pt x="5" y="8"/>
                          <a:pt x="6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702" y="1519"/>
                    <a:ext cx="26" cy="16"/>
                  </a:xfrm>
                  <a:custGeom>
                    <a:avLst/>
                    <a:gdLst>
                      <a:gd name="T0" fmla="*/ 8 w 14"/>
                      <a:gd name="T1" fmla="*/ 9 h 9"/>
                      <a:gd name="T2" fmla="*/ 4 w 14"/>
                      <a:gd name="T3" fmla="*/ 9 h 9"/>
                      <a:gd name="T4" fmla="*/ 1 w 14"/>
                      <a:gd name="T5" fmla="*/ 8 h 9"/>
                      <a:gd name="T6" fmla="*/ 0 w 14"/>
                      <a:gd name="T7" fmla="*/ 6 h 9"/>
                      <a:gd name="T8" fmla="*/ 1 w 14"/>
                      <a:gd name="T9" fmla="*/ 3 h 9"/>
                      <a:gd name="T10" fmla="*/ 6 w 14"/>
                      <a:gd name="T11" fmla="*/ 0 h 9"/>
                      <a:gd name="T12" fmla="*/ 10 w 14"/>
                      <a:gd name="T13" fmla="*/ 0 h 9"/>
                      <a:gd name="T14" fmla="*/ 13 w 14"/>
                      <a:gd name="T15" fmla="*/ 2 h 9"/>
                      <a:gd name="T16" fmla="*/ 14 w 14"/>
                      <a:gd name="T17" fmla="*/ 4 h 9"/>
                      <a:gd name="T18" fmla="*/ 12 w 14"/>
                      <a:gd name="T19" fmla="*/ 7 h 9"/>
                      <a:gd name="T20" fmla="*/ 8 w 14"/>
                      <a:gd name="T21" fmla="*/ 9 h 9"/>
                      <a:gd name="T22" fmla="*/ 8 w 14"/>
                      <a:gd name="T23" fmla="*/ 7 h 9"/>
                      <a:gd name="T24" fmla="*/ 12 w 14"/>
                      <a:gd name="T25" fmla="*/ 6 h 9"/>
                      <a:gd name="T26" fmla="*/ 13 w 14"/>
                      <a:gd name="T27" fmla="*/ 4 h 9"/>
                      <a:gd name="T28" fmla="*/ 12 w 14"/>
                      <a:gd name="T29" fmla="*/ 3 h 9"/>
                      <a:gd name="T30" fmla="*/ 11 w 14"/>
                      <a:gd name="T31" fmla="*/ 2 h 9"/>
                      <a:gd name="T32" fmla="*/ 6 w 14"/>
                      <a:gd name="T33" fmla="*/ 3 h 9"/>
                      <a:gd name="T34" fmla="*/ 2 w 14"/>
                      <a:gd name="T35" fmla="*/ 4 h 9"/>
                      <a:gd name="T36" fmla="*/ 1 w 14"/>
                      <a:gd name="T37" fmla="*/ 5 h 9"/>
                      <a:gd name="T38" fmla="*/ 0 w 14"/>
                      <a:gd name="T39" fmla="*/ 6 h 9"/>
                      <a:gd name="T40" fmla="*/ 1 w 14"/>
                      <a:gd name="T41" fmla="*/ 7 h 9"/>
                      <a:gd name="T42" fmla="*/ 4 w 14"/>
                      <a:gd name="T43" fmla="*/ 8 h 9"/>
                      <a:gd name="T44" fmla="*/ 8 w 14"/>
                      <a:gd name="T45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9">
                        <a:moveTo>
                          <a:pt x="8" y="9"/>
                        </a:moveTo>
                        <a:cubicBezTo>
                          <a:pt x="6" y="9"/>
                          <a:pt x="5" y="9"/>
                          <a:pt x="4" y="9"/>
                        </a:cubicBezTo>
                        <a:cubicBezTo>
                          <a:pt x="2" y="9"/>
                          <a:pt x="1" y="8"/>
                          <a:pt x="1" y="8"/>
                        </a:cubicBezTo>
                        <a:cubicBezTo>
                          <a:pt x="0" y="7"/>
                          <a:pt x="0" y="7"/>
                          <a:pt x="0" y="6"/>
                        </a:cubicBezTo>
                        <a:cubicBezTo>
                          <a:pt x="0" y="5"/>
                          <a:pt x="0" y="4"/>
                          <a:pt x="1" y="3"/>
                        </a:cubicBezTo>
                        <a:cubicBezTo>
                          <a:pt x="2" y="2"/>
                          <a:pt x="4" y="1"/>
                          <a:pt x="6" y="0"/>
                        </a:cubicBezTo>
                        <a:cubicBezTo>
                          <a:pt x="7" y="0"/>
                          <a:pt x="9" y="0"/>
                          <a:pt x="10" y="0"/>
                        </a:cubicBezTo>
                        <a:cubicBezTo>
                          <a:pt x="11" y="1"/>
                          <a:pt x="12" y="1"/>
                          <a:pt x="13" y="2"/>
                        </a:cubicBezTo>
                        <a:cubicBezTo>
                          <a:pt x="13" y="2"/>
                          <a:pt x="14" y="3"/>
                          <a:pt x="14" y="4"/>
                        </a:cubicBezTo>
                        <a:cubicBezTo>
                          <a:pt x="14" y="5"/>
                          <a:pt x="13" y="6"/>
                          <a:pt x="12" y="7"/>
                        </a:cubicBezTo>
                        <a:cubicBezTo>
                          <a:pt x="11" y="8"/>
                          <a:pt x="9" y="9"/>
                          <a:pt x="8" y="9"/>
                        </a:cubicBezTo>
                        <a:close/>
                        <a:moveTo>
                          <a:pt x="8" y="7"/>
                        </a:move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3" y="5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2" y="3"/>
                        </a:cubicBezTo>
                        <a:cubicBezTo>
                          <a:pt x="12" y="2"/>
                          <a:pt x="11" y="2"/>
                          <a:pt x="11" y="2"/>
                        </a:cubicBezTo>
                        <a:cubicBezTo>
                          <a:pt x="9" y="2"/>
                          <a:pt x="8" y="2"/>
                          <a:pt x="6" y="3"/>
                        </a:cubicBezTo>
                        <a:cubicBezTo>
                          <a:pt x="4" y="3"/>
                          <a:pt x="3" y="3"/>
                          <a:pt x="2" y="4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1" y="6"/>
                          <a:pt x="1" y="7"/>
                          <a:pt x="1" y="7"/>
                        </a:cubicBezTo>
                        <a:cubicBezTo>
                          <a:pt x="2" y="7"/>
                          <a:pt x="3" y="8"/>
                          <a:pt x="4" y="8"/>
                        </a:cubicBezTo>
                        <a:cubicBezTo>
                          <a:pt x="5" y="7"/>
                          <a:pt x="6" y="7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1" name="Freeform 17"/>
                  <p:cNvSpPr>
                    <a:spLocks/>
                  </p:cNvSpPr>
                  <p:nvPr/>
                </p:nvSpPr>
                <p:spPr bwMode="auto">
                  <a:xfrm>
                    <a:off x="1726" y="1498"/>
                    <a:ext cx="121" cy="142"/>
                  </a:xfrm>
                  <a:custGeom>
                    <a:avLst/>
                    <a:gdLst>
                      <a:gd name="T0" fmla="*/ 66 w 66"/>
                      <a:gd name="T1" fmla="*/ 19 h 77"/>
                      <a:gd name="T2" fmla="*/ 24 w 66"/>
                      <a:gd name="T3" fmla="*/ 77 h 77"/>
                      <a:gd name="T4" fmla="*/ 0 w 66"/>
                      <a:gd name="T5" fmla="*/ 59 h 77"/>
                      <a:gd name="T6" fmla="*/ 43 w 66"/>
                      <a:gd name="T7" fmla="*/ 0 h 77"/>
                      <a:gd name="T8" fmla="*/ 66 w 66"/>
                      <a:gd name="T9" fmla="*/ 1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77">
                        <a:moveTo>
                          <a:pt x="66" y="19"/>
                        </a:moveTo>
                        <a:cubicBezTo>
                          <a:pt x="66" y="19"/>
                          <a:pt x="37" y="53"/>
                          <a:pt x="24" y="77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13" y="33"/>
                          <a:pt x="21" y="16"/>
                          <a:pt x="43" y="0"/>
                        </a:cubicBezTo>
                        <a:lnTo>
                          <a:pt x="66" y="1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2" name="Freeform 18"/>
                  <p:cNvSpPr>
                    <a:spLocks/>
                  </p:cNvSpPr>
                  <p:nvPr/>
                </p:nvSpPr>
                <p:spPr bwMode="auto">
                  <a:xfrm>
                    <a:off x="1722" y="1497"/>
                    <a:ext cx="127" cy="145"/>
                  </a:xfrm>
                  <a:custGeom>
                    <a:avLst/>
                    <a:gdLst>
                      <a:gd name="T0" fmla="*/ 68 w 69"/>
                      <a:gd name="T1" fmla="*/ 20 h 79"/>
                      <a:gd name="T2" fmla="*/ 67 w 69"/>
                      <a:gd name="T3" fmla="*/ 19 h 79"/>
                      <a:gd name="T4" fmla="*/ 26 w 69"/>
                      <a:gd name="T5" fmla="*/ 77 h 79"/>
                      <a:gd name="T6" fmla="*/ 26 w 69"/>
                      <a:gd name="T7" fmla="*/ 78 h 79"/>
                      <a:gd name="T8" fmla="*/ 27 w 69"/>
                      <a:gd name="T9" fmla="*/ 77 h 79"/>
                      <a:gd name="T10" fmla="*/ 2 w 69"/>
                      <a:gd name="T11" fmla="*/ 59 h 79"/>
                      <a:gd name="T12" fmla="*/ 2 w 69"/>
                      <a:gd name="T13" fmla="*/ 60 h 79"/>
                      <a:gd name="T14" fmla="*/ 2 w 69"/>
                      <a:gd name="T15" fmla="*/ 60 h 79"/>
                      <a:gd name="T16" fmla="*/ 46 w 69"/>
                      <a:gd name="T17" fmla="*/ 2 h 79"/>
                      <a:gd name="T18" fmla="*/ 45 w 69"/>
                      <a:gd name="T19" fmla="*/ 1 h 79"/>
                      <a:gd name="T20" fmla="*/ 44 w 69"/>
                      <a:gd name="T21" fmla="*/ 2 h 79"/>
                      <a:gd name="T22" fmla="*/ 67 w 69"/>
                      <a:gd name="T23" fmla="*/ 21 h 79"/>
                      <a:gd name="T24" fmla="*/ 68 w 69"/>
                      <a:gd name="T25" fmla="*/ 20 h 79"/>
                      <a:gd name="T26" fmla="*/ 67 w 69"/>
                      <a:gd name="T27" fmla="*/ 19 h 79"/>
                      <a:gd name="T28" fmla="*/ 68 w 69"/>
                      <a:gd name="T29" fmla="*/ 20 h 79"/>
                      <a:gd name="T30" fmla="*/ 68 w 69"/>
                      <a:gd name="T31" fmla="*/ 19 h 79"/>
                      <a:gd name="T32" fmla="*/ 46 w 69"/>
                      <a:gd name="T33" fmla="*/ 0 h 79"/>
                      <a:gd name="T34" fmla="*/ 45 w 69"/>
                      <a:gd name="T35" fmla="*/ 0 h 79"/>
                      <a:gd name="T36" fmla="*/ 1 w 69"/>
                      <a:gd name="T37" fmla="*/ 59 h 79"/>
                      <a:gd name="T38" fmla="*/ 1 w 69"/>
                      <a:gd name="T39" fmla="*/ 61 h 79"/>
                      <a:gd name="T40" fmla="*/ 26 w 69"/>
                      <a:gd name="T41" fmla="*/ 79 h 79"/>
                      <a:gd name="T42" fmla="*/ 27 w 69"/>
                      <a:gd name="T43" fmla="*/ 79 h 79"/>
                      <a:gd name="T44" fmla="*/ 27 w 69"/>
                      <a:gd name="T45" fmla="*/ 78 h 79"/>
                      <a:gd name="T46" fmla="*/ 53 w 69"/>
                      <a:gd name="T47" fmla="*/ 41 h 79"/>
                      <a:gd name="T48" fmla="*/ 64 w 69"/>
                      <a:gd name="T49" fmla="*/ 26 h 79"/>
                      <a:gd name="T50" fmla="*/ 69 w 69"/>
                      <a:gd name="T51" fmla="*/ 21 h 79"/>
                      <a:gd name="T52" fmla="*/ 68 w 69"/>
                      <a:gd name="T53" fmla="*/ 19 h 79"/>
                      <a:gd name="T54" fmla="*/ 68 w 69"/>
                      <a:gd name="T55" fmla="*/ 2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79">
                        <a:moveTo>
                          <a:pt x="68" y="20"/>
                        </a:moveTo>
                        <a:cubicBezTo>
                          <a:pt x="67" y="19"/>
                          <a:pt x="67" y="19"/>
                          <a:pt x="67" y="19"/>
                        </a:cubicBezTo>
                        <a:cubicBezTo>
                          <a:pt x="67" y="19"/>
                          <a:pt x="38" y="54"/>
                          <a:pt x="26" y="77"/>
                        </a:cubicBezTo>
                        <a:cubicBezTo>
                          <a:pt x="26" y="78"/>
                          <a:pt x="26" y="78"/>
                          <a:pt x="26" y="78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2" y="60"/>
                          <a:pt x="2" y="60"/>
                          <a:pt x="2" y="60"/>
                        </a:cubicBezTo>
                        <a:cubicBezTo>
                          <a:pt x="2" y="60"/>
                          <a:pt x="2" y="60"/>
                          <a:pt x="2" y="60"/>
                        </a:cubicBezTo>
                        <a:cubicBezTo>
                          <a:pt x="16" y="35"/>
                          <a:pt x="24" y="17"/>
                          <a:pt x="46" y="2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4" y="2"/>
                          <a:pt x="44" y="2"/>
                          <a:pt x="44" y="2"/>
                        </a:cubicBezTo>
                        <a:cubicBezTo>
                          <a:pt x="67" y="21"/>
                          <a:pt x="67" y="21"/>
                          <a:pt x="67" y="21"/>
                        </a:cubicBezTo>
                        <a:cubicBezTo>
                          <a:pt x="68" y="20"/>
                          <a:pt x="68" y="20"/>
                          <a:pt x="68" y="20"/>
                        </a:cubicBezTo>
                        <a:cubicBezTo>
                          <a:pt x="67" y="19"/>
                          <a:pt x="67" y="19"/>
                          <a:pt x="67" y="19"/>
                        </a:cubicBezTo>
                        <a:cubicBezTo>
                          <a:pt x="68" y="20"/>
                          <a:pt x="68" y="20"/>
                          <a:pt x="68" y="20"/>
                        </a:cubicBezTo>
                        <a:cubicBezTo>
                          <a:pt x="68" y="19"/>
                          <a:pt x="68" y="19"/>
                          <a:pt x="68" y="19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23" y="16"/>
                          <a:pt x="14" y="34"/>
                          <a:pt x="1" y="59"/>
                        </a:cubicBezTo>
                        <a:cubicBezTo>
                          <a:pt x="0" y="60"/>
                          <a:pt x="1" y="60"/>
                          <a:pt x="1" y="61"/>
                        </a:cubicBezTo>
                        <a:cubicBezTo>
                          <a:pt x="26" y="79"/>
                          <a:pt x="26" y="79"/>
                          <a:pt x="26" y="79"/>
                        </a:cubicBezTo>
                        <a:cubicBezTo>
                          <a:pt x="27" y="79"/>
                          <a:pt x="27" y="79"/>
                          <a:pt x="27" y="79"/>
                        </a:cubicBezTo>
                        <a:cubicBezTo>
                          <a:pt x="27" y="78"/>
                          <a:pt x="27" y="78"/>
                          <a:pt x="27" y="78"/>
                        </a:cubicBezTo>
                        <a:cubicBezTo>
                          <a:pt x="34" y="67"/>
                          <a:pt x="44" y="52"/>
                          <a:pt x="53" y="41"/>
                        </a:cubicBezTo>
                        <a:cubicBezTo>
                          <a:pt x="57" y="35"/>
                          <a:pt x="61" y="30"/>
                          <a:pt x="64" y="26"/>
                        </a:cubicBezTo>
                        <a:cubicBezTo>
                          <a:pt x="67" y="23"/>
                          <a:pt x="69" y="21"/>
                          <a:pt x="69" y="21"/>
                        </a:cubicBezTo>
                        <a:cubicBezTo>
                          <a:pt x="69" y="20"/>
                          <a:pt x="69" y="20"/>
                          <a:pt x="68" y="19"/>
                        </a:cubicBezTo>
                        <a:lnTo>
                          <a:pt x="6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3" name="Freeform 19"/>
                  <p:cNvSpPr>
                    <a:spLocks/>
                  </p:cNvSpPr>
                  <p:nvPr/>
                </p:nvSpPr>
                <p:spPr bwMode="auto">
                  <a:xfrm>
                    <a:off x="1733" y="1515"/>
                    <a:ext cx="107" cy="107"/>
                  </a:xfrm>
                  <a:custGeom>
                    <a:avLst/>
                    <a:gdLst>
                      <a:gd name="T0" fmla="*/ 16 w 58"/>
                      <a:gd name="T1" fmla="*/ 54 h 58"/>
                      <a:gd name="T2" fmla="*/ 23 w 58"/>
                      <a:gd name="T3" fmla="*/ 58 h 58"/>
                      <a:gd name="T4" fmla="*/ 58 w 58"/>
                      <a:gd name="T5" fmla="*/ 11 h 58"/>
                      <a:gd name="T6" fmla="*/ 45 w 58"/>
                      <a:gd name="T7" fmla="*/ 0 h 58"/>
                      <a:gd name="T8" fmla="*/ 42 w 58"/>
                      <a:gd name="T9" fmla="*/ 2 h 58"/>
                      <a:gd name="T10" fmla="*/ 33 w 58"/>
                      <a:gd name="T11" fmla="*/ 0 h 58"/>
                      <a:gd name="T12" fmla="*/ 0 w 58"/>
                      <a:gd name="T13" fmla="*/ 48 h 58"/>
                      <a:gd name="T14" fmla="*/ 13 w 58"/>
                      <a:gd name="T15" fmla="*/ 57 h 58"/>
                      <a:gd name="T16" fmla="*/ 16 w 58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8" h="58">
                        <a:moveTo>
                          <a:pt x="16" y="54"/>
                        </a:moveTo>
                        <a:cubicBezTo>
                          <a:pt x="20" y="52"/>
                          <a:pt x="21" y="57"/>
                          <a:pt x="23" y="58"/>
                        </a:cubicBezTo>
                        <a:cubicBezTo>
                          <a:pt x="35" y="37"/>
                          <a:pt x="58" y="11"/>
                          <a:pt x="58" y="11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1"/>
                          <a:pt x="43" y="2"/>
                          <a:pt x="42" y="2"/>
                        </a:cubicBezTo>
                        <a:cubicBezTo>
                          <a:pt x="38" y="4"/>
                          <a:pt x="35" y="3"/>
                          <a:pt x="33" y="0"/>
                        </a:cubicBezTo>
                        <a:cubicBezTo>
                          <a:pt x="18" y="12"/>
                          <a:pt x="12" y="28"/>
                          <a:pt x="0" y="48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5"/>
                          <a:pt x="14" y="55"/>
                          <a:pt x="16" y="54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797" y="1506"/>
                    <a:ext cx="11" cy="13"/>
                  </a:xfrm>
                  <a:custGeom>
                    <a:avLst/>
                    <a:gdLst>
                      <a:gd name="T0" fmla="*/ 6 w 6"/>
                      <a:gd name="T1" fmla="*/ 2 h 7"/>
                      <a:gd name="T2" fmla="*/ 6 w 6"/>
                      <a:gd name="T3" fmla="*/ 3 h 7"/>
                      <a:gd name="T4" fmla="*/ 5 w 6"/>
                      <a:gd name="T5" fmla="*/ 4 h 7"/>
                      <a:gd name="T6" fmla="*/ 6 w 6"/>
                      <a:gd name="T7" fmla="*/ 5 h 7"/>
                      <a:gd name="T8" fmla="*/ 5 w 6"/>
                      <a:gd name="T9" fmla="*/ 5 h 7"/>
                      <a:gd name="T10" fmla="*/ 5 w 6"/>
                      <a:gd name="T11" fmla="*/ 5 h 7"/>
                      <a:gd name="T12" fmla="*/ 5 w 6"/>
                      <a:gd name="T13" fmla="*/ 5 h 7"/>
                      <a:gd name="T14" fmla="*/ 4 w 6"/>
                      <a:gd name="T15" fmla="*/ 6 h 7"/>
                      <a:gd name="T16" fmla="*/ 3 w 6"/>
                      <a:gd name="T17" fmla="*/ 7 h 7"/>
                      <a:gd name="T18" fmla="*/ 3 w 6"/>
                      <a:gd name="T19" fmla="*/ 7 h 7"/>
                      <a:gd name="T20" fmla="*/ 3 w 6"/>
                      <a:gd name="T21" fmla="*/ 7 h 7"/>
                      <a:gd name="T22" fmla="*/ 3 w 6"/>
                      <a:gd name="T23" fmla="*/ 6 h 7"/>
                      <a:gd name="T24" fmla="*/ 4 w 6"/>
                      <a:gd name="T25" fmla="*/ 5 h 7"/>
                      <a:gd name="T26" fmla="*/ 4 w 6"/>
                      <a:gd name="T27" fmla="*/ 4 h 7"/>
                      <a:gd name="T28" fmla="*/ 4 w 6"/>
                      <a:gd name="T29" fmla="*/ 3 h 7"/>
                      <a:gd name="T30" fmla="*/ 3 w 6"/>
                      <a:gd name="T31" fmla="*/ 3 h 7"/>
                      <a:gd name="T32" fmla="*/ 4 w 6"/>
                      <a:gd name="T33" fmla="*/ 4 h 7"/>
                      <a:gd name="T34" fmla="*/ 4 w 6"/>
                      <a:gd name="T35" fmla="*/ 5 h 7"/>
                      <a:gd name="T36" fmla="*/ 4 w 6"/>
                      <a:gd name="T37" fmla="*/ 5 h 7"/>
                      <a:gd name="T38" fmla="*/ 3 w 6"/>
                      <a:gd name="T39" fmla="*/ 4 h 7"/>
                      <a:gd name="T40" fmla="*/ 2 w 6"/>
                      <a:gd name="T41" fmla="*/ 3 h 7"/>
                      <a:gd name="T42" fmla="*/ 1 w 6"/>
                      <a:gd name="T43" fmla="*/ 3 h 7"/>
                      <a:gd name="T44" fmla="*/ 1 w 6"/>
                      <a:gd name="T45" fmla="*/ 3 h 7"/>
                      <a:gd name="T46" fmla="*/ 1 w 6"/>
                      <a:gd name="T47" fmla="*/ 3 h 7"/>
                      <a:gd name="T48" fmla="*/ 1 w 6"/>
                      <a:gd name="T49" fmla="*/ 3 h 7"/>
                      <a:gd name="T50" fmla="*/ 1 w 6"/>
                      <a:gd name="T51" fmla="*/ 3 h 7"/>
                      <a:gd name="T52" fmla="*/ 1 w 6"/>
                      <a:gd name="T53" fmla="*/ 3 h 7"/>
                      <a:gd name="T54" fmla="*/ 1 w 6"/>
                      <a:gd name="T55" fmla="*/ 3 h 7"/>
                      <a:gd name="T56" fmla="*/ 1 w 6"/>
                      <a:gd name="T57" fmla="*/ 4 h 7"/>
                      <a:gd name="T58" fmla="*/ 1 w 6"/>
                      <a:gd name="T59" fmla="*/ 4 h 7"/>
                      <a:gd name="T60" fmla="*/ 0 w 6"/>
                      <a:gd name="T61" fmla="*/ 3 h 7"/>
                      <a:gd name="T62" fmla="*/ 1 w 6"/>
                      <a:gd name="T63" fmla="*/ 2 h 7"/>
                      <a:gd name="T64" fmla="*/ 2 w 6"/>
                      <a:gd name="T65" fmla="*/ 1 h 7"/>
                      <a:gd name="T66" fmla="*/ 2 w 6"/>
                      <a:gd name="T67" fmla="*/ 1 h 7"/>
                      <a:gd name="T68" fmla="*/ 2 w 6"/>
                      <a:gd name="T69" fmla="*/ 1 h 7"/>
                      <a:gd name="T70" fmla="*/ 2 w 6"/>
                      <a:gd name="T71" fmla="*/ 1 h 7"/>
                      <a:gd name="T72" fmla="*/ 2 w 6"/>
                      <a:gd name="T73" fmla="*/ 1 h 7"/>
                      <a:gd name="T74" fmla="*/ 2 w 6"/>
                      <a:gd name="T75" fmla="*/ 1 h 7"/>
                      <a:gd name="T76" fmla="*/ 3 w 6"/>
                      <a:gd name="T77" fmla="*/ 0 h 7"/>
                      <a:gd name="T78" fmla="*/ 4 w 6"/>
                      <a:gd name="T79" fmla="*/ 1 h 7"/>
                      <a:gd name="T80" fmla="*/ 4 w 6"/>
                      <a:gd name="T81" fmla="*/ 1 h 7"/>
                      <a:gd name="T82" fmla="*/ 4 w 6"/>
                      <a:gd name="T83" fmla="*/ 2 h 7"/>
                      <a:gd name="T84" fmla="*/ 5 w 6"/>
                      <a:gd name="T85" fmla="*/ 1 h 7"/>
                      <a:gd name="T86" fmla="*/ 6 w 6"/>
                      <a:gd name="T87" fmla="*/ 1 h 7"/>
                      <a:gd name="T88" fmla="*/ 3 w 6"/>
                      <a:gd name="T89" fmla="*/ 2 h 7"/>
                      <a:gd name="T90" fmla="*/ 2 w 6"/>
                      <a:gd name="T91" fmla="*/ 2 h 7"/>
                      <a:gd name="T92" fmla="*/ 2 w 6"/>
                      <a:gd name="T93" fmla="*/ 2 h 7"/>
                      <a:gd name="T94" fmla="*/ 1 w 6"/>
                      <a:gd name="T95" fmla="*/ 2 h 7"/>
                      <a:gd name="T96" fmla="*/ 2 w 6"/>
                      <a:gd name="T97" fmla="*/ 2 h 7"/>
                      <a:gd name="T98" fmla="*/ 2 w 6"/>
                      <a:gd name="T99" fmla="*/ 3 h 7"/>
                      <a:gd name="T100" fmla="*/ 3 w 6"/>
                      <a:gd name="T101" fmla="*/ 3 h 7"/>
                      <a:gd name="T102" fmla="*/ 3 w 6"/>
                      <a:gd name="T103" fmla="*/ 1 h 7"/>
                      <a:gd name="T104" fmla="*/ 3 w 6"/>
                      <a:gd name="T105" fmla="*/ 1 h 7"/>
                      <a:gd name="T106" fmla="*/ 3 w 6"/>
                      <a:gd name="T107" fmla="*/ 1 h 7"/>
                      <a:gd name="T108" fmla="*/ 3 w 6"/>
                      <a:gd name="T109" fmla="*/ 2 h 7"/>
                      <a:gd name="T110" fmla="*/ 3 w 6"/>
                      <a:gd name="T111" fmla="*/ 2 h 7"/>
                      <a:gd name="T112" fmla="*/ 4 w 6"/>
                      <a:gd name="T113" fmla="*/ 1 h 7"/>
                      <a:gd name="T114" fmla="*/ 5 w 6"/>
                      <a:gd name="T115" fmla="*/ 2 h 7"/>
                      <a:gd name="T116" fmla="*/ 5 w 6"/>
                      <a:gd name="T117" fmla="*/ 2 h 7"/>
                      <a:gd name="T118" fmla="*/ 4 w 6"/>
                      <a:gd name="T119" fmla="*/ 3 h 7"/>
                      <a:gd name="T120" fmla="*/ 5 w 6"/>
                      <a:gd name="T121" fmla="*/ 4 h 7"/>
                      <a:gd name="T122" fmla="*/ 5 w 6"/>
                      <a:gd name="T123" fmla="*/ 3 h 7"/>
                      <a:gd name="T124" fmla="*/ 5 w 6"/>
                      <a:gd name="T12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7">
                        <a:moveTo>
                          <a:pt x="6" y="1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4" y="5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6" y="1"/>
                        </a:lnTo>
                        <a:close/>
                        <a:moveTo>
                          <a:pt x="3" y="3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lnTo>
                          <a:pt x="3" y="1"/>
                        </a:lnTo>
                        <a:close/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759" y="1618"/>
                    <a:ext cx="11" cy="11"/>
                  </a:xfrm>
                  <a:custGeom>
                    <a:avLst/>
                    <a:gdLst>
                      <a:gd name="T0" fmla="*/ 11 w 11"/>
                      <a:gd name="T1" fmla="*/ 4 h 11"/>
                      <a:gd name="T2" fmla="*/ 9 w 11"/>
                      <a:gd name="T3" fmla="*/ 7 h 11"/>
                      <a:gd name="T4" fmla="*/ 9 w 11"/>
                      <a:gd name="T5" fmla="*/ 9 h 11"/>
                      <a:gd name="T6" fmla="*/ 9 w 11"/>
                      <a:gd name="T7" fmla="*/ 9 h 11"/>
                      <a:gd name="T8" fmla="*/ 9 w 11"/>
                      <a:gd name="T9" fmla="*/ 7 h 11"/>
                      <a:gd name="T10" fmla="*/ 5 w 11"/>
                      <a:gd name="T11" fmla="*/ 11 h 11"/>
                      <a:gd name="T12" fmla="*/ 5 w 11"/>
                      <a:gd name="T13" fmla="*/ 11 h 11"/>
                      <a:gd name="T14" fmla="*/ 5 w 11"/>
                      <a:gd name="T15" fmla="*/ 11 h 11"/>
                      <a:gd name="T16" fmla="*/ 7 w 11"/>
                      <a:gd name="T17" fmla="*/ 7 h 11"/>
                      <a:gd name="T18" fmla="*/ 7 w 11"/>
                      <a:gd name="T19" fmla="*/ 5 h 11"/>
                      <a:gd name="T20" fmla="*/ 5 w 11"/>
                      <a:gd name="T21" fmla="*/ 5 h 11"/>
                      <a:gd name="T22" fmla="*/ 7 w 11"/>
                      <a:gd name="T23" fmla="*/ 9 h 11"/>
                      <a:gd name="T24" fmla="*/ 5 w 11"/>
                      <a:gd name="T25" fmla="*/ 9 h 11"/>
                      <a:gd name="T26" fmla="*/ 3 w 11"/>
                      <a:gd name="T27" fmla="*/ 5 h 11"/>
                      <a:gd name="T28" fmla="*/ 2 w 11"/>
                      <a:gd name="T29" fmla="*/ 5 h 11"/>
                      <a:gd name="T30" fmla="*/ 2 w 11"/>
                      <a:gd name="T31" fmla="*/ 5 h 11"/>
                      <a:gd name="T32" fmla="*/ 2 w 11"/>
                      <a:gd name="T33" fmla="*/ 5 h 11"/>
                      <a:gd name="T34" fmla="*/ 2 w 11"/>
                      <a:gd name="T35" fmla="*/ 5 h 11"/>
                      <a:gd name="T36" fmla="*/ 2 w 11"/>
                      <a:gd name="T37" fmla="*/ 5 h 11"/>
                      <a:gd name="T38" fmla="*/ 0 w 11"/>
                      <a:gd name="T39" fmla="*/ 7 h 11"/>
                      <a:gd name="T40" fmla="*/ 0 w 11"/>
                      <a:gd name="T41" fmla="*/ 4 h 11"/>
                      <a:gd name="T42" fmla="*/ 3 w 11"/>
                      <a:gd name="T43" fmla="*/ 2 h 11"/>
                      <a:gd name="T44" fmla="*/ 3 w 11"/>
                      <a:gd name="T45" fmla="*/ 2 h 11"/>
                      <a:gd name="T46" fmla="*/ 3 w 11"/>
                      <a:gd name="T47" fmla="*/ 0 h 11"/>
                      <a:gd name="T48" fmla="*/ 3 w 11"/>
                      <a:gd name="T49" fmla="*/ 2 h 11"/>
                      <a:gd name="T50" fmla="*/ 5 w 11"/>
                      <a:gd name="T51" fmla="*/ 0 h 11"/>
                      <a:gd name="T52" fmla="*/ 7 w 11"/>
                      <a:gd name="T53" fmla="*/ 2 h 11"/>
                      <a:gd name="T54" fmla="*/ 5 w 11"/>
                      <a:gd name="T55" fmla="*/ 4 h 11"/>
                      <a:gd name="T56" fmla="*/ 9 w 11"/>
                      <a:gd name="T57" fmla="*/ 2 h 11"/>
                      <a:gd name="T58" fmla="*/ 3 w 11"/>
                      <a:gd name="T59" fmla="*/ 4 h 11"/>
                      <a:gd name="T60" fmla="*/ 3 w 11"/>
                      <a:gd name="T61" fmla="*/ 2 h 11"/>
                      <a:gd name="T62" fmla="*/ 2 w 11"/>
                      <a:gd name="T63" fmla="*/ 4 h 11"/>
                      <a:gd name="T64" fmla="*/ 3 w 11"/>
                      <a:gd name="T65" fmla="*/ 4 h 11"/>
                      <a:gd name="T66" fmla="*/ 5 w 11"/>
                      <a:gd name="T67" fmla="*/ 5 h 11"/>
                      <a:gd name="T68" fmla="*/ 5 w 11"/>
                      <a:gd name="T69" fmla="*/ 2 h 11"/>
                      <a:gd name="T70" fmla="*/ 3 w 11"/>
                      <a:gd name="T71" fmla="*/ 2 h 11"/>
                      <a:gd name="T72" fmla="*/ 5 w 11"/>
                      <a:gd name="T73" fmla="*/ 4 h 11"/>
                      <a:gd name="T74" fmla="*/ 5 w 11"/>
                      <a:gd name="T75" fmla="*/ 2 h 11"/>
                      <a:gd name="T76" fmla="*/ 9 w 11"/>
                      <a:gd name="T77" fmla="*/ 4 h 11"/>
                      <a:gd name="T78" fmla="*/ 7 w 11"/>
                      <a:gd name="T79" fmla="*/ 4 h 11"/>
                      <a:gd name="T80" fmla="*/ 9 w 11"/>
                      <a:gd name="T81" fmla="*/ 7 h 11"/>
                      <a:gd name="T82" fmla="*/ 9 w 11"/>
                      <a:gd name="T8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" h="11">
                        <a:moveTo>
                          <a:pt x="11" y="2"/>
                        </a:move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9" y="5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7"/>
                        </a:lnTo>
                        <a:lnTo>
                          <a:pt x="7" y="9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7"/>
                        </a:lnTo>
                        <a:lnTo>
                          <a:pt x="7" y="7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7"/>
                        </a:lnTo>
                        <a:lnTo>
                          <a:pt x="3" y="7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4"/>
                        </a:lnTo>
                        <a:lnTo>
                          <a:pt x="5" y="4"/>
                        </a:lnTo>
                        <a:lnTo>
                          <a:pt x="7" y="4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close/>
                        <a:moveTo>
                          <a:pt x="5" y="4"/>
                        </a:move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close/>
                        <a:moveTo>
                          <a:pt x="5" y="2"/>
                        </a:move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close/>
                        <a:moveTo>
                          <a:pt x="9" y="4"/>
                        </a:moveTo>
                        <a:lnTo>
                          <a:pt x="9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9" y="5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6" name="Freeform 22"/>
                  <p:cNvSpPr>
                    <a:spLocks/>
                  </p:cNvSpPr>
                  <p:nvPr/>
                </p:nvSpPr>
                <p:spPr bwMode="auto">
                  <a:xfrm>
                    <a:off x="1751" y="1587"/>
                    <a:ext cx="24" cy="20"/>
                  </a:xfrm>
                  <a:custGeom>
                    <a:avLst/>
                    <a:gdLst>
                      <a:gd name="T0" fmla="*/ 0 w 13"/>
                      <a:gd name="T1" fmla="*/ 4 h 11"/>
                      <a:gd name="T2" fmla="*/ 1 w 13"/>
                      <a:gd name="T3" fmla="*/ 0 h 11"/>
                      <a:gd name="T4" fmla="*/ 1 w 13"/>
                      <a:gd name="T5" fmla="*/ 0 h 11"/>
                      <a:gd name="T6" fmla="*/ 10 w 13"/>
                      <a:gd name="T7" fmla="*/ 6 h 11"/>
                      <a:gd name="T8" fmla="*/ 11 w 13"/>
                      <a:gd name="T9" fmla="*/ 7 h 11"/>
                      <a:gd name="T10" fmla="*/ 12 w 13"/>
                      <a:gd name="T11" fmla="*/ 7 h 11"/>
                      <a:gd name="T12" fmla="*/ 13 w 13"/>
                      <a:gd name="T13" fmla="*/ 6 h 11"/>
                      <a:gd name="T14" fmla="*/ 13 w 13"/>
                      <a:gd name="T15" fmla="*/ 6 h 11"/>
                      <a:gd name="T16" fmla="*/ 10 w 13"/>
                      <a:gd name="T17" fmla="*/ 11 h 11"/>
                      <a:gd name="T18" fmla="*/ 10 w 13"/>
                      <a:gd name="T19" fmla="*/ 10 h 11"/>
                      <a:gd name="T20" fmla="*/ 11 w 13"/>
                      <a:gd name="T21" fmla="*/ 9 h 11"/>
                      <a:gd name="T22" fmla="*/ 10 w 13"/>
                      <a:gd name="T23" fmla="*/ 9 h 11"/>
                      <a:gd name="T24" fmla="*/ 9 w 13"/>
                      <a:gd name="T25" fmla="*/ 8 h 11"/>
                      <a:gd name="T26" fmla="*/ 3 w 13"/>
                      <a:gd name="T27" fmla="*/ 4 h 11"/>
                      <a:gd name="T28" fmla="*/ 2 w 13"/>
                      <a:gd name="T29" fmla="*/ 3 h 11"/>
                      <a:gd name="T30" fmla="*/ 1 w 13"/>
                      <a:gd name="T31" fmla="*/ 3 h 11"/>
                      <a:gd name="T32" fmla="*/ 1 w 13"/>
                      <a:gd name="T33" fmla="*/ 3 h 11"/>
                      <a:gd name="T34" fmla="*/ 0 w 13"/>
                      <a:gd name="T35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11">
                        <a:moveTo>
                          <a:pt x="0" y="4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3" y="7"/>
                          <a:pt x="13" y="6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1" y="10"/>
                          <a:pt x="11" y="9"/>
                        </a:cubicBezTo>
                        <a:cubicBezTo>
                          <a:pt x="10" y="9"/>
                          <a:pt x="10" y="9"/>
                          <a:pt x="10" y="9"/>
                        </a:cubicBezTo>
                        <a:cubicBezTo>
                          <a:pt x="10" y="9"/>
                          <a:pt x="10" y="8"/>
                          <a:pt x="9" y="8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0" y="3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7" name="Freeform 23"/>
                  <p:cNvSpPr>
                    <a:spLocks/>
                  </p:cNvSpPr>
                  <p:nvPr/>
                </p:nvSpPr>
                <p:spPr bwMode="auto">
                  <a:xfrm>
                    <a:off x="1777" y="1588"/>
                    <a:ext cx="8" cy="8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4 h 4"/>
                      <a:gd name="T4" fmla="*/ 4 w 4"/>
                      <a:gd name="T5" fmla="*/ 2 h 4"/>
                      <a:gd name="T6" fmla="*/ 3 w 4"/>
                      <a:gd name="T7" fmla="*/ 1 h 4"/>
                      <a:gd name="T8" fmla="*/ 2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1 h 4"/>
                      <a:gd name="T14" fmla="*/ 2 w 4"/>
                      <a:gd name="T15" fmla="*/ 2 h 4"/>
                      <a:gd name="T16" fmla="*/ 1 w 4"/>
                      <a:gd name="T17" fmla="*/ 2 h 4"/>
                      <a:gd name="T18" fmla="*/ 1 w 4"/>
                      <a:gd name="T19" fmla="*/ 2 h 4"/>
                      <a:gd name="T20" fmla="*/ 0 w 4"/>
                      <a:gd name="T21" fmla="*/ 1 h 4"/>
                      <a:gd name="T22" fmla="*/ 0 w 4"/>
                      <a:gd name="T23" fmla="*/ 0 h 4"/>
                      <a:gd name="T24" fmla="*/ 1 w 4"/>
                      <a:gd name="T25" fmla="*/ 0 h 4"/>
                      <a:gd name="T26" fmla="*/ 3 w 4"/>
                      <a:gd name="T27" fmla="*/ 0 h 4"/>
                      <a:gd name="T28" fmla="*/ 4 w 4"/>
                      <a:gd name="T29" fmla="*/ 2 h 4"/>
                      <a:gd name="T30" fmla="*/ 4 w 4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766" y="1561"/>
                    <a:ext cx="24" cy="22"/>
                  </a:xfrm>
                  <a:custGeom>
                    <a:avLst/>
                    <a:gdLst>
                      <a:gd name="T0" fmla="*/ 4 w 13"/>
                      <a:gd name="T1" fmla="*/ 10 h 12"/>
                      <a:gd name="T2" fmla="*/ 1 w 13"/>
                      <a:gd name="T3" fmla="*/ 7 h 12"/>
                      <a:gd name="T4" fmla="*/ 0 w 13"/>
                      <a:gd name="T5" fmla="*/ 4 h 12"/>
                      <a:gd name="T6" fmla="*/ 1 w 13"/>
                      <a:gd name="T7" fmla="*/ 2 h 12"/>
                      <a:gd name="T8" fmla="*/ 4 w 13"/>
                      <a:gd name="T9" fmla="*/ 1 h 12"/>
                      <a:gd name="T10" fmla="*/ 9 w 13"/>
                      <a:gd name="T11" fmla="*/ 2 h 12"/>
                      <a:gd name="T12" fmla="*/ 12 w 13"/>
                      <a:gd name="T13" fmla="*/ 5 h 12"/>
                      <a:gd name="T14" fmla="*/ 13 w 13"/>
                      <a:gd name="T15" fmla="*/ 8 h 12"/>
                      <a:gd name="T16" fmla="*/ 13 w 13"/>
                      <a:gd name="T17" fmla="*/ 10 h 12"/>
                      <a:gd name="T18" fmla="*/ 9 w 13"/>
                      <a:gd name="T19" fmla="*/ 11 h 12"/>
                      <a:gd name="T20" fmla="*/ 4 w 13"/>
                      <a:gd name="T21" fmla="*/ 10 h 12"/>
                      <a:gd name="T22" fmla="*/ 6 w 13"/>
                      <a:gd name="T23" fmla="*/ 8 h 12"/>
                      <a:gd name="T24" fmla="*/ 10 w 13"/>
                      <a:gd name="T25" fmla="*/ 10 h 12"/>
                      <a:gd name="T26" fmla="*/ 12 w 13"/>
                      <a:gd name="T27" fmla="*/ 10 h 12"/>
                      <a:gd name="T28" fmla="*/ 12 w 13"/>
                      <a:gd name="T29" fmla="*/ 8 h 12"/>
                      <a:gd name="T30" fmla="*/ 11 w 13"/>
                      <a:gd name="T31" fmla="*/ 7 h 12"/>
                      <a:gd name="T32" fmla="*/ 8 w 13"/>
                      <a:gd name="T33" fmla="*/ 4 h 12"/>
                      <a:gd name="T34" fmla="*/ 4 w 13"/>
                      <a:gd name="T35" fmla="*/ 2 h 12"/>
                      <a:gd name="T36" fmla="*/ 2 w 13"/>
                      <a:gd name="T37" fmla="*/ 2 h 12"/>
                      <a:gd name="T38" fmla="*/ 2 w 13"/>
                      <a:gd name="T39" fmla="*/ 2 h 12"/>
                      <a:gd name="T40" fmla="*/ 1 w 13"/>
                      <a:gd name="T41" fmla="*/ 4 h 12"/>
                      <a:gd name="T42" fmla="*/ 3 w 13"/>
                      <a:gd name="T43" fmla="*/ 6 h 12"/>
                      <a:gd name="T44" fmla="*/ 6 w 13"/>
                      <a:gd name="T45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2">
                        <a:moveTo>
                          <a:pt x="4" y="10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1" y="3"/>
                          <a:pt x="1" y="2"/>
                        </a:cubicBezTo>
                        <a:cubicBezTo>
                          <a:pt x="2" y="1"/>
                          <a:pt x="3" y="1"/>
                          <a:pt x="4" y="1"/>
                        </a:cubicBezTo>
                        <a:cubicBezTo>
                          <a:pt x="6" y="0"/>
                          <a:pt x="7" y="1"/>
                          <a:pt x="9" y="2"/>
                        </a:cubicBezTo>
                        <a:cubicBezTo>
                          <a:pt x="10" y="3"/>
                          <a:pt x="11" y="4"/>
                          <a:pt x="12" y="5"/>
                        </a:cubicBezTo>
                        <a:cubicBezTo>
                          <a:pt x="13" y="6"/>
                          <a:pt x="13" y="7"/>
                          <a:pt x="13" y="8"/>
                        </a:cubicBezTo>
                        <a:cubicBezTo>
                          <a:pt x="13" y="9"/>
                          <a:pt x="13" y="10"/>
                          <a:pt x="13" y="10"/>
                        </a:cubicBezTo>
                        <a:cubicBezTo>
                          <a:pt x="12" y="11"/>
                          <a:pt x="11" y="12"/>
                          <a:pt x="9" y="11"/>
                        </a:cubicBezTo>
                        <a:cubicBezTo>
                          <a:pt x="7" y="11"/>
                          <a:pt x="6" y="11"/>
                          <a:pt x="4" y="10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10"/>
                          <a:pt x="10" y="10"/>
                        </a:cubicBezTo>
                        <a:cubicBezTo>
                          <a:pt x="11" y="10"/>
                          <a:pt x="12" y="10"/>
                          <a:pt x="12" y="10"/>
                        </a:cubicBezTo>
                        <a:cubicBezTo>
                          <a:pt x="12" y="9"/>
                          <a:pt x="12" y="9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1" y="6"/>
                          <a:pt x="9" y="5"/>
                          <a:pt x="8" y="4"/>
                        </a:cubicBezTo>
                        <a:cubicBezTo>
                          <a:pt x="6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2" y="5"/>
                          <a:pt x="3" y="6"/>
                        </a:cubicBezTo>
                        <a:cubicBezTo>
                          <a:pt x="4" y="7"/>
                          <a:pt x="5" y="8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29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1777" y="1546"/>
                    <a:ext cx="24" cy="20"/>
                  </a:xfrm>
                  <a:custGeom>
                    <a:avLst/>
                    <a:gdLst>
                      <a:gd name="T0" fmla="*/ 4 w 13"/>
                      <a:gd name="T1" fmla="*/ 9 h 11"/>
                      <a:gd name="T2" fmla="*/ 1 w 13"/>
                      <a:gd name="T3" fmla="*/ 6 h 11"/>
                      <a:gd name="T4" fmla="*/ 0 w 13"/>
                      <a:gd name="T5" fmla="*/ 3 h 11"/>
                      <a:gd name="T6" fmla="*/ 1 w 13"/>
                      <a:gd name="T7" fmla="*/ 2 h 11"/>
                      <a:gd name="T8" fmla="*/ 4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5 h 11"/>
                      <a:gd name="T14" fmla="*/ 13 w 13"/>
                      <a:gd name="T15" fmla="*/ 7 h 11"/>
                      <a:gd name="T16" fmla="*/ 12 w 13"/>
                      <a:gd name="T17" fmla="*/ 10 h 11"/>
                      <a:gd name="T18" fmla="*/ 9 w 13"/>
                      <a:gd name="T19" fmla="*/ 11 h 11"/>
                      <a:gd name="T20" fmla="*/ 4 w 13"/>
                      <a:gd name="T21" fmla="*/ 9 h 11"/>
                      <a:gd name="T22" fmla="*/ 5 w 13"/>
                      <a:gd name="T23" fmla="*/ 8 h 11"/>
                      <a:gd name="T24" fmla="*/ 10 w 13"/>
                      <a:gd name="T25" fmla="*/ 10 h 11"/>
                      <a:gd name="T26" fmla="*/ 12 w 13"/>
                      <a:gd name="T27" fmla="*/ 9 h 11"/>
                      <a:gd name="T28" fmla="*/ 12 w 13"/>
                      <a:gd name="T29" fmla="*/ 8 h 11"/>
                      <a:gd name="T30" fmla="*/ 11 w 13"/>
                      <a:gd name="T31" fmla="*/ 6 h 11"/>
                      <a:gd name="T32" fmla="*/ 8 w 13"/>
                      <a:gd name="T33" fmla="*/ 3 h 11"/>
                      <a:gd name="T34" fmla="*/ 4 w 13"/>
                      <a:gd name="T35" fmla="*/ 1 h 11"/>
                      <a:gd name="T36" fmla="*/ 2 w 13"/>
                      <a:gd name="T37" fmla="*/ 1 h 11"/>
                      <a:gd name="T38" fmla="*/ 1 w 13"/>
                      <a:gd name="T39" fmla="*/ 2 h 11"/>
                      <a:gd name="T40" fmla="*/ 1 w 13"/>
                      <a:gd name="T41" fmla="*/ 3 h 11"/>
                      <a:gd name="T42" fmla="*/ 3 w 13"/>
                      <a:gd name="T43" fmla="*/ 6 h 11"/>
                      <a:gd name="T44" fmla="*/ 5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0"/>
                          <a:pt x="4" y="0"/>
                        </a:cubicBezTo>
                        <a:cubicBezTo>
                          <a:pt x="5" y="0"/>
                          <a:pt x="7" y="1"/>
                          <a:pt x="9" y="2"/>
                        </a:cubicBezTo>
                        <a:cubicBezTo>
                          <a:pt x="10" y="3"/>
                          <a:pt x="11" y="4"/>
                          <a:pt x="12" y="5"/>
                        </a:cubicBezTo>
                        <a:cubicBezTo>
                          <a:pt x="13" y="6"/>
                          <a:pt x="13" y="7"/>
                          <a:pt x="13" y="7"/>
                        </a:cubicBezTo>
                        <a:cubicBezTo>
                          <a:pt x="13" y="8"/>
                          <a:pt x="13" y="9"/>
                          <a:pt x="12" y="10"/>
                        </a:cubicBezTo>
                        <a:cubicBezTo>
                          <a:pt x="12" y="11"/>
                          <a:pt x="10" y="11"/>
                          <a:pt x="9" y="11"/>
                        </a:cubicBezTo>
                        <a:cubicBezTo>
                          <a:pt x="7" y="11"/>
                          <a:pt x="6" y="10"/>
                          <a:pt x="4" y="9"/>
                        </a:cubicBezTo>
                        <a:close/>
                        <a:moveTo>
                          <a:pt x="5" y="8"/>
                        </a:moveTo>
                        <a:cubicBezTo>
                          <a:pt x="7" y="9"/>
                          <a:pt x="8" y="9"/>
                          <a:pt x="10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8"/>
                          <a:pt x="12" y="8"/>
                        </a:cubicBezTo>
                        <a:cubicBezTo>
                          <a:pt x="12" y="7"/>
                          <a:pt x="12" y="7"/>
                          <a:pt x="11" y="6"/>
                        </a:cubicBezTo>
                        <a:cubicBezTo>
                          <a:pt x="10" y="5"/>
                          <a:pt x="9" y="4"/>
                          <a:pt x="8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0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1788" y="1531"/>
                    <a:ext cx="24" cy="21"/>
                  </a:xfrm>
                  <a:custGeom>
                    <a:avLst/>
                    <a:gdLst>
                      <a:gd name="T0" fmla="*/ 4 w 13"/>
                      <a:gd name="T1" fmla="*/ 9 h 11"/>
                      <a:gd name="T2" fmla="*/ 1 w 13"/>
                      <a:gd name="T3" fmla="*/ 6 h 11"/>
                      <a:gd name="T4" fmla="*/ 0 w 13"/>
                      <a:gd name="T5" fmla="*/ 3 h 11"/>
                      <a:gd name="T6" fmla="*/ 1 w 13"/>
                      <a:gd name="T7" fmla="*/ 1 h 11"/>
                      <a:gd name="T8" fmla="*/ 3 w 13"/>
                      <a:gd name="T9" fmla="*/ 0 h 11"/>
                      <a:gd name="T10" fmla="*/ 9 w 13"/>
                      <a:gd name="T11" fmla="*/ 1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2 w 13"/>
                      <a:gd name="T17" fmla="*/ 9 h 11"/>
                      <a:gd name="T18" fmla="*/ 8 w 13"/>
                      <a:gd name="T19" fmla="*/ 10 h 11"/>
                      <a:gd name="T20" fmla="*/ 4 w 13"/>
                      <a:gd name="T21" fmla="*/ 9 h 11"/>
                      <a:gd name="T22" fmla="*/ 5 w 13"/>
                      <a:gd name="T23" fmla="*/ 7 h 11"/>
                      <a:gd name="T24" fmla="*/ 9 w 13"/>
                      <a:gd name="T25" fmla="*/ 9 h 11"/>
                      <a:gd name="T26" fmla="*/ 12 w 13"/>
                      <a:gd name="T27" fmla="*/ 9 h 11"/>
                      <a:gd name="T28" fmla="*/ 12 w 13"/>
                      <a:gd name="T29" fmla="*/ 8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4 w 13"/>
                      <a:gd name="T35" fmla="*/ 1 h 11"/>
                      <a:gd name="T36" fmla="*/ 2 w 13"/>
                      <a:gd name="T37" fmla="*/ 1 h 11"/>
                      <a:gd name="T38" fmla="*/ 1 w 13"/>
                      <a:gd name="T39" fmla="*/ 1 h 11"/>
                      <a:gd name="T40" fmla="*/ 1 w 13"/>
                      <a:gd name="T41" fmla="*/ 3 h 11"/>
                      <a:gd name="T42" fmla="*/ 3 w 13"/>
                      <a:gd name="T43" fmla="*/ 5 h 11"/>
                      <a:gd name="T44" fmla="*/ 5 w 13"/>
                      <a:gd name="T45" fmla="*/ 7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2" y="5"/>
                          <a:pt x="13" y="6"/>
                          <a:pt x="13" y="7"/>
                        </a:cubicBezTo>
                        <a:cubicBezTo>
                          <a:pt x="13" y="8"/>
                          <a:pt x="13" y="9"/>
                          <a:pt x="12" y="9"/>
                        </a:cubicBezTo>
                        <a:cubicBezTo>
                          <a:pt x="11" y="10"/>
                          <a:pt x="10" y="11"/>
                          <a:pt x="8" y="10"/>
                        </a:cubicBezTo>
                        <a:cubicBezTo>
                          <a:pt x="7" y="10"/>
                          <a:pt x="5" y="10"/>
                          <a:pt x="4" y="9"/>
                        </a:cubicBezTo>
                        <a:close/>
                        <a:moveTo>
                          <a:pt x="5" y="7"/>
                        </a:moveTo>
                        <a:cubicBezTo>
                          <a:pt x="7" y="8"/>
                          <a:pt x="8" y="9"/>
                          <a:pt x="9" y="9"/>
                        </a:cubicBezTo>
                        <a:cubicBezTo>
                          <a:pt x="11" y="10"/>
                          <a:pt x="11" y="9"/>
                          <a:pt x="12" y="9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2" y="4"/>
                          <a:pt x="3" y="5"/>
                        </a:cubicBezTo>
                        <a:cubicBezTo>
                          <a:pt x="3" y="6"/>
                          <a:pt x="4" y="7"/>
                          <a:pt x="5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1" name="Freeform 27"/>
                  <p:cNvSpPr>
                    <a:spLocks/>
                  </p:cNvSpPr>
                  <p:nvPr/>
                </p:nvSpPr>
                <p:spPr bwMode="auto">
                  <a:xfrm>
                    <a:off x="1716" y="1495"/>
                    <a:ext cx="113" cy="143"/>
                  </a:xfrm>
                  <a:custGeom>
                    <a:avLst/>
                    <a:gdLst>
                      <a:gd name="T0" fmla="*/ 61 w 61"/>
                      <a:gd name="T1" fmla="*/ 16 h 78"/>
                      <a:gd name="T2" fmla="*/ 26 w 61"/>
                      <a:gd name="T3" fmla="*/ 78 h 78"/>
                      <a:gd name="T4" fmla="*/ 0 w 61"/>
                      <a:gd name="T5" fmla="*/ 63 h 78"/>
                      <a:gd name="T6" fmla="*/ 37 w 61"/>
                      <a:gd name="T7" fmla="*/ 0 h 78"/>
                      <a:gd name="T8" fmla="*/ 61 w 61"/>
                      <a:gd name="T9" fmla="*/ 16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78">
                        <a:moveTo>
                          <a:pt x="61" y="16"/>
                        </a:moveTo>
                        <a:cubicBezTo>
                          <a:pt x="61" y="16"/>
                          <a:pt x="37" y="53"/>
                          <a:pt x="26" y="78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11" y="36"/>
                          <a:pt x="17" y="18"/>
                          <a:pt x="37" y="0"/>
                        </a:cubicBezTo>
                        <a:lnTo>
                          <a:pt x="61" y="16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2" name="Freeform 28"/>
                  <p:cNvSpPr>
                    <a:spLocks/>
                  </p:cNvSpPr>
                  <p:nvPr/>
                </p:nvSpPr>
                <p:spPr bwMode="auto">
                  <a:xfrm>
                    <a:off x="1715" y="1493"/>
                    <a:ext cx="117" cy="147"/>
                  </a:xfrm>
                  <a:custGeom>
                    <a:avLst/>
                    <a:gdLst>
                      <a:gd name="T0" fmla="*/ 62 w 64"/>
                      <a:gd name="T1" fmla="*/ 17 h 80"/>
                      <a:gd name="T2" fmla="*/ 62 w 64"/>
                      <a:gd name="T3" fmla="*/ 17 h 80"/>
                      <a:gd name="T4" fmla="*/ 26 w 64"/>
                      <a:gd name="T5" fmla="*/ 79 h 80"/>
                      <a:gd name="T6" fmla="*/ 27 w 64"/>
                      <a:gd name="T7" fmla="*/ 79 h 80"/>
                      <a:gd name="T8" fmla="*/ 28 w 64"/>
                      <a:gd name="T9" fmla="*/ 78 h 80"/>
                      <a:gd name="T10" fmla="*/ 1 w 64"/>
                      <a:gd name="T11" fmla="*/ 63 h 80"/>
                      <a:gd name="T12" fmla="*/ 1 w 64"/>
                      <a:gd name="T13" fmla="*/ 64 h 80"/>
                      <a:gd name="T14" fmla="*/ 2 w 64"/>
                      <a:gd name="T15" fmla="*/ 64 h 80"/>
                      <a:gd name="T16" fmla="*/ 39 w 64"/>
                      <a:gd name="T17" fmla="*/ 2 h 80"/>
                      <a:gd name="T18" fmla="*/ 38 w 64"/>
                      <a:gd name="T19" fmla="*/ 1 h 80"/>
                      <a:gd name="T20" fmla="*/ 37 w 64"/>
                      <a:gd name="T21" fmla="*/ 2 h 80"/>
                      <a:gd name="T22" fmla="*/ 62 w 64"/>
                      <a:gd name="T23" fmla="*/ 18 h 80"/>
                      <a:gd name="T24" fmla="*/ 62 w 64"/>
                      <a:gd name="T25" fmla="*/ 17 h 80"/>
                      <a:gd name="T26" fmla="*/ 62 w 64"/>
                      <a:gd name="T27" fmla="*/ 17 h 80"/>
                      <a:gd name="T28" fmla="*/ 62 w 64"/>
                      <a:gd name="T29" fmla="*/ 17 h 80"/>
                      <a:gd name="T30" fmla="*/ 63 w 64"/>
                      <a:gd name="T31" fmla="*/ 17 h 80"/>
                      <a:gd name="T32" fmla="*/ 38 w 64"/>
                      <a:gd name="T33" fmla="*/ 0 h 80"/>
                      <a:gd name="T34" fmla="*/ 37 w 64"/>
                      <a:gd name="T35" fmla="*/ 0 h 80"/>
                      <a:gd name="T36" fmla="*/ 0 w 64"/>
                      <a:gd name="T37" fmla="*/ 64 h 80"/>
                      <a:gd name="T38" fmla="*/ 0 w 64"/>
                      <a:gd name="T39" fmla="*/ 65 h 80"/>
                      <a:gd name="T40" fmla="*/ 27 w 64"/>
                      <a:gd name="T41" fmla="*/ 80 h 80"/>
                      <a:gd name="T42" fmla="*/ 28 w 64"/>
                      <a:gd name="T43" fmla="*/ 80 h 80"/>
                      <a:gd name="T44" fmla="*/ 28 w 64"/>
                      <a:gd name="T45" fmla="*/ 80 h 80"/>
                      <a:gd name="T46" fmla="*/ 50 w 64"/>
                      <a:gd name="T47" fmla="*/ 40 h 80"/>
                      <a:gd name="T48" fmla="*/ 59 w 64"/>
                      <a:gd name="T49" fmla="*/ 24 h 80"/>
                      <a:gd name="T50" fmla="*/ 63 w 64"/>
                      <a:gd name="T51" fmla="*/ 18 h 80"/>
                      <a:gd name="T52" fmla="*/ 63 w 64"/>
                      <a:gd name="T53" fmla="*/ 17 h 80"/>
                      <a:gd name="T54" fmla="*/ 62 w 64"/>
                      <a:gd name="T55" fmla="*/ 17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4" h="80">
                        <a:moveTo>
                          <a:pt x="62" y="17"/>
                        </a:move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2" y="17"/>
                          <a:pt x="37" y="54"/>
                          <a:pt x="26" y="79"/>
                        </a:cubicBezTo>
                        <a:cubicBezTo>
                          <a:pt x="27" y="79"/>
                          <a:pt x="27" y="79"/>
                          <a:pt x="27" y="79"/>
                        </a:cubicBezTo>
                        <a:cubicBezTo>
                          <a:pt x="28" y="78"/>
                          <a:pt x="28" y="78"/>
                          <a:pt x="28" y="78"/>
                        </a:cubicBezTo>
                        <a:cubicBezTo>
                          <a:pt x="1" y="63"/>
                          <a:pt x="1" y="63"/>
                          <a:pt x="1" y="63"/>
                        </a:cubicBezTo>
                        <a:cubicBezTo>
                          <a:pt x="1" y="64"/>
                          <a:pt x="1" y="64"/>
                          <a:pt x="1" y="64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13" y="37"/>
                          <a:pt x="19" y="19"/>
                          <a:pt x="39" y="2"/>
                        </a:cubicBezTo>
                        <a:cubicBezTo>
                          <a:pt x="38" y="1"/>
                          <a:pt x="38" y="1"/>
                          <a:pt x="38" y="1"/>
                        </a:cubicBezTo>
                        <a:cubicBezTo>
                          <a:pt x="37" y="2"/>
                          <a:pt x="37" y="2"/>
                          <a:pt x="37" y="2"/>
                        </a:cubicBezTo>
                        <a:cubicBezTo>
                          <a:pt x="62" y="18"/>
                          <a:pt x="62" y="18"/>
                          <a:pt x="62" y="18"/>
                        </a:cubicBez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3" y="17"/>
                          <a:pt x="63" y="17"/>
                          <a:pt x="63" y="17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0"/>
                          <a:pt x="38" y="0"/>
                          <a:pt x="37" y="0"/>
                        </a:cubicBezTo>
                        <a:cubicBezTo>
                          <a:pt x="17" y="18"/>
                          <a:pt x="11" y="37"/>
                          <a:pt x="0" y="64"/>
                        </a:cubicBezTo>
                        <a:cubicBezTo>
                          <a:pt x="0" y="64"/>
                          <a:pt x="0" y="65"/>
                          <a:pt x="0" y="65"/>
                        </a:cubicBezTo>
                        <a:cubicBezTo>
                          <a:pt x="27" y="80"/>
                          <a:pt x="27" y="80"/>
                          <a:pt x="27" y="80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33" y="67"/>
                          <a:pt x="42" y="52"/>
                          <a:pt x="50" y="40"/>
                        </a:cubicBezTo>
                        <a:cubicBezTo>
                          <a:pt x="53" y="33"/>
                          <a:pt x="57" y="28"/>
                          <a:pt x="59" y="24"/>
                        </a:cubicBezTo>
                        <a:cubicBezTo>
                          <a:pt x="62" y="20"/>
                          <a:pt x="63" y="18"/>
                          <a:pt x="63" y="18"/>
                        </a:cubicBezTo>
                        <a:cubicBezTo>
                          <a:pt x="64" y="18"/>
                          <a:pt x="63" y="17"/>
                          <a:pt x="63" y="17"/>
                        </a:cubicBezTo>
                        <a:lnTo>
                          <a:pt x="62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3" name="Freeform 29"/>
                  <p:cNvSpPr>
                    <a:spLocks/>
                  </p:cNvSpPr>
                  <p:nvPr/>
                </p:nvSpPr>
                <p:spPr bwMode="auto">
                  <a:xfrm>
                    <a:off x="1724" y="1509"/>
                    <a:ext cx="97" cy="111"/>
                  </a:xfrm>
                  <a:custGeom>
                    <a:avLst/>
                    <a:gdLst>
                      <a:gd name="T0" fmla="*/ 16 w 53"/>
                      <a:gd name="T1" fmla="*/ 57 h 60"/>
                      <a:gd name="T2" fmla="*/ 24 w 53"/>
                      <a:gd name="T3" fmla="*/ 60 h 60"/>
                      <a:gd name="T4" fmla="*/ 53 w 53"/>
                      <a:gd name="T5" fmla="*/ 10 h 60"/>
                      <a:gd name="T6" fmla="*/ 39 w 53"/>
                      <a:gd name="T7" fmla="*/ 0 h 60"/>
                      <a:gd name="T8" fmla="*/ 37 w 53"/>
                      <a:gd name="T9" fmla="*/ 3 h 60"/>
                      <a:gd name="T10" fmla="*/ 28 w 53"/>
                      <a:gd name="T11" fmla="*/ 1 h 60"/>
                      <a:gd name="T12" fmla="*/ 0 w 53"/>
                      <a:gd name="T13" fmla="*/ 53 h 60"/>
                      <a:gd name="T14" fmla="*/ 13 w 53"/>
                      <a:gd name="T15" fmla="*/ 60 h 60"/>
                      <a:gd name="T16" fmla="*/ 16 w 53"/>
                      <a:gd name="T1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60">
                        <a:moveTo>
                          <a:pt x="16" y="57"/>
                        </a:moveTo>
                        <a:cubicBezTo>
                          <a:pt x="20" y="54"/>
                          <a:pt x="22" y="59"/>
                          <a:pt x="24" y="60"/>
                        </a:cubicBezTo>
                        <a:cubicBezTo>
                          <a:pt x="33" y="38"/>
                          <a:pt x="53" y="10"/>
                          <a:pt x="53" y="1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1"/>
                          <a:pt x="38" y="2"/>
                          <a:pt x="37" y="3"/>
                        </a:cubicBezTo>
                        <a:cubicBezTo>
                          <a:pt x="33" y="5"/>
                          <a:pt x="30" y="4"/>
                          <a:pt x="28" y="1"/>
                        </a:cubicBezTo>
                        <a:cubicBezTo>
                          <a:pt x="14" y="15"/>
                          <a:pt x="10" y="32"/>
                          <a:pt x="0" y="53"/>
                        </a:cubicBezTo>
                        <a:cubicBezTo>
                          <a:pt x="13" y="60"/>
                          <a:pt x="13" y="60"/>
                          <a:pt x="13" y="60"/>
                        </a:cubicBezTo>
                        <a:cubicBezTo>
                          <a:pt x="14" y="59"/>
                          <a:pt x="15" y="58"/>
                          <a:pt x="16" y="57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4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1779" y="1502"/>
                    <a:ext cx="9" cy="13"/>
                  </a:xfrm>
                  <a:custGeom>
                    <a:avLst/>
                    <a:gdLst>
                      <a:gd name="T0" fmla="*/ 5 w 5"/>
                      <a:gd name="T1" fmla="*/ 2 h 7"/>
                      <a:gd name="T2" fmla="*/ 5 w 5"/>
                      <a:gd name="T3" fmla="*/ 3 h 7"/>
                      <a:gd name="T4" fmla="*/ 5 w 5"/>
                      <a:gd name="T5" fmla="*/ 4 h 7"/>
                      <a:gd name="T6" fmla="*/ 5 w 5"/>
                      <a:gd name="T7" fmla="*/ 4 h 7"/>
                      <a:gd name="T8" fmla="*/ 5 w 5"/>
                      <a:gd name="T9" fmla="*/ 5 h 7"/>
                      <a:gd name="T10" fmla="*/ 5 w 5"/>
                      <a:gd name="T11" fmla="*/ 5 h 7"/>
                      <a:gd name="T12" fmla="*/ 5 w 5"/>
                      <a:gd name="T13" fmla="*/ 4 h 7"/>
                      <a:gd name="T14" fmla="*/ 4 w 5"/>
                      <a:gd name="T15" fmla="*/ 5 h 7"/>
                      <a:gd name="T16" fmla="*/ 3 w 5"/>
                      <a:gd name="T17" fmla="*/ 7 h 7"/>
                      <a:gd name="T18" fmla="*/ 3 w 5"/>
                      <a:gd name="T19" fmla="*/ 7 h 7"/>
                      <a:gd name="T20" fmla="*/ 3 w 5"/>
                      <a:gd name="T21" fmla="*/ 6 h 7"/>
                      <a:gd name="T22" fmla="*/ 3 w 5"/>
                      <a:gd name="T23" fmla="*/ 6 h 7"/>
                      <a:gd name="T24" fmla="*/ 4 w 5"/>
                      <a:gd name="T25" fmla="*/ 5 h 7"/>
                      <a:gd name="T26" fmla="*/ 4 w 5"/>
                      <a:gd name="T27" fmla="*/ 4 h 7"/>
                      <a:gd name="T28" fmla="*/ 3 w 5"/>
                      <a:gd name="T29" fmla="*/ 3 h 7"/>
                      <a:gd name="T30" fmla="*/ 3 w 5"/>
                      <a:gd name="T31" fmla="*/ 3 h 7"/>
                      <a:gd name="T32" fmla="*/ 3 w 5"/>
                      <a:gd name="T33" fmla="*/ 4 h 7"/>
                      <a:gd name="T34" fmla="*/ 4 w 5"/>
                      <a:gd name="T35" fmla="*/ 5 h 7"/>
                      <a:gd name="T36" fmla="*/ 3 w 5"/>
                      <a:gd name="T37" fmla="*/ 5 h 7"/>
                      <a:gd name="T38" fmla="*/ 3 w 5"/>
                      <a:gd name="T39" fmla="*/ 4 h 7"/>
                      <a:gd name="T40" fmla="*/ 2 w 5"/>
                      <a:gd name="T41" fmla="*/ 3 h 7"/>
                      <a:gd name="T42" fmla="*/ 1 w 5"/>
                      <a:gd name="T43" fmla="*/ 3 h 7"/>
                      <a:gd name="T44" fmla="*/ 1 w 5"/>
                      <a:gd name="T45" fmla="*/ 3 h 7"/>
                      <a:gd name="T46" fmla="*/ 0 w 5"/>
                      <a:gd name="T47" fmla="*/ 3 h 7"/>
                      <a:gd name="T48" fmla="*/ 0 w 5"/>
                      <a:gd name="T49" fmla="*/ 3 h 7"/>
                      <a:gd name="T50" fmla="*/ 0 w 5"/>
                      <a:gd name="T51" fmla="*/ 3 h 7"/>
                      <a:gd name="T52" fmla="*/ 1 w 5"/>
                      <a:gd name="T53" fmla="*/ 3 h 7"/>
                      <a:gd name="T54" fmla="*/ 1 w 5"/>
                      <a:gd name="T55" fmla="*/ 3 h 7"/>
                      <a:gd name="T56" fmla="*/ 1 w 5"/>
                      <a:gd name="T57" fmla="*/ 4 h 7"/>
                      <a:gd name="T58" fmla="*/ 0 w 5"/>
                      <a:gd name="T59" fmla="*/ 4 h 7"/>
                      <a:gd name="T60" fmla="*/ 0 w 5"/>
                      <a:gd name="T61" fmla="*/ 3 h 7"/>
                      <a:gd name="T62" fmla="*/ 1 w 5"/>
                      <a:gd name="T63" fmla="*/ 2 h 7"/>
                      <a:gd name="T64" fmla="*/ 1 w 5"/>
                      <a:gd name="T65" fmla="*/ 1 h 7"/>
                      <a:gd name="T66" fmla="*/ 1 w 5"/>
                      <a:gd name="T67" fmla="*/ 1 h 7"/>
                      <a:gd name="T68" fmla="*/ 1 w 5"/>
                      <a:gd name="T69" fmla="*/ 1 h 7"/>
                      <a:gd name="T70" fmla="*/ 1 w 5"/>
                      <a:gd name="T71" fmla="*/ 1 h 7"/>
                      <a:gd name="T72" fmla="*/ 1 w 5"/>
                      <a:gd name="T73" fmla="*/ 1 h 7"/>
                      <a:gd name="T74" fmla="*/ 2 w 5"/>
                      <a:gd name="T75" fmla="*/ 1 h 7"/>
                      <a:gd name="T76" fmla="*/ 2 w 5"/>
                      <a:gd name="T77" fmla="*/ 0 h 7"/>
                      <a:gd name="T78" fmla="*/ 3 w 5"/>
                      <a:gd name="T79" fmla="*/ 1 h 7"/>
                      <a:gd name="T80" fmla="*/ 3 w 5"/>
                      <a:gd name="T81" fmla="*/ 1 h 7"/>
                      <a:gd name="T82" fmla="*/ 3 w 5"/>
                      <a:gd name="T83" fmla="*/ 2 h 7"/>
                      <a:gd name="T84" fmla="*/ 4 w 5"/>
                      <a:gd name="T85" fmla="*/ 1 h 7"/>
                      <a:gd name="T86" fmla="*/ 3 w 5"/>
                      <a:gd name="T87" fmla="*/ 3 h 7"/>
                      <a:gd name="T88" fmla="*/ 2 w 5"/>
                      <a:gd name="T89" fmla="*/ 2 h 7"/>
                      <a:gd name="T90" fmla="*/ 1 w 5"/>
                      <a:gd name="T91" fmla="*/ 2 h 7"/>
                      <a:gd name="T92" fmla="*/ 1 w 5"/>
                      <a:gd name="T93" fmla="*/ 2 h 7"/>
                      <a:gd name="T94" fmla="*/ 1 w 5"/>
                      <a:gd name="T95" fmla="*/ 2 h 7"/>
                      <a:gd name="T96" fmla="*/ 1 w 5"/>
                      <a:gd name="T97" fmla="*/ 3 h 7"/>
                      <a:gd name="T98" fmla="*/ 2 w 5"/>
                      <a:gd name="T99" fmla="*/ 3 h 7"/>
                      <a:gd name="T100" fmla="*/ 3 w 5"/>
                      <a:gd name="T101" fmla="*/ 3 h 7"/>
                      <a:gd name="T102" fmla="*/ 3 w 5"/>
                      <a:gd name="T103" fmla="*/ 1 h 7"/>
                      <a:gd name="T104" fmla="*/ 2 w 5"/>
                      <a:gd name="T105" fmla="*/ 1 h 7"/>
                      <a:gd name="T106" fmla="*/ 2 w 5"/>
                      <a:gd name="T107" fmla="*/ 1 h 7"/>
                      <a:gd name="T108" fmla="*/ 2 w 5"/>
                      <a:gd name="T109" fmla="*/ 2 h 7"/>
                      <a:gd name="T110" fmla="*/ 3 w 5"/>
                      <a:gd name="T111" fmla="*/ 2 h 7"/>
                      <a:gd name="T112" fmla="*/ 3 w 5"/>
                      <a:gd name="T113" fmla="*/ 1 h 7"/>
                      <a:gd name="T114" fmla="*/ 4 w 5"/>
                      <a:gd name="T115" fmla="*/ 1 h 7"/>
                      <a:gd name="T116" fmla="*/ 4 w 5"/>
                      <a:gd name="T117" fmla="*/ 2 h 7"/>
                      <a:gd name="T118" fmla="*/ 4 w 5"/>
                      <a:gd name="T119" fmla="*/ 3 h 7"/>
                      <a:gd name="T120" fmla="*/ 4 w 5"/>
                      <a:gd name="T121" fmla="*/ 4 h 7"/>
                      <a:gd name="T122" fmla="*/ 5 w 5"/>
                      <a:gd name="T12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7">
                        <a:moveTo>
                          <a:pt x="5" y="1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6"/>
                          <a:pt x="3" y="6"/>
                          <a:pt x="3" y="6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  <a:moveTo>
                          <a:pt x="3" y="3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lnTo>
                          <a:pt x="3" y="3"/>
                        </a:ln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5" y="2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1751" y="1618"/>
                    <a:ext cx="11" cy="11"/>
                  </a:xfrm>
                  <a:custGeom>
                    <a:avLst/>
                    <a:gdLst>
                      <a:gd name="T0" fmla="*/ 6 w 6"/>
                      <a:gd name="T1" fmla="*/ 1 h 6"/>
                      <a:gd name="T2" fmla="*/ 5 w 6"/>
                      <a:gd name="T3" fmla="*/ 3 h 6"/>
                      <a:gd name="T4" fmla="*/ 5 w 6"/>
                      <a:gd name="T5" fmla="*/ 4 h 6"/>
                      <a:gd name="T6" fmla="*/ 6 w 6"/>
                      <a:gd name="T7" fmla="*/ 4 h 6"/>
                      <a:gd name="T8" fmla="*/ 6 w 6"/>
                      <a:gd name="T9" fmla="*/ 4 h 6"/>
                      <a:gd name="T10" fmla="*/ 5 w 6"/>
                      <a:gd name="T11" fmla="*/ 4 h 6"/>
                      <a:gd name="T12" fmla="*/ 5 w 6"/>
                      <a:gd name="T13" fmla="*/ 4 h 6"/>
                      <a:gd name="T14" fmla="*/ 4 w 6"/>
                      <a:gd name="T15" fmla="*/ 5 h 6"/>
                      <a:gd name="T16" fmla="*/ 3 w 6"/>
                      <a:gd name="T17" fmla="*/ 6 h 6"/>
                      <a:gd name="T18" fmla="*/ 3 w 6"/>
                      <a:gd name="T19" fmla="*/ 6 h 6"/>
                      <a:gd name="T20" fmla="*/ 3 w 6"/>
                      <a:gd name="T21" fmla="*/ 6 h 6"/>
                      <a:gd name="T22" fmla="*/ 3 w 6"/>
                      <a:gd name="T23" fmla="*/ 6 h 6"/>
                      <a:gd name="T24" fmla="*/ 4 w 6"/>
                      <a:gd name="T25" fmla="*/ 4 h 6"/>
                      <a:gd name="T26" fmla="*/ 4 w 6"/>
                      <a:gd name="T27" fmla="*/ 4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3 w 6"/>
                      <a:gd name="T33" fmla="*/ 4 h 6"/>
                      <a:gd name="T34" fmla="*/ 4 w 6"/>
                      <a:gd name="T35" fmla="*/ 4 h 6"/>
                      <a:gd name="T36" fmla="*/ 4 w 6"/>
                      <a:gd name="T37" fmla="*/ 5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3 h 6"/>
                      <a:gd name="T44" fmla="*/ 1 w 6"/>
                      <a:gd name="T45" fmla="*/ 3 h 6"/>
                      <a:gd name="T46" fmla="*/ 1 w 6"/>
                      <a:gd name="T47" fmla="*/ 3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3 h 6"/>
                      <a:gd name="T58" fmla="*/ 0 w 6"/>
                      <a:gd name="T59" fmla="*/ 4 h 6"/>
                      <a:gd name="T60" fmla="*/ 0 w 6"/>
                      <a:gd name="T61" fmla="*/ 3 h 6"/>
                      <a:gd name="T62" fmla="*/ 1 w 6"/>
                      <a:gd name="T63" fmla="*/ 2 h 6"/>
                      <a:gd name="T64" fmla="*/ 2 w 6"/>
                      <a:gd name="T65" fmla="*/ 1 h 6"/>
                      <a:gd name="T66" fmla="*/ 1 w 6"/>
                      <a:gd name="T67" fmla="*/ 1 h 6"/>
                      <a:gd name="T68" fmla="*/ 1 w 6"/>
                      <a:gd name="T69" fmla="*/ 0 h 6"/>
                      <a:gd name="T70" fmla="*/ 2 w 6"/>
                      <a:gd name="T71" fmla="*/ 0 h 6"/>
                      <a:gd name="T72" fmla="*/ 2 w 6"/>
                      <a:gd name="T73" fmla="*/ 0 h 6"/>
                      <a:gd name="T74" fmla="*/ 2 w 6"/>
                      <a:gd name="T75" fmla="*/ 1 h 6"/>
                      <a:gd name="T76" fmla="*/ 3 w 6"/>
                      <a:gd name="T77" fmla="*/ 0 h 6"/>
                      <a:gd name="T78" fmla="*/ 3 w 6"/>
                      <a:gd name="T79" fmla="*/ 0 h 6"/>
                      <a:gd name="T80" fmla="*/ 4 w 6"/>
                      <a:gd name="T81" fmla="*/ 1 h 6"/>
                      <a:gd name="T82" fmla="*/ 3 w 6"/>
                      <a:gd name="T83" fmla="*/ 2 h 6"/>
                      <a:gd name="T84" fmla="*/ 5 w 6"/>
                      <a:gd name="T85" fmla="*/ 1 h 6"/>
                      <a:gd name="T86" fmla="*/ 6 w 6"/>
                      <a:gd name="T87" fmla="*/ 1 h 6"/>
                      <a:gd name="T88" fmla="*/ 2 w 6"/>
                      <a:gd name="T89" fmla="*/ 2 h 6"/>
                      <a:gd name="T90" fmla="*/ 2 w 6"/>
                      <a:gd name="T91" fmla="*/ 1 h 6"/>
                      <a:gd name="T92" fmla="*/ 2 w 6"/>
                      <a:gd name="T93" fmla="*/ 2 h 6"/>
                      <a:gd name="T94" fmla="*/ 1 w 6"/>
                      <a:gd name="T95" fmla="*/ 2 h 6"/>
                      <a:gd name="T96" fmla="*/ 2 w 6"/>
                      <a:gd name="T97" fmla="*/ 2 h 6"/>
                      <a:gd name="T98" fmla="*/ 2 w 6"/>
                      <a:gd name="T99" fmla="*/ 3 h 6"/>
                      <a:gd name="T100" fmla="*/ 3 w 6"/>
                      <a:gd name="T101" fmla="*/ 3 h 6"/>
                      <a:gd name="T102" fmla="*/ 3 w 6"/>
                      <a:gd name="T103" fmla="*/ 1 h 6"/>
                      <a:gd name="T104" fmla="*/ 3 w 6"/>
                      <a:gd name="T105" fmla="*/ 1 h 6"/>
                      <a:gd name="T106" fmla="*/ 2 w 6"/>
                      <a:gd name="T107" fmla="*/ 1 h 6"/>
                      <a:gd name="T108" fmla="*/ 2 w 6"/>
                      <a:gd name="T109" fmla="*/ 1 h 6"/>
                      <a:gd name="T110" fmla="*/ 3 w 6"/>
                      <a:gd name="T111" fmla="*/ 2 h 6"/>
                      <a:gd name="T112" fmla="*/ 3 w 6"/>
                      <a:gd name="T113" fmla="*/ 1 h 6"/>
                      <a:gd name="T114" fmla="*/ 5 w 6"/>
                      <a:gd name="T115" fmla="*/ 1 h 6"/>
                      <a:gd name="T116" fmla="*/ 4 w 6"/>
                      <a:gd name="T117" fmla="*/ 1 h 6"/>
                      <a:gd name="T118" fmla="*/ 4 w 6"/>
                      <a:gd name="T119" fmla="*/ 2 h 6"/>
                      <a:gd name="T120" fmla="*/ 5 w 6"/>
                      <a:gd name="T121" fmla="*/ 3 h 6"/>
                      <a:gd name="T122" fmla="*/ 5 w 6"/>
                      <a:gd name="T123" fmla="*/ 3 h 6"/>
                      <a:gd name="T124" fmla="*/ 5 w 6"/>
                      <a:gd name="T125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6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6" y="1"/>
                        </a:lnTo>
                        <a:close/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lnTo>
                          <a:pt x="3" y="2"/>
                        </a:ln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6" name="Freeform 32"/>
                  <p:cNvSpPr>
                    <a:spLocks/>
                  </p:cNvSpPr>
                  <p:nvPr/>
                </p:nvSpPr>
                <p:spPr bwMode="auto">
                  <a:xfrm>
                    <a:off x="1740" y="1588"/>
                    <a:ext cx="26" cy="17"/>
                  </a:xfrm>
                  <a:custGeom>
                    <a:avLst/>
                    <a:gdLst>
                      <a:gd name="T0" fmla="*/ 0 w 14"/>
                      <a:gd name="T1" fmla="*/ 4 h 9"/>
                      <a:gd name="T2" fmla="*/ 1 w 14"/>
                      <a:gd name="T3" fmla="*/ 0 h 9"/>
                      <a:gd name="T4" fmla="*/ 1 w 14"/>
                      <a:gd name="T5" fmla="*/ 0 h 9"/>
                      <a:gd name="T6" fmla="*/ 11 w 14"/>
                      <a:gd name="T7" fmla="*/ 5 h 9"/>
                      <a:gd name="T8" fmla="*/ 12 w 14"/>
                      <a:gd name="T9" fmla="*/ 6 h 9"/>
                      <a:gd name="T10" fmla="*/ 13 w 14"/>
                      <a:gd name="T11" fmla="*/ 5 h 9"/>
                      <a:gd name="T12" fmla="*/ 13 w 14"/>
                      <a:gd name="T13" fmla="*/ 4 h 9"/>
                      <a:gd name="T14" fmla="*/ 14 w 14"/>
                      <a:gd name="T15" fmla="*/ 5 h 9"/>
                      <a:gd name="T16" fmla="*/ 11 w 14"/>
                      <a:gd name="T17" fmla="*/ 9 h 9"/>
                      <a:gd name="T18" fmla="*/ 11 w 14"/>
                      <a:gd name="T19" fmla="*/ 9 h 9"/>
                      <a:gd name="T20" fmla="*/ 11 w 14"/>
                      <a:gd name="T21" fmla="*/ 8 h 9"/>
                      <a:gd name="T22" fmla="*/ 11 w 14"/>
                      <a:gd name="T23" fmla="*/ 7 h 9"/>
                      <a:gd name="T24" fmla="*/ 10 w 14"/>
                      <a:gd name="T25" fmla="*/ 6 h 9"/>
                      <a:gd name="T26" fmla="*/ 4 w 14"/>
                      <a:gd name="T27" fmla="*/ 3 h 9"/>
                      <a:gd name="T28" fmla="*/ 2 w 14"/>
                      <a:gd name="T29" fmla="*/ 2 h 9"/>
                      <a:gd name="T30" fmla="*/ 1 w 14"/>
                      <a:gd name="T31" fmla="*/ 2 h 9"/>
                      <a:gd name="T32" fmla="*/ 1 w 14"/>
                      <a:gd name="T33" fmla="*/ 3 h 9"/>
                      <a:gd name="T34" fmla="*/ 1 w 14"/>
                      <a:gd name="T35" fmla="*/ 4 h 9"/>
                      <a:gd name="T36" fmla="*/ 0 w 14"/>
                      <a:gd name="T37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9">
                        <a:moveTo>
                          <a:pt x="0" y="4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5"/>
                          <a:pt x="12" y="6"/>
                          <a:pt x="12" y="6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4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7"/>
                          <a:pt x="11" y="7"/>
                          <a:pt x="10" y="6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 33"/>
                  <p:cNvSpPr>
                    <a:spLocks/>
                  </p:cNvSpPr>
                  <p:nvPr/>
                </p:nvSpPr>
                <p:spPr bwMode="auto">
                  <a:xfrm>
                    <a:off x="1766" y="1587"/>
                    <a:ext cx="9" cy="7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4 w 5"/>
                      <a:gd name="T3" fmla="*/ 4 h 4"/>
                      <a:gd name="T4" fmla="*/ 4 w 5"/>
                      <a:gd name="T5" fmla="*/ 2 h 4"/>
                      <a:gd name="T6" fmla="*/ 3 w 5"/>
                      <a:gd name="T7" fmla="*/ 1 h 4"/>
                      <a:gd name="T8" fmla="*/ 3 w 5"/>
                      <a:gd name="T9" fmla="*/ 1 h 4"/>
                      <a:gd name="T10" fmla="*/ 2 w 5"/>
                      <a:gd name="T11" fmla="*/ 1 h 4"/>
                      <a:gd name="T12" fmla="*/ 2 w 5"/>
                      <a:gd name="T13" fmla="*/ 1 h 4"/>
                      <a:gd name="T14" fmla="*/ 2 w 5"/>
                      <a:gd name="T15" fmla="*/ 2 h 4"/>
                      <a:gd name="T16" fmla="*/ 2 w 5"/>
                      <a:gd name="T17" fmla="*/ 2 h 4"/>
                      <a:gd name="T18" fmla="*/ 1 w 5"/>
                      <a:gd name="T19" fmla="*/ 2 h 4"/>
                      <a:gd name="T20" fmla="*/ 0 w 5"/>
                      <a:gd name="T21" fmla="*/ 1 h 4"/>
                      <a:gd name="T22" fmla="*/ 0 w 5"/>
                      <a:gd name="T23" fmla="*/ 0 h 4"/>
                      <a:gd name="T24" fmla="*/ 1 w 5"/>
                      <a:gd name="T25" fmla="*/ 0 h 4"/>
                      <a:gd name="T26" fmla="*/ 3 w 5"/>
                      <a:gd name="T27" fmla="*/ 0 h 4"/>
                      <a:gd name="T28" fmla="*/ 4 w 5"/>
                      <a:gd name="T29" fmla="*/ 1 h 4"/>
                      <a:gd name="T30" fmla="*/ 5 w 5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4" y="0"/>
                          <a:pt x="4" y="1"/>
                          <a:pt x="4" y="1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 34"/>
                  <p:cNvSpPr>
                    <a:spLocks noEditPoints="1"/>
                  </p:cNvSpPr>
                  <p:nvPr/>
                </p:nvSpPr>
                <p:spPr bwMode="auto">
                  <a:xfrm>
                    <a:off x="1753" y="1561"/>
                    <a:ext cx="24" cy="18"/>
                  </a:xfrm>
                  <a:custGeom>
                    <a:avLst/>
                    <a:gdLst>
                      <a:gd name="T0" fmla="*/ 5 w 13"/>
                      <a:gd name="T1" fmla="*/ 9 h 10"/>
                      <a:gd name="T2" fmla="*/ 2 w 13"/>
                      <a:gd name="T3" fmla="*/ 7 h 10"/>
                      <a:gd name="T4" fmla="*/ 0 w 13"/>
                      <a:gd name="T5" fmla="*/ 4 h 10"/>
                      <a:gd name="T6" fmla="*/ 1 w 13"/>
                      <a:gd name="T7" fmla="*/ 2 h 10"/>
                      <a:gd name="T8" fmla="*/ 3 w 13"/>
                      <a:gd name="T9" fmla="*/ 0 h 10"/>
                      <a:gd name="T10" fmla="*/ 9 w 13"/>
                      <a:gd name="T11" fmla="*/ 1 h 10"/>
                      <a:gd name="T12" fmla="*/ 12 w 13"/>
                      <a:gd name="T13" fmla="*/ 4 h 10"/>
                      <a:gd name="T14" fmla="*/ 13 w 13"/>
                      <a:gd name="T15" fmla="*/ 6 h 10"/>
                      <a:gd name="T16" fmla="*/ 13 w 13"/>
                      <a:gd name="T17" fmla="*/ 9 h 10"/>
                      <a:gd name="T18" fmla="*/ 9 w 13"/>
                      <a:gd name="T19" fmla="*/ 10 h 10"/>
                      <a:gd name="T20" fmla="*/ 5 w 13"/>
                      <a:gd name="T21" fmla="*/ 9 h 10"/>
                      <a:gd name="T22" fmla="*/ 6 w 13"/>
                      <a:gd name="T23" fmla="*/ 7 h 10"/>
                      <a:gd name="T24" fmla="*/ 10 w 13"/>
                      <a:gd name="T25" fmla="*/ 9 h 10"/>
                      <a:gd name="T26" fmla="*/ 13 w 13"/>
                      <a:gd name="T27" fmla="*/ 8 h 10"/>
                      <a:gd name="T28" fmla="*/ 13 w 13"/>
                      <a:gd name="T29" fmla="*/ 7 h 10"/>
                      <a:gd name="T30" fmla="*/ 12 w 13"/>
                      <a:gd name="T31" fmla="*/ 5 h 10"/>
                      <a:gd name="T32" fmla="*/ 8 w 13"/>
                      <a:gd name="T33" fmla="*/ 3 h 10"/>
                      <a:gd name="T34" fmla="*/ 4 w 13"/>
                      <a:gd name="T35" fmla="*/ 1 h 10"/>
                      <a:gd name="T36" fmla="*/ 2 w 13"/>
                      <a:gd name="T37" fmla="*/ 1 h 10"/>
                      <a:gd name="T38" fmla="*/ 1 w 13"/>
                      <a:gd name="T39" fmla="*/ 2 h 10"/>
                      <a:gd name="T40" fmla="*/ 1 w 13"/>
                      <a:gd name="T41" fmla="*/ 3 h 10"/>
                      <a:gd name="T42" fmla="*/ 3 w 13"/>
                      <a:gd name="T43" fmla="*/ 6 h 10"/>
                      <a:gd name="T44" fmla="*/ 6 w 13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5" y="9"/>
                        </a:moveTo>
                        <a:cubicBezTo>
                          <a:pt x="3" y="8"/>
                          <a:pt x="2" y="8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5"/>
                          <a:pt x="13" y="6"/>
                          <a:pt x="13" y="6"/>
                        </a:cubicBezTo>
                        <a:cubicBezTo>
                          <a:pt x="13" y="7"/>
                          <a:pt x="13" y="8"/>
                          <a:pt x="13" y="9"/>
                        </a:cubicBezTo>
                        <a:cubicBezTo>
                          <a:pt x="12" y="10"/>
                          <a:pt x="11" y="10"/>
                          <a:pt x="9" y="10"/>
                        </a:cubicBezTo>
                        <a:cubicBezTo>
                          <a:pt x="8" y="10"/>
                          <a:pt x="6" y="10"/>
                          <a:pt x="5" y="9"/>
                        </a:cubicBezTo>
                        <a:close/>
                        <a:moveTo>
                          <a:pt x="6" y="7"/>
                        </a:moveTo>
                        <a:cubicBezTo>
                          <a:pt x="8" y="8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3" y="8"/>
                        </a:cubicBezTo>
                        <a:cubicBezTo>
                          <a:pt x="13" y="8"/>
                          <a:pt x="13" y="8"/>
                          <a:pt x="13" y="7"/>
                        </a:cubicBezTo>
                        <a:cubicBezTo>
                          <a:pt x="13" y="7"/>
                          <a:pt x="12" y="6"/>
                          <a:pt x="12" y="5"/>
                        </a:cubicBezTo>
                        <a:cubicBezTo>
                          <a:pt x="11" y="5"/>
                          <a:pt x="9" y="4"/>
                          <a:pt x="8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39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1762" y="1544"/>
                    <a:ext cx="24" cy="19"/>
                  </a:xfrm>
                  <a:custGeom>
                    <a:avLst/>
                    <a:gdLst>
                      <a:gd name="T0" fmla="*/ 5 w 13"/>
                      <a:gd name="T1" fmla="*/ 9 h 10"/>
                      <a:gd name="T2" fmla="*/ 2 w 13"/>
                      <a:gd name="T3" fmla="*/ 7 h 10"/>
                      <a:gd name="T4" fmla="*/ 0 w 13"/>
                      <a:gd name="T5" fmla="*/ 4 h 10"/>
                      <a:gd name="T6" fmla="*/ 1 w 13"/>
                      <a:gd name="T7" fmla="*/ 2 h 10"/>
                      <a:gd name="T8" fmla="*/ 3 w 13"/>
                      <a:gd name="T9" fmla="*/ 0 h 10"/>
                      <a:gd name="T10" fmla="*/ 9 w 13"/>
                      <a:gd name="T11" fmla="*/ 1 h 10"/>
                      <a:gd name="T12" fmla="*/ 12 w 13"/>
                      <a:gd name="T13" fmla="*/ 4 h 10"/>
                      <a:gd name="T14" fmla="*/ 13 w 13"/>
                      <a:gd name="T15" fmla="*/ 6 h 10"/>
                      <a:gd name="T16" fmla="*/ 13 w 13"/>
                      <a:gd name="T17" fmla="*/ 9 h 10"/>
                      <a:gd name="T18" fmla="*/ 9 w 13"/>
                      <a:gd name="T19" fmla="*/ 10 h 10"/>
                      <a:gd name="T20" fmla="*/ 5 w 13"/>
                      <a:gd name="T21" fmla="*/ 9 h 10"/>
                      <a:gd name="T22" fmla="*/ 6 w 13"/>
                      <a:gd name="T23" fmla="*/ 7 h 10"/>
                      <a:gd name="T24" fmla="*/ 10 w 13"/>
                      <a:gd name="T25" fmla="*/ 9 h 10"/>
                      <a:gd name="T26" fmla="*/ 12 w 13"/>
                      <a:gd name="T27" fmla="*/ 8 h 10"/>
                      <a:gd name="T28" fmla="*/ 12 w 13"/>
                      <a:gd name="T29" fmla="*/ 7 h 10"/>
                      <a:gd name="T30" fmla="*/ 11 w 13"/>
                      <a:gd name="T31" fmla="*/ 5 h 10"/>
                      <a:gd name="T32" fmla="*/ 7 w 13"/>
                      <a:gd name="T33" fmla="*/ 3 h 10"/>
                      <a:gd name="T34" fmla="*/ 4 w 13"/>
                      <a:gd name="T35" fmla="*/ 1 h 10"/>
                      <a:gd name="T36" fmla="*/ 2 w 13"/>
                      <a:gd name="T37" fmla="*/ 1 h 10"/>
                      <a:gd name="T38" fmla="*/ 1 w 13"/>
                      <a:gd name="T39" fmla="*/ 2 h 10"/>
                      <a:gd name="T40" fmla="*/ 1 w 13"/>
                      <a:gd name="T41" fmla="*/ 3 h 10"/>
                      <a:gd name="T42" fmla="*/ 3 w 13"/>
                      <a:gd name="T43" fmla="*/ 6 h 10"/>
                      <a:gd name="T44" fmla="*/ 6 w 13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5" y="9"/>
                        </a:moveTo>
                        <a:cubicBezTo>
                          <a:pt x="3" y="8"/>
                          <a:pt x="2" y="7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5"/>
                          <a:pt x="13" y="6"/>
                          <a:pt x="13" y="6"/>
                        </a:cubicBezTo>
                        <a:cubicBezTo>
                          <a:pt x="13" y="7"/>
                          <a:pt x="13" y="8"/>
                          <a:pt x="13" y="9"/>
                        </a:cubicBezTo>
                        <a:cubicBezTo>
                          <a:pt x="12" y="10"/>
                          <a:pt x="11" y="10"/>
                          <a:pt x="9" y="10"/>
                        </a:cubicBezTo>
                        <a:cubicBezTo>
                          <a:pt x="8" y="10"/>
                          <a:pt x="6" y="10"/>
                          <a:pt x="5" y="9"/>
                        </a:cubicBezTo>
                        <a:close/>
                        <a:moveTo>
                          <a:pt x="6" y="7"/>
                        </a:moveTo>
                        <a:cubicBezTo>
                          <a:pt x="8" y="8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3" y="8"/>
                          <a:pt x="13" y="7"/>
                          <a:pt x="12" y="7"/>
                        </a:cubicBezTo>
                        <a:cubicBezTo>
                          <a:pt x="12" y="6"/>
                          <a:pt x="12" y="6"/>
                          <a:pt x="11" y="5"/>
                        </a:cubicBezTo>
                        <a:cubicBezTo>
                          <a:pt x="11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0" name="Freeform 36"/>
                  <p:cNvSpPr>
                    <a:spLocks noEditPoints="1"/>
                  </p:cNvSpPr>
                  <p:nvPr/>
                </p:nvSpPr>
                <p:spPr bwMode="auto">
                  <a:xfrm>
                    <a:off x="1772" y="1528"/>
                    <a:ext cx="24" cy="18"/>
                  </a:xfrm>
                  <a:custGeom>
                    <a:avLst/>
                    <a:gdLst>
                      <a:gd name="T0" fmla="*/ 5 w 13"/>
                      <a:gd name="T1" fmla="*/ 9 h 10"/>
                      <a:gd name="T2" fmla="*/ 1 w 13"/>
                      <a:gd name="T3" fmla="*/ 6 h 10"/>
                      <a:gd name="T4" fmla="*/ 0 w 13"/>
                      <a:gd name="T5" fmla="*/ 4 h 10"/>
                      <a:gd name="T6" fmla="*/ 0 w 13"/>
                      <a:gd name="T7" fmla="*/ 2 h 10"/>
                      <a:gd name="T8" fmla="*/ 3 w 13"/>
                      <a:gd name="T9" fmla="*/ 0 h 10"/>
                      <a:gd name="T10" fmla="*/ 9 w 13"/>
                      <a:gd name="T11" fmla="*/ 1 h 10"/>
                      <a:gd name="T12" fmla="*/ 12 w 13"/>
                      <a:gd name="T13" fmla="*/ 4 h 10"/>
                      <a:gd name="T14" fmla="*/ 13 w 13"/>
                      <a:gd name="T15" fmla="*/ 6 h 10"/>
                      <a:gd name="T16" fmla="*/ 13 w 13"/>
                      <a:gd name="T17" fmla="*/ 8 h 10"/>
                      <a:gd name="T18" fmla="*/ 9 w 13"/>
                      <a:gd name="T19" fmla="*/ 10 h 10"/>
                      <a:gd name="T20" fmla="*/ 5 w 13"/>
                      <a:gd name="T21" fmla="*/ 9 h 10"/>
                      <a:gd name="T22" fmla="*/ 6 w 13"/>
                      <a:gd name="T23" fmla="*/ 7 h 10"/>
                      <a:gd name="T24" fmla="*/ 10 w 13"/>
                      <a:gd name="T25" fmla="*/ 9 h 10"/>
                      <a:gd name="T26" fmla="*/ 12 w 13"/>
                      <a:gd name="T27" fmla="*/ 8 h 10"/>
                      <a:gd name="T28" fmla="*/ 12 w 13"/>
                      <a:gd name="T29" fmla="*/ 7 h 10"/>
                      <a:gd name="T30" fmla="*/ 11 w 13"/>
                      <a:gd name="T31" fmla="*/ 5 h 10"/>
                      <a:gd name="T32" fmla="*/ 7 w 13"/>
                      <a:gd name="T33" fmla="*/ 3 h 10"/>
                      <a:gd name="T34" fmla="*/ 4 w 13"/>
                      <a:gd name="T35" fmla="*/ 1 h 10"/>
                      <a:gd name="T36" fmla="*/ 2 w 13"/>
                      <a:gd name="T37" fmla="*/ 1 h 10"/>
                      <a:gd name="T38" fmla="*/ 1 w 13"/>
                      <a:gd name="T39" fmla="*/ 2 h 10"/>
                      <a:gd name="T40" fmla="*/ 1 w 13"/>
                      <a:gd name="T41" fmla="*/ 3 h 10"/>
                      <a:gd name="T42" fmla="*/ 3 w 13"/>
                      <a:gd name="T43" fmla="*/ 6 h 10"/>
                      <a:gd name="T44" fmla="*/ 6 w 13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5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5"/>
                          <a:pt x="13" y="5"/>
                          <a:pt x="13" y="6"/>
                        </a:cubicBezTo>
                        <a:cubicBezTo>
                          <a:pt x="13" y="7"/>
                          <a:pt x="13" y="8"/>
                          <a:pt x="13" y="8"/>
                        </a:cubicBezTo>
                        <a:cubicBezTo>
                          <a:pt x="12" y="10"/>
                          <a:pt x="11" y="10"/>
                          <a:pt x="9" y="10"/>
                        </a:cubicBezTo>
                        <a:cubicBezTo>
                          <a:pt x="8" y="10"/>
                          <a:pt x="6" y="10"/>
                          <a:pt x="5" y="9"/>
                        </a:cubicBezTo>
                        <a:close/>
                        <a:moveTo>
                          <a:pt x="6" y="7"/>
                        </a:moveTo>
                        <a:cubicBezTo>
                          <a:pt x="7" y="8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2" y="6"/>
                          <a:pt x="12" y="6"/>
                          <a:pt x="11" y="5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1" name="Freeform 37"/>
                  <p:cNvSpPr>
                    <a:spLocks/>
                  </p:cNvSpPr>
                  <p:nvPr/>
                </p:nvSpPr>
                <p:spPr bwMode="auto">
                  <a:xfrm>
                    <a:off x="1713" y="1489"/>
                    <a:ext cx="117" cy="142"/>
                  </a:xfrm>
                  <a:custGeom>
                    <a:avLst/>
                    <a:gdLst>
                      <a:gd name="T0" fmla="*/ 64 w 64"/>
                      <a:gd name="T1" fmla="*/ 17 h 77"/>
                      <a:gd name="T2" fmla="*/ 26 w 64"/>
                      <a:gd name="T3" fmla="*/ 77 h 77"/>
                      <a:gd name="T4" fmla="*/ 0 w 64"/>
                      <a:gd name="T5" fmla="*/ 61 h 77"/>
                      <a:gd name="T6" fmla="*/ 40 w 64"/>
                      <a:gd name="T7" fmla="*/ 0 h 77"/>
                      <a:gd name="T8" fmla="*/ 64 w 64"/>
                      <a:gd name="T9" fmla="*/ 1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77">
                        <a:moveTo>
                          <a:pt x="64" y="17"/>
                        </a:moveTo>
                        <a:cubicBezTo>
                          <a:pt x="64" y="17"/>
                          <a:pt x="38" y="53"/>
                          <a:pt x="26" y="7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12" y="34"/>
                          <a:pt x="20" y="16"/>
                          <a:pt x="40" y="0"/>
                        </a:cubicBezTo>
                        <a:lnTo>
                          <a:pt x="64" y="17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2" name="Freeform 38"/>
                  <p:cNvSpPr>
                    <a:spLocks/>
                  </p:cNvSpPr>
                  <p:nvPr/>
                </p:nvSpPr>
                <p:spPr bwMode="auto">
                  <a:xfrm>
                    <a:off x="1711" y="1486"/>
                    <a:ext cx="121" cy="147"/>
                  </a:xfrm>
                  <a:custGeom>
                    <a:avLst/>
                    <a:gdLst>
                      <a:gd name="T0" fmla="*/ 65 w 66"/>
                      <a:gd name="T1" fmla="*/ 19 h 80"/>
                      <a:gd name="T2" fmla="*/ 64 w 66"/>
                      <a:gd name="T3" fmla="*/ 18 h 80"/>
                      <a:gd name="T4" fmla="*/ 26 w 66"/>
                      <a:gd name="T5" fmla="*/ 79 h 80"/>
                      <a:gd name="T6" fmla="*/ 27 w 66"/>
                      <a:gd name="T7" fmla="*/ 79 h 80"/>
                      <a:gd name="T8" fmla="*/ 28 w 66"/>
                      <a:gd name="T9" fmla="*/ 78 h 80"/>
                      <a:gd name="T10" fmla="*/ 2 w 66"/>
                      <a:gd name="T11" fmla="*/ 62 h 80"/>
                      <a:gd name="T12" fmla="*/ 1 w 66"/>
                      <a:gd name="T13" fmla="*/ 63 h 80"/>
                      <a:gd name="T14" fmla="*/ 2 w 66"/>
                      <a:gd name="T15" fmla="*/ 63 h 80"/>
                      <a:gd name="T16" fmla="*/ 42 w 66"/>
                      <a:gd name="T17" fmla="*/ 2 h 80"/>
                      <a:gd name="T18" fmla="*/ 41 w 66"/>
                      <a:gd name="T19" fmla="*/ 2 h 80"/>
                      <a:gd name="T20" fmla="*/ 41 w 66"/>
                      <a:gd name="T21" fmla="*/ 2 h 80"/>
                      <a:gd name="T22" fmla="*/ 64 w 66"/>
                      <a:gd name="T23" fmla="*/ 20 h 80"/>
                      <a:gd name="T24" fmla="*/ 65 w 66"/>
                      <a:gd name="T25" fmla="*/ 19 h 80"/>
                      <a:gd name="T26" fmla="*/ 64 w 66"/>
                      <a:gd name="T27" fmla="*/ 18 h 80"/>
                      <a:gd name="T28" fmla="*/ 65 w 66"/>
                      <a:gd name="T29" fmla="*/ 19 h 80"/>
                      <a:gd name="T30" fmla="*/ 66 w 66"/>
                      <a:gd name="T31" fmla="*/ 18 h 80"/>
                      <a:gd name="T32" fmla="*/ 42 w 66"/>
                      <a:gd name="T33" fmla="*/ 1 h 80"/>
                      <a:gd name="T34" fmla="*/ 41 w 66"/>
                      <a:gd name="T35" fmla="*/ 1 h 80"/>
                      <a:gd name="T36" fmla="*/ 0 w 66"/>
                      <a:gd name="T37" fmla="*/ 62 h 80"/>
                      <a:gd name="T38" fmla="*/ 1 w 66"/>
                      <a:gd name="T39" fmla="*/ 63 h 80"/>
                      <a:gd name="T40" fmla="*/ 27 w 66"/>
                      <a:gd name="T41" fmla="*/ 80 h 80"/>
                      <a:gd name="T42" fmla="*/ 27 w 66"/>
                      <a:gd name="T43" fmla="*/ 80 h 80"/>
                      <a:gd name="T44" fmla="*/ 28 w 66"/>
                      <a:gd name="T45" fmla="*/ 80 h 80"/>
                      <a:gd name="T46" fmla="*/ 51 w 66"/>
                      <a:gd name="T47" fmla="*/ 41 h 80"/>
                      <a:gd name="T48" fmla="*/ 61 w 66"/>
                      <a:gd name="T49" fmla="*/ 26 h 80"/>
                      <a:gd name="T50" fmla="*/ 66 w 66"/>
                      <a:gd name="T51" fmla="*/ 20 h 80"/>
                      <a:gd name="T52" fmla="*/ 66 w 66"/>
                      <a:gd name="T53" fmla="*/ 18 h 80"/>
                      <a:gd name="T54" fmla="*/ 65 w 66"/>
                      <a:gd name="T55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6" h="80">
                        <a:moveTo>
                          <a:pt x="65" y="19"/>
                        </a:moveTo>
                        <a:cubicBezTo>
                          <a:pt x="64" y="18"/>
                          <a:pt x="64" y="18"/>
                          <a:pt x="64" y="18"/>
                        </a:cubicBezTo>
                        <a:cubicBezTo>
                          <a:pt x="64" y="19"/>
                          <a:pt x="38" y="54"/>
                          <a:pt x="26" y="79"/>
                        </a:cubicBezTo>
                        <a:cubicBezTo>
                          <a:pt x="27" y="79"/>
                          <a:pt x="27" y="79"/>
                          <a:pt x="27" y="79"/>
                        </a:cubicBezTo>
                        <a:cubicBezTo>
                          <a:pt x="28" y="78"/>
                          <a:pt x="28" y="78"/>
                          <a:pt x="28" y="78"/>
                        </a:cubicBezTo>
                        <a:cubicBezTo>
                          <a:pt x="2" y="62"/>
                          <a:pt x="2" y="62"/>
                          <a:pt x="2" y="62"/>
                        </a:cubicBezTo>
                        <a:cubicBezTo>
                          <a:pt x="1" y="63"/>
                          <a:pt x="1" y="63"/>
                          <a:pt x="1" y="63"/>
                        </a:cubicBezTo>
                        <a:cubicBezTo>
                          <a:pt x="2" y="63"/>
                          <a:pt x="2" y="63"/>
                          <a:pt x="2" y="63"/>
                        </a:cubicBezTo>
                        <a:cubicBezTo>
                          <a:pt x="14" y="37"/>
                          <a:pt x="21" y="19"/>
                          <a:pt x="42" y="2"/>
                        </a:cubicBezTo>
                        <a:cubicBezTo>
                          <a:pt x="41" y="2"/>
                          <a:pt x="41" y="2"/>
                          <a:pt x="41" y="2"/>
                        </a:cubicBezTo>
                        <a:cubicBezTo>
                          <a:pt x="41" y="2"/>
                          <a:pt x="41" y="2"/>
                          <a:pt x="41" y="2"/>
                        </a:cubicBezTo>
                        <a:cubicBezTo>
                          <a:pt x="64" y="20"/>
                          <a:pt x="64" y="20"/>
                          <a:pt x="64" y="20"/>
                        </a:cubicBezTo>
                        <a:cubicBezTo>
                          <a:pt x="65" y="19"/>
                          <a:pt x="65" y="19"/>
                          <a:pt x="65" y="19"/>
                        </a:cubicBezTo>
                        <a:cubicBezTo>
                          <a:pt x="64" y="18"/>
                          <a:pt x="64" y="18"/>
                          <a:pt x="64" y="18"/>
                        </a:cubicBezTo>
                        <a:cubicBezTo>
                          <a:pt x="65" y="19"/>
                          <a:pt x="65" y="19"/>
                          <a:pt x="65" y="19"/>
                        </a:cubicBezTo>
                        <a:cubicBezTo>
                          <a:pt x="66" y="18"/>
                          <a:pt x="66" y="18"/>
                          <a:pt x="66" y="18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42" y="0"/>
                          <a:pt x="41" y="0"/>
                          <a:pt x="41" y="1"/>
                        </a:cubicBezTo>
                        <a:cubicBezTo>
                          <a:pt x="20" y="18"/>
                          <a:pt x="12" y="36"/>
                          <a:pt x="0" y="62"/>
                        </a:cubicBezTo>
                        <a:cubicBezTo>
                          <a:pt x="0" y="63"/>
                          <a:pt x="0" y="63"/>
                          <a:pt x="1" y="63"/>
                        </a:cubicBezTo>
                        <a:cubicBezTo>
                          <a:pt x="27" y="80"/>
                          <a:pt x="27" y="80"/>
                          <a:pt x="27" y="80"/>
                        </a:cubicBezTo>
                        <a:cubicBezTo>
                          <a:pt x="27" y="80"/>
                          <a:pt x="27" y="80"/>
                          <a:pt x="27" y="80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34" y="68"/>
                          <a:pt x="43" y="53"/>
                          <a:pt x="51" y="41"/>
                        </a:cubicBezTo>
                        <a:cubicBezTo>
                          <a:pt x="55" y="35"/>
                          <a:pt x="59" y="29"/>
                          <a:pt x="61" y="26"/>
                        </a:cubicBezTo>
                        <a:cubicBezTo>
                          <a:pt x="64" y="22"/>
                          <a:pt x="66" y="20"/>
                          <a:pt x="66" y="20"/>
                        </a:cubicBezTo>
                        <a:cubicBezTo>
                          <a:pt x="66" y="19"/>
                          <a:pt x="66" y="19"/>
                          <a:pt x="66" y="18"/>
                        </a:cubicBezTo>
                        <a:lnTo>
                          <a:pt x="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3" name="Freeform 39"/>
                  <p:cNvSpPr>
                    <a:spLocks/>
                  </p:cNvSpPr>
                  <p:nvPr/>
                </p:nvSpPr>
                <p:spPr bwMode="auto">
                  <a:xfrm>
                    <a:off x="1720" y="1504"/>
                    <a:ext cx="103" cy="108"/>
                  </a:xfrm>
                  <a:custGeom>
                    <a:avLst/>
                    <a:gdLst>
                      <a:gd name="T0" fmla="*/ 16 w 56"/>
                      <a:gd name="T1" fmla="*/ 56 h 59"/>
                      <a:gd name="T2" fmla="*/ 24 w 56"/>
                      <a:gd name="T3" fmla="*/ 59 h 59"/>
                      <a:gd name="T4" fmla="*/ 56 w 56"/>
                      <a:gd name="T5" fmla="*/ 10 h 59"/>
                      <a:gd name="T6" fmla="*/ 42 w 56"/>
                      <a:gd name="T7" fmla="*/ 0 h 59"/>
                      <a:gd name="T8" fmla="*/ 40 w 56"/>
                      <a:gd name="T9" fmla="*/ 2 h 59"/>
                      <a:gd name="T10" fmla="*/ 31 w 56"/>
                      <a:gd name="T11" fmla="*/ 0 h 59"/>
                      <a:gd name="T12" fmla="*/ 0 w 56"/>
                      <a:gd name="T13" fmla="*/ 51 h 59"/>
                      <a:gd name="T14" fmla="*/ 14 w 56"/>
                      <a:gd name="T15" fmla="*/ 58 h 59"/>
                      <a:gd name="T16" fmla="*/ 16 w 56"/>
                      <a:gd name="T17" fmla="*/ 5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59">
                        <a:moveTo>
                          <a:pt x="16" y="56"/>
                        </a:moveTo>
                        <a:cubicBezTo>
                          <a:pt x="21" y="53"/>
                          <a:pt x="22" y="58"/>
                          <a:pt x="24" y="59"/>
                        </a:cubicBezTo>
                        <a:cubicBezTo>
                          <a:pt x="35" y="38"/>
                          <a:pt x="56" y="10"/>
                          <a:pt x="56" y="1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2" y="1"/>
                          <a:pt x="41" y="2"/>
                          <a:pt x="40" y="2"/>
                        </a:cubicBezTo>
                        <a:cubicBezTo>
                          <a:pt x="36" y="4"/>
                          <a:pt x="33" y="3"/>
                          <a:pt x="31" y="0"/>
                        </a:cubicBezTo>
                        <a:cubicBezTo>
                          <a:pt x="16" y="13"/>
                          <a:pt x="11" y="30"/>
                          <a:pt x="0" y="51"/>
                        </a:cubicBezTo>
                        <a:cubicBezTo>
                          <a:pt x="14" y="58"/>
                          <a:pt x="14" y="58"/>
                          <a:pt x="14" y="58"/>
                        </a:cubicBezTo>
                        <a:cubicBezTo>
                          <a:pt x="14" y="57"/>
                          <a:pt x="15" y="56"/>
                          <a:pt x="16" y="56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1781" y="1497"/>
                    <a:ext cx="9" cy="11"/>
                  </a:xfrm>
                  <a:custGeom>
                    <a:avLst/>
                    <a:gdLst>
                      <a:gd name="T0" fmla="*/ 5 w 5"/>
                      <a:gd name="T1" fmla="*/ 1 h 6"/>
                      <a:gd name="T2" fmla="*/ 5 w 5"/>
                      <a:gd name="T3" fmla="*/ 3 h 6"/>
                      <a:gd name="T4" fmla="*/ 5 w 5"/>
                      <a:gd name="T5" fmla="*/ 4 h 6"/>
                      <a:gd name="T6" fmla="*/ 5 w 5"/>
                      <a:gd name="T7" fmla="*/ 4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5 w 5"/>
                      <a:gd name="T13" fmla="*/ 4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3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3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4 h 6"/>
                      <a:gd name="T36" fmla="*/ 3 w 5"/>
                      <a:gd name="T37" fmla="*/ 4 h 6"/>
                      <a:gd name="T38" fmla="*/ 3 w 5"/>
                      <a:gd name="T39" fmla="*/ 4 h 6"/>
                      <a:gd name="T40" fmla="*/ 2 w 5"/>
                      <a:gd name="T41" fmla="*/ 3 h 6"/>
                      <a:gd name="T42" fmla="*/ 1 w 5"/>
                      <a:gd name="T43" fmla="*/ 2 h 6"/>
                      <a:gd name="T44" fmla="*/ 1 w 5"/>
                      <a:gd name="T45" fmla="*/ 2 h 6"/>
                      <a:gd name="T46" fmla="*/ 0 w 5"/>
                      <a:gd name="T47" fmla="*/ 2 h 6"/>
                      <a:gd name="T48" fmla="*/ 0 w 5"/>
                      <a:gd name="T49" fmla="*/ 3 h 6"/>
                      <a:gd name="T50" fmla="*/ 0 w 5"/>
                      <a:gd name="T51" fmla="*/ 3 h 6"/>
                      <a:gd name="T52" fmla="*/ 1 w 5"/>
                      <a:gd name="T53" fmla="*/ 3 h 6"/>
                      <a:gd name="T54" fmla="*/ 1 w 5"/>
                      <a:gd name="T55" fmla="*/ 3 h 6"/>
                      <a:gd name="T56" fmla="*/ 1 w 5"/>
                      <a:gd name="T57" fmla="*/ 3 h 6"/>
                      <a:gd name="T58" fmla="*/ 0 w 5"/>
                      <a:gd name="T59" fmla="*/ 3 h 6"/>
                      <a:gd name="T60" fmla="*/ 0 w 5"/>
                      <a:gd name="T61" fmla="*/ 3 h 6"/>
                      <a:gd name="T62" fmla="*/ 1 w 5"/>
                      <a:gd name="T63" fmla="*/ 1 h 6"/>
                      <a:gd name="T64" fmla="*/ 1 w 5"/>
                      <a:gd name="T65" fmla="*/ 1 h 6"/>
                      <a:gd name="T66" fmla="*/ 1 w 5"/>
                      <a:gd name="T67" fmla="*/ 0 h 6"/>
                      <a:gd name="T68" fmla="*/ 1 w 5"/>
                      <a:gd name="T69" fmla="*/ 0 h 6"/>
                      <a:gd name="T70" fmla="*/ 2 w 5"/>
                      <a:gd name="T71" fmla="*/ 0 h 6"/>
                      <a:gd name="T72" fmla="*/ 2 w 5"/>
                      <a:gd name="T73" fmla="*/ 0 h 6"/>
                      <a:gd name="T74" fmla="*/ 2 w 5"/>
                      <a:gd name="T75" fmla="*/ 0 h 6"/>
                      <a:gd name="T76" fmla="*/ 3 w 5"/>
                      <a:gd name="T77" fmla="*/ 0 h 6"/>
                      <a:gd name="T78" fmla="*/ 3 w 5"/>
                      <a:gd name="T79" fmla="*/ 0 h 6"/>
                      <a:gd name="T80" fmla="*/ 3 w 5"/>
                      <a:gd name="T81" fmla="*/ 1 h 6"/>
                      <a:gd name="T82" fmla="*/ 3 w 5"/>
                      <a:gd name="T83" fmla="*/ 2 h 6"/>
                      <a:gd name="T84" fmla="*/ 4 w 5"/>
                      <a:gd name="T85" fmla="*/ 1 h 6"/>
                      <a:gd name="T86" fmla="*/ 3 w 5"/>
                      <a:gd name="T87" fmla="*/ 2 h 6"/>
                      <a:gd name="T88" fmla="*/ 2 w 5"/>
                      <a:gd name="T89" fmla="*/ 1 h 6"/>
                      <a:gd name="T90" fmla="*/ 2 w 5"/>
                      <a:gd name="T91" fmla="*/ 1 h 6"/>
                      <a:gd name="T92" fmla="*/ 1 w 5"/>
                      <a:gd name="T93" fmla="*/ 1 h 6"/>
                      <a:gd name="T94" fmla="*/ 1 w 5"/>
                      <a:gd name="T95" fmla="*/ 2 h 6"/>
                      <a:gd name="T96" fmla="*/ 2 w 5"/>
                      <a:gd name="T97" fmla="*/ 2 h 6"/>
                      <a:gd name="T98" fmla="*/ 2 w 5"/>
                      <a:gd name="T99" fmla="*/ 3 h 6"/>
                      <a:gd name="T100" fmla="*/ 3 w 5"/>
                      <a:gd name="T101" fmla="*/ 2 h 6"/>
                      <a:gd name="T102" fmla="*/ 3 w 5"/>
                      <a:gd name="T103" fmla="*/ 0 h 6"/>
                      <a:gd name="T104" fmla="*/ 2 w 5"/>
                      <a:gd name="T105" fmla="*/ 0 h 6"/>
                      <a:gd name="T106" fmla="*/ 2 w 5"/>
                      <a:gd name="T107" fmla="*/ 1 h 6"/>
                      <a:gd name="T108" fmla="*/ 2 w 5"/>
                      <a:gd name="T109" fmla="*/ 1 h 6"/>
                      <a:gd name="T110" fmla="*/ 3 w 5"/>
                      <a:gd name="T111" fmla="*/ 1 h 6"/>
                      <a:gd name="T112" fmla="*/ 3 w 5"/>
                      <a:gd name="T113" fmla="*/ 1 h 6"/>
                      <a:gd name="T114" fmla="*/ 5 w 5"/>
                      <a:gd name="T115" fmla="*/ 1 h 6"/>
                      <a:gd name="T116" fmla="*/ 4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5 w 5"/>
                      <a:gd name="T123" fmla="*/ 2 h 6"/>
                      <a:gd name="T124" fmla="*/ 5 w 5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" h="6"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5"/>
                          <a:pt x="4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lnTo>
                          <a:pt x="3" y="2"/>
                        </a:ln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lnTo>
                          <a:pt x="3" y="0"/>
                        </a:lnTo>
                        <a:close/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5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1748" y="1610"/>
                    <a:ext cx="11" cy="12"/>
                  </a:xfrm>
                  <a:custGeom>
                    <a:avLst/>
                    <a:gdLst>
                      <a:gd name="T0" fmla="*/ 6 w 6"/>
                      <a:gd name="T1" fmla="*/ 1 h 6"/>
                      <a:gd name="T2" fmla="*/ 6 w 6"/>
                      <a:gd name="T3" fmla="*/ 3 h 6"/>
                      <a:gd name="T4" fmla="*/ 5 w 6"/>
                      <a:gd name="T5" fmla="*/ 4 h 6"/>
                      <a:gd name="T6" fmla="*/ 6 w 6"/>
                      <a:gd name="T7" fmla="*/ 4 h 6"/>
                      <a:gd name="T8" fmla="*/ 6 w 6"/>
                      <a:gd name="T9" fmla="*/ 4 h 6"/>
                      <a:gd name="T10" fmla="*/ 5 w 6"/>
                      <a:gd name="T11" fmla="*/ 4 h 6"/>
                      <a:gd name="T12" fmla="*/ 5 w 6"/>
                      <a:gd name="T13" fmla="*/ 4 h 6"/>
                      <a:gd name="T14" fmla="*/ 4 w 6"/>
                      <a:gd name="T15" fmla="*/ 5 h 6"/>
                      <a:gd name="T16" fmla="*/ 3 w 6"/>
                      <a:gd name="T17" fmla="*/ 6 h 6"/>
                      <a:gd name="T18" fmla="*/ 3 w 6"/>
                      <a:gd name="T19" fmla="*/ 6 h 6"/>
                      <a:gd name="T20" fmla="*/ 3 w 6"/>
                      <a:gd name="T21" fmla="*/ 6 h 6"/>
                      <a:gd name="T22" fmla="*/ 3 w 6"/>
                      <a:gd name="T23" fmla="*/ 5 h 6"/>
                      <a:gd name="T24" fmla="*/ 4 w 6"/>
                      <a:gd name="T25" fmla="*/ 4 h 6"/>
                      <a:gd name="T26" fmla="*/ 5 w 6"/>
                      <a:gd name="T27" fmla="*/ 3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4 w 6"/>
                      <a:gd name="T33" fmla="*/ 3 h 6"/>
                      <a:gd name="T34" fmla="*/ 4 w 6"/>
                      <a:gd name="T35" fmla="*/ 4 h 6"/>
                      <a:gd name="T36" fmla="*/ 4 w 6"/>
                      <a:gd name="T37" fmla="*/ 4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2 h 6"/>
                      <a:gd name="T44" fmla="*/ 1 w 6"/>
                      <a:gd name="T45" fmla="*/ 2 h 6"/>
                      <a:gd name="T46" fmla="*/ 1 w 6"/>
                      <a:gd name="T47" fmla="*/ 2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3 h 6"/>
                      <a:gd name="T58" fmla="*/ 1 w 6"/>
                      <a:gd name="T59" fmla="*/ 3 h 6"/>
                      <a:gd name="T60" fmla="*/ 0 w 6"/>
                      <a:gd name="T61" fmla="*/ 3 h 6"/>
                      <a:gd name="T62" fmla="*/ 1 w 6"/>
                      <a:gd name="T63" fmla="*/ 1 h 6"/>
                      <a:gd name="T64" fmla="*/ 2 w 6"/>
                      <a:gd name="T65" fmla="*/ 1 h 6"/>
                      <a:gd name="T66" fmla="*/ 2 w 6"/>
                      <a:gd name="T67" fmla="*/ 0 h 6"/>
                      <a:gd name="T68" fmla="*/ 2 w 6"/>
                      <a:gd name="T69" fmla="*/ 0 h 6"/>
                      <a:gd name="T70" fmla="*/ 2 w 6"/>
                      <a:gd name="T71" fmla="*/ 0 h 6"/>
                      <a:gd name="T72" fmla="*/ 2 w 6"/>
                      <a:gd name="T73" fmla="*/ 0 h 6"/>
                      <a:gd name="T74" fmla="*/ 2 w 6"/>
                      <a:gd name="T75" fmla="*/ 0 h 6"/>
                      <a:gd name="T76" fmla="*/ 3 w 6"/>
                      <a:gd name="T77" fmla="*/ 0 h 6"/>
                      <a:gd name="T78" fmla="*/ 4 w 6"/>
                      <a:gd name="T79" fmla="*/ 0 h 6"/>
                      <a:gd name="T80" fmla="*/ 4 w 6"/>
                      <a:gd name="T81" fmla="*/ 1 h 6"/>
                      <a:gd name="T82" fmla="*/ 4 w 6"/>
                      <a:gd name="T83" fmla="*/ 2 h 6"/>
                      <a:gd name="T84" fmla="*/ 5 w 6"/>
                      <a:gd name="T85" fmla="*/ 1 h 6"/>
                      <a:gd name="T86" fmla="*/ 6 w 6"/>
                      <a:gd name="T87" fmla="*/ 1 h 6"/>
                      <a:gd name="T88" fmla="*/ 3 w 6"/>
                      <a:gd name="T89" fmla="*/ 2 h 6"/>
                      <a:gd name="T90" fmla="*/ 2 w 6"/>
                      <a:gd name="T91" fmla="*/ 1 h 6"/>
                      <a:gd name="T92" fmla="*/ 2 w 6"/>
                      <a:gd name="T93" fmla="*/ 1 h 6"/>
                      <a:gd name="T94" fmla="*/ 1 w 6"/>
                      <a:gd name="T95" fmla="*/ 2 h 6"/>
                      <a:gd name="T96" fmla="*/ 2 w 6"/>
                      <a:gd name="T97" fmla="*/ 2 h 6"/>
                      <a:gd name="T98" fmla="*/ 2 w 6"/>
                      <a:gd name="T99" fmla="*/ 2 h 6"/>
                      <a:gd name="T100" fmla="*/ 3 w 6"/>
                      <a:gd name="T101" fmla="*/ 2 h 6"/>
                      <a:gd name="T102" fmla="*/ 3 w 6"/>
                      <a:gd name="T103" fmla="*/ 0 h 6"/>
                      <a:gd name="T104" fmla="*/ 3 w 6"/>
                      <a:gd name="T105" fmla="*/ 0 h 6"/>
                      <a:gd name="T106" fmla="*/ 2 w 6"/>
                      <a:gd name="T107" fmla="*/ 1 h 6"/>
                      <a:gd name="T108" fmla="*/ 3 w 6"/>
                      <a:gd name="T109" fmla="*/ 1 h 6"/>
                      <a:gd name="T110" fmla="*/ 3 w 6"/>
                      <a:gd name="T111" fmla="*/ 1 h 6"/>
                      <a:gd name="T112" fmla="*/ 3 w 6"/>
                      <a:gd name="T113" fmla="*/ 1 h 6"/>
                      <a:gd name="T114" fmla="*/ 5 w 6"/>
                      <a:gd name="T115" fmla="*/ 1 h 6"/>
                      <a:gd name="T116" fmla="*/ 5 w 6"/>
                      <a:gd name="T117" fmla="*/ 1 h 6"/>
                      <a:gd name="T118" fmla="*/ 4 w 6"/>
                      <a:gd name="T119" fmla="*/ 2 h 6"/>
                      <a:gd name="T120" fmla="*/ 5 w 6"/>
                      <a:gd name="T121" fmla="*/ 3 h 6"/>
                      <a:gd name="T122" fmla="*/ 5 w 6"/>
                      <a:gd name="T123" fmla="*/ 2 h 6"/>
                      <a:gd name="T124" fmla="*/ 5 w 6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6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6" y="1"/>
                        </a:lnTo>
                        <a:close/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lnTo>
                          <a:pt x="3" y="0"/>
                        </a:lnTo>
                        <a:close/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6" name="Freeform 42"/>
                  <p:cNvSpPr>
                    <a:spLocks/>
                  </p:cNvSpPr>
                  <p:nvPr/>
                </p:nvSpPr>
                <p:spPr bwMode="auto">
                  <a:xfrm>
                    <a:off x="1739" y="1579"/>
                    <a:ext cx="25" cy="19"/>
                  </a:xfrm>
                  <a:custGeom>
                    <a:avLst/>
                    <a:gdLst>
                      <a:gd name="T0" fmla="*/ 0 w 14"/>
                      <a:gd name="T1" fmla="*/ 4 h 10"/>
                      <a:gd name="T2" fmla="*/ 1 w 14"/>
                      <a:gd name="T3" fmla="*/ 0 h 10"/>
                      <a:gd name="T4" fmla="*/ 1 w 14"/>
                      <a:gd name="T5" fmla="*/ 0 h 10"/>
                      <a:gd name="T6" fmla="*/ 11 w 14"/>
                      <a:gd name="T7" fmla="*/ 6 h 10"/>
                      <a:gd name="T8" fmla="*/ 12 w 14"/>
                      <a:gd name="T9" fmla="*/ 6 h 10"/>
                      <a:gd name="T10" fmla="*/ 12 w 14"/>
                      <a:gd name="T11" fmla="*/ 6 h 10"/>
                      <a:gd name="T12" fmla="*/ 13 w 14"/>
                      <a:gd name="T13" fmla="*/ 5 h 10"/>
                      <a:gd name="T14" fmla="*/ 14 w 14"/>
                      <a:gd name="T15" fmla="*/ 6 h 10"/>
                      <a:gd name="T16" fmla="*/ 11 w 14"/>
                      <a:gd name="T17" fmla="*/ 10 h 10"/>
                      <a:gd name="T18" fmla="*/ 11 w 14"/>
                      <a:gd name="T19" fmla="*/ 10 h 10"/>
                      <a:gd name="T20" fmla="*/ 11 w 14"/>
                      <a:gd name="T21" fmla="*/ 9 h 10"/>
                      <a:gd name="T22" fmla="*/ 11 w 14"/>
                      <a:gd name="T23" fmla="*/ 8 h 10"/>
                      <a:gd name="T24" fmla="*/ 10 w 14"/>
                      <a:gd name="T25" fmla="*/ 7 h 10"/>
                      <a:gd name="T26" fmla="*/ 3 w 14"/>
                      <a:gd name="T27" fmla="*/ 3 h 10"/>
                      <a:gd name="T28" fmla="*/ 2 w 14"/>
                      <a:gd name="T29" fmla="*/ 3 h 10"/>
                      <a:gd name="T30" fmla="*/ 1 w 14"/>
                      <a:gd name="T31" fmla="*/ 3 h 10"/>
                      <a:gd name="T32" fmla="*/ 1 w 14"/>
                      <a:gd name="T33" fmla="*/ 3 h 10"/>
                      <a:gd name="T34" fmla="*/ 1 w 14"/>
                      <a:gd name="T35" fmla="*/ 4 h 10"/>
                      <a:gd name="T36" fmla="*/ 0 w 14"/>
                      <a:gd name="T37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10">
                        <a:moveTo>
                          <a:pt x="0" y="4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2" y="6"/>
                          <a:pt x="12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3" y="6"/>
                          <a:pt x="13" y="6"/>
                          <a:pt x="13" y="5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1" y="8"/>
                          <a:pt x="10" y="8"/>
                          <a:pt x="10" y="7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 43"/>
                  <p:cNvSpPr>
                    <a:spLocks/>
                  </p:cNvSpPr>
                  <p:nvPr/>
                </p:nvSpPr>
                <p:spPr bwMode="auto">
                  <a:xfrm>
                    <a:off x="1764" y="1579"/>
                    <a:ext cx="9" cy="8"/>
                  </a:xfrm>
                  <a:custGeom>
                    <a:avLst/>
                    <a:gdLst>
                      <a:gd name="T0" fmla="*/ 4 w 5"/>
                      <a:gd name="T1" fmla="*/ 4 h 4"/>
                      <a:gd name="T2" fmla="*/ 4 w 5"/>
                      <a:gd name="T3" fmla="*/ 4 h 4"/>
                      <a:gd name="T4" fmla="*/ 4 w 5"/>
                      <a:gd name="T5" fmla="*/ 2 h 4"/>
                      <a:gd name="T6" fmla="*/ 3 w 5"/>
                      <a:gd name="T7" fmla="*/ 1 h 4"/>
                      <a:gd name="T8" fmla="*/ 3 w 5"/>
                      <a:gd name="T9" fmla="*/ 1 h 4"/>
                      <a:gd name="T10" fmla="*/ 2 w 5"/>
                      <a:gd name="T11" fmla="*/ 1 h 4"/>
                      <a:gd name="T12" fmla="*/ 2 w 5"/>
                      <a:gd name="T13" fmla="*/ 1 h 4"/>
                      <a:gd name="T14" fmla="*/ 2 w 5"/>
                      <a:gd name="T15" fmla="*/ 2 h 4"/>
                      <a:gd name="T16" fmla="*/ 2 w 5"/>
                      <a:gd name="T17" fmla="*/ 2 h 4"/>
                      <a:gd name="T18" fmla="*/ 1 w 5"/>
                      <a:gd name="T19" fmla="*/ 2 h 4"/>
                      <a:gd name="T20" fmla="*/ 0 w 5"/>
                      <a:gd name="T21" fmla="*/ 1 h 4"/>
                      <a:gd name="T22" fmla="*/ 0 w 5"/>
                      <a:gd name="T23" fmla="*/ 0 h 4"/>
                      <a:gd name="T24" fmla="*/ 1 w 5"/>
                      <a:gd name="T25" fmla="*/ 0 h 4"/>
                      <a:gd name="T26" fmla="*/ 3 w 5"/>
                      <a:gd name="T27" fmla="*/ 0 h 4"/>
                      <a:gd name="T28" fmla="*/ 4 w 5"/>
                      <a:gd name="T29" fmla="*/ 2 h 4"/>
                      <a:gd name="T30" fmla="*/ 4 w 5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4">
                        <a:moveTo>
                          <a:pt x="4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5" y="2"/>
                          <a:pt x="5" y="3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8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753" y="1554"/>
                    <a:ext cx="24" cy="18"/>
                  </a:xfrm>
                  <a:custGeom>
                    <a:avLst/>
                    <a:gdLst>
                      <a:gd name="T0" fmla="*/ 4 w 13"/>
                      <a:gd name="T1" fmla="*/ 9 h 10"/>
                      <a:gd name="T2" fmla="*/ 1 w 13"/>
                      <a:gd name="T3" fmla="*/ 6 h 10"/>
                      <a:gd name="T4" fmla="*/ 0 w 13"/>
                      <a:gd name="T5" fmla="*/ 3 h 10"/>
                      <a:gd name="T6" fmla="*/ 0 w 13"/>
                      <a:gd name="T7" fmla="*/ 1 h 10"/>
                      <a:gd name="T8" fmla="*/ 3 w 13"/>
                      <a:gd name="T9" fmla="*/ 0 h 10"/>
                      <a:gd name="T10" fmla="*/ 8 w 13"/>
                      <a:gd name="T11" fmla="*/ 1 h 10"/>
                      <a:gd name="T12" fmla="*/ 12 w 13"/>
                      <a:gd name="T13" fmla="*/ 4 h 10"/>
                      <a:gd name="T14" fmla="*/ 13 w 13"/>
                      <a:gd name="T15" fmla="*/ 7 h 10"/>
                      <a:gd name="T16" fmla="*/ 12 w 13"/>
                      <a:gd name="T17" fmla="*/ 9 h 10"/>
                      <a:gd name="T18" fmla="*/ 9 w 13"/>
                      <a:gd name="T19" fmla="*/ 10 h 10"/>
                      <a:gd name="T20" fmla="*/ 4 w 13"/>
                      <a:gd name="T21" fmla="*/ 9 h 10"/>
                      <a:gd name="T22" fmla="*/ 5 w 13"/>
                      <a:gd name="T23" fmla="*/ 7 h 10"/>
                      <a:gd name="T24" fmla="*/ 10 w 13"/>
                      <a:gd name="T25" fmla="*/ 9 h 10"/>
                      <a:gd name="T26" fmla="*/ 12 w 13"/>
                      <a:gd name="T27" fmla="*/ 8 h 10"/>
                      <a:gd name="T28" fmla="*/ 12 w 13"/>
                      <a:gd name="T29" fmla="*/ 7 h 10"/>
                      <a:gd name="T30" fmla="*/ 11 w 13"/>
                      <a:gd name="T31" fmla="*/ 6 h 10"/>
                      <a:gd name="T32" fmla="*/ 7 w 13"/>
                      <a:gd name="T33" fmla="*/ 3 h 10"/>
                      <a:gd name="T34" fmla="*/ 4 w 13"/>
                      <a:gd name="T35" fmla="*/ 1 h 10"/>
                      <a:gd name="T36" fmla="*/ 2 w 13"/>
                      <a:gd name="T37" fmla="*/ 1 h 10"/>
                      <a:gd name="T38" fmla="*/ 1 w 13"/>
                      <a:gd name="T39" fmla="*/ 2 h 10"/>
                      <a:gd name="T40" fmla="*/ 1 w 13"/>
                      <a:gd name="T41" fmla="*/ 3 h 10"/>
                      <a:gd name="T42" fmla="*/ 2 w 13"/>
                      <a:gd name="T43" fmla="*/ 5 h 10"/>
                      <a:gd name="T44" fmla="*/ 5 w 13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4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8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2" y="5"/>
                          <a:pt x="13" y="6"/>
                          <a:pt x="13" y="7"/>
                        </a:cubicBezTo>
                        <a:cubicBezTo>
                          <a:pt x="13" y="8"/>
                          <a:pt x="13" y="8"/>
                          <a:pt x="12" y="9"/>
                        </a:cubicBezTo>
                        <a:cubicBezTo>
                          <a:pt x="12" y="10"/>
                          <a:pt x="10" y="10"/>
                          <a:pt x="9" y="10"/>
                        </a:cubicBezTo>
                        <a:cubicBezTo>
                          <a:pt x="7" y="10"/>
                          <a:pt x="6" y="10"/>
                          <a:pt x="4" y="9"/>
                        </a:cubicBezTo>
                        <a:close/>
                        <a:moveTo>
                          <a:pt x="5" y="7"/>
                        </a:moveTo>
                        <a:cubicBezTo>
                          <a:pt x="7" y="8"/>
                          <a:pt x="8" y="9"/>
                          <a:pt x="10" y="9"/>
                        </a:cubicBezTo>
                        <a:cubicBezTo>
                          <a:pt x="11" y="9"/>
                          <a:pt x="11" y="9"/>
                          <a:pt x="12" y="8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ubicBezTo>
                          <a:pt x="3" y="6"/>
                          <a:pt x="4" y="7"/>
                          <a:pt x="5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49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1762" y="1537"/>
                    <a:ext cx="24" cy="20"/>
                  </a:xfrm>
                  <a:custGeom>
                    <a:avLst/>
                    <a:gdLst>
                      <a:gd name="T0" fmla="*/ 4 w 13"/>
                      <a:gd name="T1" fmla="*/ 9 h 11"/>
                      <a:gd name="T2" fmla="*/ 1 w 13"/>
                      <a:gd name="T3" fmla="*/ 6 h 11"/>
                      <a:gd name="T4" fmla="*/ 0 w 13"/>
                      <a:gd name="T5" fmla="*/ 4 h 11"/>
                      <a:gd name="T6" fmla="*/ 1 w 13"/>
                      <a:gd name="T7" fmla="*/ 2 h 11"/>
                      <a:gd name="T8" fmla="*/ 3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4 w 13"/>
                      <a:gd name="T21" fmla="*/ 9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2 w 13"/>
                      <a:gd name="T27" fmla="*/ 9 h 11"/>
                      <a:gd name="T28" fmla="*/ 12 w 13"/>
                      <a:gd name="T29" fmla="*/ 7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4 w 13"/>
                      <a:gd name="T35" fmla="*/ 1 h 11"/>
                      <a:gd name="T36" fmla="*/ 2 w 13"/>
                      <a:gd name="T37" fmla="*/ 1 h 11"/>
                      <a:gd name="T38" fmla="*/ 1 w 13"/>
                      <a:gd name="T39" fmla="*/ 2 h 11"/>
                      <a:gd name="T40" fmla="*/ 1 w 13"/>
                      <a:gd name="T41" fmla="*/ 3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2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5"/>
                          <a:pt x="13" y="6"/>
                          <a:pt x="13" y="7"/>
                        </a:cubicBezTo>
                        <a:cubicBezTo>
                          <a:pt x="13" y="8"/>
                          <a:pt x="13" y="8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0"/>
                          <a:pt x="4" y="9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9"/>
                          <a:pt x="10" y="9"/>
                        </a:cubicBezTo>
                        <a:cubicBezTo>
                          <a:pt x="11" y="10"/>
                          <a:pt x="12" y="9"/>
                          <a:pt x="12" y="9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0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1772" y="1520"/>
                    <a:ext cx="24" cy="21"/>
                  </a:xfrm>
                  <a:custGeom>
                    <a:avLst/>
                    <a:gdLst>
                      <a:gd name="T0" fmla="*/ 5 w 13"/>
                      <a:gd name="T1" fmla="*/ 9 h 11"/>
                      <a:gd name="T2" fmla="*/ 2 w 13"/>
                      <a:gd name="T3" fmla="*/ 7 h 11"/>
                      <a:gd name="T4" fmla="*/ 0 w 13"/>
                      <a:gd name="T5" fmla="*/ 4 h 11"/>
                      <a:gd name="T6" fmla="*/ 1 w 13"/>
                      <a:gd name="T7" fmla="*/ 2 h 11"/>
                      <a:gd name="T8" fmla="*/ 4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5 w 13"/>
                      <a:gd name="T21" fmla="*/ 9 h 11"/>
                      <a:gd name="T22" fmla="*/ 6 w 13"/>
                      <a:gd name="T23" fmla="*/ 8 h 11"/>
                      <a:gd name="T24" fmla="*/ 10 w 13"/>
                      <a:gd name="T25" fmla="*/ 10 h 11"/>
                      <a:gd name="T26" fmla="*/ 12 w 13"/>
                      <a:gd name="T27" fmla="*/ 9 h 11"/>
                      <a:gd name="T28" fmla="*/ 13 w 13"/>
                      <a:gd name="T29" fmla="*/ 8 h 11"/>
                      <a:gd name="T30" fmla="*/ 12 w 13"/>
                      <a:gd name="T31" fmla="*/ 6 h 11"/>
                      <a:gd name="T32" fmla="*/ 8 w 13"/>
                      <a:gd name="T33" fmla="*/ 3 h 11"/>
                      <a:gd name="T34" fmla="*/ 4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2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9"/>
                        </a:moveTo>
                        <a:cubicBezTo>
                          <a:pt x="3" y="9"/>
                          <a:pt x="2" y="8"/>
                          <a:pt x="2" y="7"/>
                        </a:cubicBezTo>
                        <a:cubicBezTo>
                          <a:pt x="1" y="6"/>
                          <a:pt x="1" y="5"/>
                          <a:pt x="0" y="4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1" y="1"/>
                          <a:pt x="2" y="0"/>
                          <a:pt x="4" y="0"/>
                        </a:cubicBezTo>
                        <a:cubicBezTo>
                          <a:pt x="5" y="0"/>
                          <a:pt x="7" y="1"/>
                          <a:pt x="9" y="2"/>
                        </a:cubicBezTo>
                        <a:cubicBezTo>
                          <a:pt x="10" y="3"/>
                          <a:pt x="11" y="3"/>
                          <a:pt x="12" y="4"/>
                        </a:cubicBezTo>
                        <a:cubicBezTo>
                          <a:pt x="13" y="5"/>
                          <a:pt x="13" y="6"/>
                          <a:pt x="13" y="7"/>
                        </a:cubicBezTo>
                        <a:cubicBezTo>
                          <a:pt x="13" y="8"/>
                          <a:pt x="13" y="9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0"/>
                          <a:pt x="5" y="9"/>
                        </a:cubicBezTo>
                        <a:close/>
                        <a:moveTo>
                          <a:pt x="6" y="8"/>
                        </a:moveTo>
                        <a:cubicBezTo>
                          <a:pt x="8" y="9"/>
                          <a:pt x="9" y="9"/>
                          <a:pt x="10" y="10"/>
                        </a:cubicBezTo>
                        <a:cubicBezTo>
                          <a:pt x="11" y="10"/>
                          <a:pt x="12" y="10"/>
                          <a:pt x="12" y="9"/>
                        </a:cubicBezTo>
                        <a:cubicBezTo>
                          <a:pt x="13" y="9"/>
                          <a:pt x="13" y="8"/>
                          <a:pt x="13" y="8"/>
                        </a:cubicBezTo>
                        <a:cubicBezTo>
                          <a:pt x="12" y="7"/>
                          <a:pt x="12" y="7"/>
                          <a:pt x="12" y="6"/>
                        </a:cubicBezTo>
                        <a:cubicBezTo>
                          <a:pt x="11" y="5"/>
                          <a:pt x="9" y="4"/>
                          <a:pt x="8" y="3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3" y="1"/>
                          <a:pt x="3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1" name="Freeform 47"/>
                  <p:cNvSpPr>
                    <a:spLocks/>
                  </p:cNvSpPr>
                  <p:nvPr/>
                </p:nvSpPr>
                <p:spPr bwMode="auto">
                  <a:xfrm>
                    <a:off x="1705" y="1486"/>
                    <a:ext cx="107" cy="145"/>
                  </a:xfrm>
                  <a:custGeom>
                    <a:avLst/>
                    <a:gdLst>
                      <a:gd name="T0" fmla="*/ 58 w 58"/>
                      <a:gd name="T1" fmla="*/ 15 h 79"/>
                      <a:gd name="T2" fmla="*/ 27 w 58"/>
                      <a:gd name="T3" fmla="*/ 79 h 79"/>
                      <a:gd name="T4" fmla="*/ 0 w 58"/>
                      <a:gd name="T5" fmla="*/ 65 h 79"/>
                      <a:gd name="T6" fmla="*/ 33 w 58"/>
                      <a:gd name="T7" fmla="*/ 0 h 79"/>
                      <a:gd name="T8" fmla="*/ 58 w 58"/>
                      <a:gd name="T9" fmla="*/ 15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79">
                        <a:moveTo>
                          <a:pt x="58" y="15"/>
                        </a:moveTo>
                        <a:cubicBezTo>
                          <a:pt x="58" y="15"/>
                          <a:pt x="36" y="53"/>
                          <a:pt x="27" y="79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9" y="38"/>
                          <a:pt x="14" y="19"/>
                          <a:pt x="33" y="0"/>
                        </a:cubicBezTo>
                        <a:lnTo>
                          <a:pt x="58" y="15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2" name="Freeform 48"/>
                  <p:cNvSpPr>
                    <a:spLocks/>
                  </p:cNvSpPr>
                  <p:nvPr/>
                </p:nvSpPr>
                <p:spPr bwMode="auto">
                  <a:xfrm>
                    <a:off x="1704" y="1484"/>
                    <a:ext cx="112" cy="149"/>
                  </a:xfrm>
                  <a:custGeom>
                    <a:avLst/>
                    <a:gdLst>
                      <a:gd name="T0" fmla="*/ 59 w 61"/>
                      <a:gd name="T1" fmla="*/ 16 h 81"/>
                      <a:gd name="T2" fmla="*/ 59 w 61"/>
                      <a:gd name="T3" fmla="*/ 16 h 81"/>
                      <a:gd name="T4" fmla="*/ 27 w 61"/>
                      <a:gd name="T5" fmla="*/ 79 h 81"/>
                      <a:gd name="T6" fmla="*/ 28 w 61"/>
                      <a:gd name="T7" fmla="*/ 80 h 81"/>
                      <a:gd name="T8" fmla="*/ 29 w 61"/>
                      <a:gd name="T9" fmla="*/ 79 h 81"/>
                      <a:gd name="T10" fmla="*/ 1 w 61"/>
                      <a:gd name="T11" fmla="*/ 65 h 81"/>
                      <a:gd name="T12" fmla="*/ 1 w 61"/>
                      <a:gd name="T13" fmla="*/ 66 h 81"/>
                      <a:gd name="T14" fmla="*/ 2 w 61"/>
                      <a:gd name="T15" fmla="*/ 66 h 81"/>
                      <a:gd name="T16" fmla="*/ 35 w 61"/>
                      <a:gd name="T17" fmla="*/ 2 h 81"/>
                      <a:gd name="T18" fmla="*/ 34 w 61"/>
                      <a:gd name="T19" fmla="*/ 1 h 81"/>
                      <a:gd name="T20" fmla="*/ 33 w 61"/>
                      <a:gd name="T21" fmla="*/ 2 h 81"/>
                      <a:gd name="T22" fmla="*/ 59 w 61"/>
                      <a:gd name="T23" fmla="*/ 17 h 81"/>
                      <a:gd name="T24" fmla="*/ 59 w 61"/>
                      <a:gd name="T25" fmla="*/ 16 h 81"/>
                      <a:gd name="T26" fmla="*/ 59 w 61"/>
                      <a:gd name="T27" fmla="*/ 16 h 81"/>
                      <a:gd name="T28" fmla="*/ 59 w 61"/>
                      <a:gd name="T29" fmla="*/ 16 h 81"/>
                      <a:gd name="T30" fmla="*/ 60 w 61"/>
                      <a:gd name="T31" fmla="*/ 15 h 81"/>
                      <a:gd name="T32" fmla="*/ 34 w 61"/>
                      <a:gd name="T33" fmla="*/ 0 h 81"/>
                      <a:gd name="T34" fmla="*/ 33 w 61"/>
                      <a:gd name="T35" fmla="*/ 0 h 81"/>
                      <a:gd name="T36" fmla="*/ 0 w 61"/>
                      <a:gd name="T37" fmla="*/ 66 h 81"/>
                      <a:gd name="T38" fmla="*/ 0 w 61"/>
                      <a:gd name="T39" fmla="*/ 67 h 81"/>
                      <a:gd name="T40" fmla="*/ 28 w 61"/>
                      <a:gd name="T41" fmla="*/ 81 h 81"/>
                      <a:gd name="T42" fmla="*/ 28 w 61"/>
                      <a:gd name="T43" fmla="*/ 81 h 81"/>
                      <a:gd name="T44" fmla="*/ 29 w 61"/>
                      <a:gd name="T45" fmla="*/ 80 h 81"/>
                      <a:gd name="T46" fmla="*/ 48 w 61"/>
                      <a:gd name="T47" fmla="*/ 39 h 81"/>
                      <a:gd name="T48" fmla="*/ 57 w 61"/>
                      <a:gd name="T49" fmla="*/ 23 h 81"/>
                      <a:gd name="T50" fmla="*/ 60 w 61"/>
                      <a:gd name="T51" fmla="*/ 17 h 81"/>
                      <a:gd name="T52" fmla="*/ 60 w 61"/>
                      <a:gd name="T53" fmla="*/ 15 h 81"/>
                      <a:gd name="T54" fmla="*/ 59 w 61"/>
                      <a:gd name="T55" fmla="*/ 1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1" h="81">
                        <a:moveTo>
                          <a:pt x="59" y="16"/>
                        </a:moveTo>
                        <a:cubicBezTo>
                          <a:pt x="59" y="16"/>
                          <a:pt x="59" y="16"/>
                          <a:pt x="59" y="16"/>
                        </a:cubicBezTo>
                        <a:cubicBezTo>
                          <a:pt x="58" y="16"/>
                          <a:pt x="36" y="54"/>
                          <a:pt x="27" y="79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29" y="79"/>
                          <a:pt x="29" y="79"/>
                          <a:pt x="29" y="79"/>
                        </a:cubicBezTo>
                        <a:cubicBezTo>
                          <a:pt x="1" y="65"/>
                          <a:pt x="1" y="65"/>
                          <a:pt x="1" y="65"/>
                        </a:cubicBezTo>
                        <a:cubicBezTo>
                          <a:pt x="1" y="66"/>
                          <a:pt x="1" y="66"/>
                          <a:pt x="1" y="66"/>
                        </a:cubicBezTo>
                        <a:cubicBezTo>
                          <a:pt x="2" y="66"/>
                          <a:pt x="2" y="66"/>
                          <a:pt x="2" y="66"/>
                        </a:cubicBezTo>
                        <a:cubicBezTo>
                          <a:pt x="11" y="39"/>
                          <a:pt x="16" y="20"/>
                          <a:pt x="35" y="2"/>
                        </a:cubicBezTo>
                        <a:cubicBezTo>
                          <a:pt x="34" y="1"/>
                          <a:pt x="34" y="1"/>
                          <a:pt x="34" y="1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ubicBezTo>
                          <a:pt x="59" y="17"/>
                          <a:pt x="59" y="17"/>
                          <a:pt x="59" y="17"/>
                        </a:cubicBezTo>
                        <a:cubicBezTo>
                          <a:pt x="59" y="16"/>
                          <a:pt x="59" y="16"/>
                          <a:pt x="59" y="16"/>
                        </a:cubicBezTo>
                        <a:cubicBezTo>
                          <a:pt x="59" y="16"/>
                          <a:pt x="59" y="16"/>
                          <a:pt x="59" y="16"/>
                        </a:cubicBezTo>
                        <a:cubicBezTo>
                          <a:pt x="59" y="16"/>
                          <a:pt x="59" y="16"/>
                          <a:pt x="59" y="16"/>
                        </a:cubicBezTo>
                        <a:cubicBezTo>
                          <a:pt x="60" y="15"/>
                          <a:pt x="60" y="15"/>
                          <a:pt x="60" y="1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4" y="0"/>
                          <a:pt x="34" y="0"/>
                          <a:pt x="33" y="0"/>
                        </a:cubicBezTo>
                        <a:cubicBezTo>
                          <a:pt x="14" y="19"/>
                          <a:pt x="9" y="38"/>
                          <a:pt x="0" y="66"/>
                        </a:cubicBezTo>
                        <a:cubicBezTo>
                          <a:pt x="0" y="66"/>
                          <a:pt x="0" y="67"/>
                          <a:pt x="0" y="67"/>
                        </a:cubicBezTo>
                        <a:cubicBezTo>
                          <a:pt x="28" y="81"/>
                          <a:pt x="28" y="81"/>
                          <a:pt x="28" y="81"/>
                        </a:cubicBezTo>
                        <a:cubicBezTo>
                          <a:pt x="28" y="81"/>
                          <a:pt x="28" y="81"/>
                          <a:pt x="28" y="81"/>
                        </a:cubicBezTo>
                        <a:cubicBezTo>
                          <a:pt x="29" y="80"/>
                          <a:pt x="29" y="80"/>
                          <a:pt x="29" y="80"/>
                        </a:cubicBezTo>
                        <a:cubicBezTo>
                          <a:pt x="33" y="68"/>
                          <a:pt x="41" y="52"/>
                          <a:pt x="48" y="39"/>
                        </a:cubicBezTo>
                        <a:cubicBezTo>
                          <a:pt x="51" y="32"/>
                          <a:pt x="54" y="27"/>
                          <a:pt x="57" y="23"/>
                        </a:cubicBezTo>
                        <a:cubicBezTo>
                          <a:pt x="59" y="19"/>
                          <a:pt x="60" y="17"/>
                          <a:pt x="60" y="17"/>
                        </a:cubicBezTo>
                        <a:cubicBezTo>
                          <a:pt x="61" y="16"/>
                          <a:pt x="60" y="15"/>
                          <a:pt x="60" y="15"/>
                        </a:cubicBezTo>
                        <a:lnTo>
                          <a:pt x="59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 49"/>
                  <p:cNvSpPr>
                    <a:spLocks/>
                  </p:cNvSpPr>
                  <p:nvPr/>
                </p:nvSpPr>
                <p:spPr bwMode="auto">
                  <a:xfrm>
                    <a:off x="1711" y="1500"/>
                    <a:ext cx="96" cy="112"/>
                  </a:xfrm>
                  <a:custGeom>
                    <a:avLst/>
                    <a:gdLst>
                      <a:gd name="T0" fmla="*/ 17 w 52"/>
                      <a:gd name="T1" fmla="*/ 58 h 61"/>
                      <a:gd name="T2" fmla="*/ 25 w 52"/>
                      <a:gd name="T3" fmla="*/ 60 h 61"/>
                      <a:gd name="T4" fmla="*/ 52 w 52"/>
                      <a:gd name="T5" fmla="*/ 9 h 61"/>
                      <a:gd name="T6" fmla="*/ 37 w 52"/>
                      <a:gd name="T7" fmla="*/ 0 h 61"/>
                      <a:gd name="T8" fmla="*/ 34 w 52"/>
                      <a:gd name="T9" fmla="*/ 3 h 61"/>
                      <a:gd name="T10" fmla="*/ 25 w 52"/>
                      <a:gd name="T11" fmla="*/ 1 h 61"/>
                      <a:gd name="T12" fmla="*/ 0 w 52"/>
                      <a:gd name="T13" fmla="*/ 55 h 61"/>
                      <a:gd name="T14" fmla="*/ 15 w 52"/>
                      <a:gd name="T15" fmla="*/ 61 h 61"/>
                      <a:gd name="T16" fmla="*/ 17 w 52"/>
                      <a:gd name="T17" fmla="*/ 5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61">
                        <a:moveTo>
                          <a:pt x="17" y="58"/>
                        </a:moveTo>
                        <a:cubicBezTo>
                          <a:pt x="21" y="55"/>
                          <a:pt x="23" y="60"/>
                          <a:pt x="25" y="60"/>
                        </a:cubicBezTo>
                        <a:cubicBezTo>
                          <a:pt x="33" y="38"/>
                          <a:pt x="52" y="9"/>
                          <a:pt x="52" y="9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36" y="1"/>
                          <a:pt x="35" y="2"/>
                          <a:pt x="34" y="3"/>
                        </a:cubicBezTo>
                        <a:cubicBezTo>
                          <a:pt x="31" y="5"/>
                          <a:pt x="28" y="4"/>
                          <a:pt x="25" y="1"/>
                        </a:cubicBezTo>
                        <a:cubicBezTo>
                          <a:pt x="12" y="16"/>
                          <a:pt x="9" y="33"/>
                          <a:pt x="0" y="55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5" y="60"/>
                          <a:pt x="16" y="59"/>
                          <a:pt x="17" y="58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761" y="1493"/>
                    <a:ext cx="11" cy="13"/>
                  </a:xfrm>
                  <a:custGeom>
                    <a:avLst/>
                    <a:gdLst>
                      <a:gd name="T0" fmla="*/ 6 w 6"/>
                      <a:gd name="T1" fmla="*/ 1 h 7"/>
                      <a:gd name="T2" fmla="*/ 6 w 6"/>
                      <a:gd name="T3" fmla="*/ 3 h 7"/>
                      <a:gd name="T4" fmla="*/ 5 w 6"/>
                      <a:gd name="T5" fmla="*/ 4 h 7"/>
                      <a:gd name="T6" fmla="*/ 6 w 6"/>
                      <a:gd name="T7" fmla="*/ 4 h 7"/>
                      <a:gd name="T8" fmla="*/ 6 w 6"/>
                      <a:gd name="T9" fmla="*/ 5 h 7"/>
                      <a:gd name="T10" fmla="*/ 5 w 6"/>
                      <a:gd name="T11" fmla="*/ 5 h 7"/>
                      <a:gd name="T12" fmla="*/ 5 w 6"/>
                      <a:gd name="T13" fmla="*/ 4 h 7"/>
                      <a:gd name="T14" fmla="*/ 4 w 6"/>
                      <a:gd name="T15" fmla="*/ 5 h 7"/>
                      <a:gd name="T16" fmla="*/ 4 w 6"/>
                      <a:gd name="T17" fmla="*/ 7 h 7"/>
                      <a:gd name="T18" fmla="*/ 3 w 6"/>
                      <a:gd name="T19" fmla="*/ 7 h 7"/>
                      <a:gd name="T20" fmla="*/ 3 w 6"/>
                      <a:gd name="T21" fmla="*/ 6 h 7"/>
                      <a:gd name="T22" fmla="*/ 4 w 6"/>
                      <a:gd name="T23" fmla="*/ 6 h 7"/>
                      <a:gd name="T24" fmla="*/ 4 w 6"/>
                      <a:gd name="T25" fmla="*/ 5 h 7"/>
                      <a:gd name="T26" fmla="*/ 5 w 6"/>
                      <a:gd name="T27" fmla="*/ 4 h 7"/>
                      <a:gd name="T28" fmla="*/ 4 w 6"/>
                      <a:gd name="T29" fmla="*/ 3 h 7"/>
                      <a:gd name="T30" fmla="*/ 3 w 6"/>
                      <a:gd name="T31" fmla="*/ 3 h 7"/>
                      <a:gd name="T32" fmla="*/ 4 w 6"/>
                      <a:gd name="T33" fmla="*/ 4 h 7"/>
                      <a:gd name="T34" fmla="*/ 4 w 6"/>
                      <a:gd name="T35" fmla="*/ 5 h 7"/>
                      <a:gd name="T36" fmla="*/ 4 w 6"/>
                      <a:gd name="T37" fmla="*/ 5 h 7"/>
                      <a:gd name="T38" fmla="*/ 3 w 6"/>
                      <a:gd name="T39" fmla="*/ 4 h 7"/>
                      <a:gd name="T40" fmla="*/ 2 w 6"/>
                      <a:gd name="T41" fmla="*/ 4 h 7"/>
                      <a:gd name="T42" fmla="*/ 1 w 6"/>
                      <a:gd name="T43" fmla="*/ 3 h 7"/>
                      <a:gd name="T44" fmla="*/ 1 w 6"/>
                      <a:gd name="T45" fmla="*/ 3 h 7"/>
                      <a:gd name="T46" fmla="*/ 1 w 6"/>
                      <a:gd name="T47" fmla="*/ 3 h 7"/>
                      <a:gd name="T48" fmla="*/ 1 w 6"/>
                      <a:gd name="T49" fmla="*/ 4 h 7"/>
                      <a:gd name="T50" fmla="*/ 1 w 6"/>
                      <a:gd name="T51" fmla="*/ 4 h 7"/>
                      <a:gd name="T52" fmla="*/ 1 w 6"/>
                      <a:gd name="T53" fmla="*/ 3 h 7"/>
                      <a:gd name="T54" fmla="*/ 1 w 6"/>
                      <a:gd name="T55" fmla="*/ 3 h 7"/>
                      <a:gd name="T56" fmla="*/ 1 w 6"/>
                      <a:gd name="T57" fmla="*/ 4 h 7"/>
                      <a:gd name="T58" fmla="*/ 1 w 6"/>
                      <a:gd name="T59" fmla="*/ 4 h 7"/>
                      <a:gd name="T60" fmla="*/ 0 w 6"/>
                      <a:gd name="T61" fmla="*/ 4 h 7"/>
                      <a:gd name="T62" fmla="*/ 1 w 6"/>
                      <a:gd name="T63" fmla="*/ 2 h 7"/>
                      <a:gd name="T64" fmla="*/ 1 w 6"/>
                      <a:gd name="T65" fmla="*/ 1 h 7"/>
                      <a:gd name="T66" fmla="*/ 1 w 6"/>
                      <a:gd name="T67" fmla="*/ 1 h 7"/>
                      <a:gd name="T68" fmla="*/ 1 w 6"/>
                      <a:gd name="T69" fmla="*/ 1 h 7"/>
                      <a:gd name="T70" fmla="*/ 2 w 6"/>
                      <a:gd name="T71" fmla="*/ 1 h 7"/>
                      <a:gd name="T72" fmla="*/ 2 w 6"/>
                      <a:gd name="T73" fmla="*/ 1 h 7"/>
                      <a:gd name="T74" fmla="*/ 2 w 6"/>
                      <a:gd name="T75" fmla="*/ 1 h 7"/>
                      <a:gd name="T76" fmla="*/ 3 w 6"/>
                      <a:gd name="T77" fmla="*/ 0 h 7"/>
                      <a:gd name="T78" fmla="*/ 3 w 6"/>
                      <a:gd name="T79" fmla="*/ 1 h 7"/>
                      <a:gd name="T80" fmla="*/ 4 w 6"/>
                      <a:gd name="T81" fmla="*/ 1 h 7"/>
                      <a:gd name="T82" fmla="*/ 3 w 6"/>
                      <a:gd name="T83" fmla="*/ 2 h 7"/>
                      <a:gd name="T84" fmla="*/ 4 w 6"/>
                      <a:gd name="T85" fmla="*/ 1 h 7"/>
                      <a:gd name="T86" fmla="*/ 3 w 6"/>
                      <a:gd name="T87" fmla="*/ 3 h 7"/>
                      <a:gd name="T88" fmla="*/ 2 w 6"/>
                      <a:gd name="T89" fmla="*/ 2 h 7"/>
                      <a:gd name="T90" fmla="*/ 2 w 6"/>
                      <a:gd name="T91" fmla="*/ 2 h 7"/>
                      <a:gd name="T92" fmla="*/ 1 w 6"/>
                      <a:gd name="T93" fmla="*/ 2 h 7"/>
                      <a:gd name="T94" fmla="*/ 1 w 6"/>
                      <a:gd name="T95" fmla="*/ 3 h 7"/>
                      <a:gd name="T96" fmla="*/ 2 w 6"/>
                      <a:gd name="T97" fmla="*/ 3 h 7"/>
                      <a:gd name="T98" fmla="*/ 3 w 6"/>
                      <a:gd name="T99" fmla="*/ 3 h 7"/>
                      <a:gd name="T100" fmla="*/ 3 w 6"/>
                      <a:gd name="T101" fmla="*/ 1 h 7"/>
                      <a:gd name="T102" fmla="*/ 3 w 6"/>
                      <a:gd name="T103" fmla="*/ 1 h 7"/>
                      <a:gd name="T104" fmla="*/ 2 w 6"/>
                      <a:gd name="T105" fmla="*/ 1 h 7"/>
                      <a:gd name="T106" fmla="*/ 2 w 6"/>
                      <a:gd name="T107" fmla="*/ 1 h 7"/>
                      <a:gd name="T108" fmla="*/ 3 w 6"/>
                      <a:gd name="T109" fmla="*/ 2 h 7"/>
                      <a:gd name="T110" fmla="*/ 3 w 6"/>
                      <a:gd name="T111" fmla="*/ 1 h 7"/>
                      <a:gd name="T112" fmla="*/ 5 w 6"/>
                      <a:gd name="T113" fmla="*/ 1 h 7"/>
                      <a:gd name="T114" fmla="*/ 4 w 6"/>
                      <a:gd name="T115" fmla="*/ 2 h 7"/>
                      <a:gd name="T116" fmla="*/ 4 w 6"/>
                      <a:gd name="T117" fmla="*/ 2 h 7"/>
                      <a:gd name="T118" fmla="*/ 5 w 6"/>
                      <a:gd name="T119" fmla="*/ 3 h 7"/>
                      <a:gd name="T120" fmla="*/ 5 w 6"/>
                      <a:gd name="T121" fmla="*/ 3 h 7"/>
                      <a:gd name="T122" fmla="*/ 5 w 6"/>
                      <a:gd name="T12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" h="7">
                        <a:moveTo>
                          <a:pt x="5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  <a:moveTo>
                          <a:pt x="3" y="3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5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1742" y="1610"/>
                    <a:ext cx="9" cy="12"/>
                  </a:xfrm>
                  <a:custGeom>
                    <a:avLst/>
                    <a:gdLst>
                      <a:gd name="T0" fmla="*/ 5 w 5"/>
                      <a:gd name="T1" fmla="*/ 1 h 6"/>
                      <a:gd name="T2" fmla="*/ 5 w 5"/>
                      <a:gd name="T3" fmla="*/ 2 h 6"/>
                      <a:gd name="T4" fmla="*/ 5 w 5"/>
                      <a:gd name="T5" fmla="*/ 3 h 6"/>
                      <a:gd name="T6" fmla="*/ 5 w 5"/>
                      <a:gd name="T7" fmla="*/ 4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4 w 5"/>
                      <a:gd name="T13" fmla="*/ 4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2 w 5"/>
                      <a:gd name="T21" fmla="*/ 6 h 6"/>
                      <a:gd name="T22" fmla="*/ 3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3 h 6"/>
                      <a:gd name="T34" fmla="*/ 3 w 5"/>
                      <a:gd name="T35" fmla="*/ 4 h 6"/>
                      <a:gd name="T36" fmla="*/ 3 w 5"/>
                      <a:gd name="T37" fmla="*/ 4 h 6"/>
                      <a:gd name="T38" fmla="*/ 2 w 5"/>
                      <a:gd name="T39" fmla="*/ 4 h 6"/>
                      <a:gd name="T40" fmla="*/ 1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3 h 6"/>
                      <a:gd name="T50" fmla="*/ 0 w 5"/>
                      <a:gd name="T51" fmla="*/ 3 h 6"/>
                      <a:gd name="T52" fmla="*/ 0 w 5"/>
                      <a:gd name="T53" fmla="*/ 3 h 6"/>
                      <a:gd name="T54" fmla="*/ 0 w 5"/>
                      <a:gd name="T55" fmla="*/ 3 h 6"/>
                      <a:gd name="T56" fmla="*/ 0 w 5"/>
                      <a:gd name="T57" fmla="*/ 3 h 6"/>
                      <a:gd name="T58" fmla="*/ 0 w 5"/>
                      <a:gd name="T59" fmla="*/ 4 h 6"/>
                      <a:gd name="T60" fmla="*/ 0 w 5"/>
                      <a:gd name="T61" fmla="*/ 3 h 6"/>
                      <a:gd name="T62" fmla="*/ 0 w 5"/>
                      <a:gd name="T63" fmla="*/ 2 h 6"/>
                      <a:gd name="T64" fmla="*/ 1 w 5"/>
                      <a:gd name="T65" fmla="*/ 1 h 6"/>
                      <a:gd name="T66" fmla="*/ 0 w 5"/>
                      <a:gd name="T67" fmla="*/ 1 h 6"/>
                      <a:gd name="T68" fmla="*/ 1 w 5"/>
                      <a:gd name="T69" fmla="*/ 0 h 6"/>
                      <a:gd name="T70" fmla="*/ 1 w 5"/>
                      <a:gd name="T71" fmla="*/ 0 h 6"/>
                      <a:gd name="T72" fmla="*/ 1 w 5"/>
                      <a:gd name="T73" fmla="*/ 0 h 6"/>
                      <a:gd name="T74" fmla="*/ 1 w 5"/>
                      <a:gd name="T75" fmla="*/ 1 h 6"/>
                      <a:gd name="T76" fmla="*/ 2 w 5"/>
                      <a:gd name="T77" fmla="*/ 0 h 6"/>
                      <a:gd name="T78" fmla="*/ 3 w 5"/>
                      <a:gd name="T79" fmla="*/ 0 h 6"/>
                      <a:gd name="T80" fmla="*/ 3 w 5"/>
                      <a:gd name="T81" fmla="*/ 1 h 6"/>
                      <a:gd name="T82" fmla="*/ 3 w 5"/>
                      <a:gd name="T83" fmla="*/ 2 h 6"/>
                      <a:gd name="T84" fmla="*/ 4 w 5"/>
                      <a:gd name="T85" fmla="*/ 1 h 6"/>
                      <a:gd name="T86" fmla="*/ 5 w 5"/>
                      <a:gd name="T87" fmla="*/ 1 h 6"/>
                      <a:gd name="T88" fmla="*/ 2 w 5"/>
                      <a:gd name="T89" fmla="*/ 2 h 6"/>
                      <a:gd name="T90" fmla="*/ 1 w 5"/>
                      <a:gd name="T91" fmla="*/ 1 h 6"/>
                      <a:gd name="T92" fmla="*/ 1 w 5"/>
                      <a:gd name="T93" fmla="*/ 1 h 6"/>
                      <a:gd name="T94" fmla="*/ 0 w 5"/>
                      <a:gd name="T95" fmla="*/ 2 h 6"/>
                      <a:gd name="T96" fmla="*/ 1 w 5"/>
                      <a:gd name="T97" fmla="*/ 2 h 6"/>
                      <a:gd name="T98" fmla="*/ 1 w 5"/>
                      <a:gd name="T99" fmla="*/ 2 h 6"/>
                      <a:gd name="T100" fmla="*/ 2 w 5"/>
                      <a:gd name="T101" fmla="*/ 2 h 6"/>
                      <a:gd name="T102" fmla="*/ 2 w 5"/>
                      <a:gd name="T103" fmla="*/ 0 h 6"/>
                      <a:gd name="T104" fmla="*/ 2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1 h 6"/>
                      <a:gd name="T110" fmla="*/ 2 w 5"/>
                      <a:gd name="T111" fmla="*/ 1 h 6"/>
                      <a:gd name="T112" fmla="*/ 2 w 5"/>
                      <a:gd name="T113" fmla="*/ 1 h 6"/>
                      <a:gd name="T114" fmla="*/ 4 w 5"/>
                      <a:gd name="T115" fmla="*/ 1 h 6"/>
                      <a:gd name="T116" fmla="*/ 4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4 w 5"/>
                      <a:gd name="T123" fmla="*/ 2 h 6"/>
                      <a:gd name="T124" fmla="*/ 4 w 5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" h="6"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5"/>
                          <a:pt x="4" y="5"/>
                        </a:cubicBezTo>
                        <a:cubicBezTo>
                          <a:pt x="3" y="5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lnTo>
                          <a:pt x="5" y="1"/>
                        </a:ln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lnTo>
                          <a:pt x="2" y="0"/>
                        </a:ln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 52"/>
                  <p:cNvSpPr>
                    <a:spLocks/>
                  </p:cNvSpPr>
                  <p:nvPr/>
                </p:nvSpPr>
                <p:spPr bwMode="auto">
                  <a:xfrm>
                    <a:off x="1729" y="1581"/>
                    <a:ext cx="24" cy="17"/>
                  </a:xfrm>
                  <a:custGeom>
                    <a:avLst/>
                    <a:gdLst>
                      <a:gd name="T0" fmla="*/ 0 w 13"/>
                      <a:gd name="T1" fmla="*/ 4 h 9"/>
                      <a:gd name="T2" fmla="*/ 0 w 13"/>
                      <a:gd name="T3" fmla="*/ 0 h 9"/>
                      <a:gd name="T4" fmla="*/ 0 w 13"/>
                      <a:gd name="T5" fmla="*/ 0 h 9"/>
                      <a:gd name="T6" fmla="*/ 10 w 13"/>
                      <a:gd name="T7" fmla="*/ 5 h 9"/>
                      <a:gd name="T8" fmla="*/ 12 w 13"/>
                      <a:gd name="T9" fmla="*/ 5 h 9"/>
                      <a:gd name="T10" fmla="*/ 12 w 13"/>
                      <a:gd name="T11" fmla="*/ 5 h 9"/>
                      <a:gd name="T12" fmla="*/ 13 w 13"/>
                      <a:gd name="T13" fmla="*/ 4 h 9"/>
                      <a:gd name="T14" fmla="*/ 13 w 13"/>
                      <a:gd name="T15" fmla="*/ 4 h 9"/>
                      <a:gd name="T16" fmla="*/ 11 w 13"/>
                      <a:gd name="T17" fmla="*/ 9 h 9"/>
                      <a:gd name="T18" fmla="*/ 11 w 13"/>
                      <a:gd name="T19" fmla="*/ 9 h 9"/>
                      <a:gd name="T20" fmla="*/ 11 w 13"/>
                      <a:gd name="T21" fmla="*/ 7 h 9"/>
                      <a:gd name="T22" fmla="*/ 11 w 13"/>
                      <a:gd name="T23" fmla="*/ 7 h 9"/>
                      <a:gd name="T24" fmla="*/ 10 w 13"/>
                      <a:gd name="T25" fmla="*/ 6 h 9"/>
                      <a:gd name="T26" fmla="*/ 3 w 13"/>
                      <a:gd name="T27" fmla="*/ 3 h 9"/>
                      <a:gd name="T28" fmla="*/ 1 w 13"/>
                      <a:gd name="T29" fmla="*/ 2 h 9"/>
                      <a:gd name="T30" fmla="*/ 1 w 13"/>
                      <a:gd name="T31" fmla="*/ 2 h 9"/>
                      <a:gd name="T32" fmla="*/ 0 w 13"/>
                      <a:gd name="T33" fmla="*/ 3 h 9"/>
                      <a:gd name="T34" fmla="*/ 0 w 13"/>
                      <a:gd name="T3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9">
                        <a:moveTo>
                          <a:pt x="0" y="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1" y="5"/>
                          <a:pt x="11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3" y="5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8"/>
                          <a:pt x="11" y="8"/>
                          <a:pt x="11" y="7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7"/>
                          <a:pt x="10" y="7"/>
                          <a:pt x="10" y="6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 53"/>
                  <p:cNvSpPr>
                    <a:spLocks/>
                  </p:cNvSpPr>
                  <p:nvPr/>
                </p:nvSpPr>
                <p:spPr bwMode="auto">
                  <a:xfrm>
                    <a:off x="1753" y="1577"/>
                    <a:ext cx="9" cy="8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4 w 5"/>
                      <a:gd name="T3" fmla="*/ 4 h 4"/>
                      <a:gd name="T4" fmla="*/ 4 w 5"/>
                      <a:gd name="T5" fmla="*/ 2 h 4"/>
                      <a:gd name="T6" fmla="*/ 3 w 5"/>
                      <a:gd name="T7" fmla="*/ 1 h 4"/>
                      <a:gd name="T8" fmla="*/ 3 w 5"/>
                      <a:gd name="T9" fmla="*/ 1 h 4"/>
                      <a:gd name="T10" fmla="*/ 2 w 5"/>
                      <a:gd name="T11" fmla="*/ 1 h 4"/>
                      <a:gd name="T12" fmla="*/ 2 w 5"/>
                      <a:gd name="T13" fmla="*/ 2 h 4"/>
                      <a:gd name="T14" fmla="*/ 2 w 5"/>
                      <a:gd name="T15" fmla="*/ 2 h 4"/>
                      <a:gd name="T16" fmla="*/ 2 w 5"/>
                      <a:gd name="T17" fmla="*/ 3 h 4"/>
                      <a:gd name="T18" fmla="*/ 1 w 5"/>
                      <a:gd name="T19" fmla="*/ 3 h 4"/>
                      <a:gd name="T20" fmla="*/ 0 w 5"/>
                      <a:gd name="T21" fmla="*/ 2 h 4"/>
                      <a:gd name="T22" fmla="*/ 0 w 5"/>
                      <a:gd name="T23" fmla="*/ 1 h 4"/>
                      <a:gd name="T24" fmla="*/ 1 w 5"/>
                      <a:gd name="T25" fmla="*/ 0 h 4"/>
                      <a:gd name="T26" fmla="*/ 3 w 5"/>
                      <a:gd name="T27" fmla="*/ 0 h 4"/>
                      <a:gd name="T28" fmla="*/ 4 w 5"/>
                      <a:gd name="T29" fmla="*/ 2 h 4"/>
                      <a:gd name="T30" fmla="*/ 5 w 5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8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1740" y="1552"/>
                    <a:ext cx="24" cy="20"/>
                  </a:xfrm>
                  <a:custGeom>
                    <a:avLst/>
                    <a:gdLst>
                      <a:gd name="T0" fmla="*/ 5 w 13"/>
                      <a:gd name="T1" fmla="*/ 10 h 11"/>
                      <a:gd name="T2" fmla="*/ 1 w 13"/>
                      <a:gd name="T3" fmla="*/ 7 h 11"/>
                      <a:gd name="T4" fmla="*/ 0 w 13"/>
                      <a:gd name="T5" fmla="*/ 5 h 11"/>
                      <a:gd name="T6" fmla="*/ 0 w 13"/>
                      <a:gd name="T7" fmla="*/ 3 h 11"/>
                      <a:gd name="T8" fmla="*/ 3 w 13"/>
                      <a:gd name="T9" fmla="*/ 1 h 11"/>
                      <a:gd name="T10" fmla="*/ 8 w 13"/>
                      <a:gd name="T11" fmla="*/ 2 h 11"/>
                      <a:gd name="T12" fmla="*/ 11 w 13"/>
                      <a:gd name="T13" fmla="*/ 4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5 w 13"/>
                      <a:gd name="T21" fmla="*/ 10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2 w 13"/>
                      <a:gd name="T27" fmla="*/ 8 h 11"/>
                      <a:gd name="T28" fmla="*/ 12 w 13"/>
                      <a:gd name="T29" fmla="*/ 7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3 w 13"/>
                      <a:gd name="T35" fmla="*/ 2 h 11"/>
                      <a:gd name="T36" fmla="*/ 1 w 13"/>
                      <a:gd name="T37" fmla="*/ 2 h 11"/>
                      <a:gd name="T38" fmla="*/ 1 w 13"/>
                      <a:gd name="T39" fmla="*/ 3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10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0" y="7"/>
                          <a:pt x="0" y="6"/>
                          <a:pt x="0" y="5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2"/>
                          <a:pt x="1" y="1"/>
                          <a:pt x="3" y="1"/>
                        </a:cubicBezTo>
                        <a:cubicBezTo>
                          <a:pt x="4" y="0"/>
                          <a:pt x="6" y="1"/>
                          <a:pt x="8" y="2"/>
                        </a:cubicBezTo>
                        <a:cubicBezTo>
                          <a:pt x="10" y="2"/>
                          <a:pt x="11" y="3"/>
                          <a:pt x="11" y="4"/>
                        </a:cubicBezTo>
                        <a:cubicBezTo>
                          <a:pt x="12" y="5"/>
                          <a:pt x="13" y="6"/>
                          <a:pt x="13" y="7"/>
                        </a:cubicBezTo>
                        <a:cubicBezTo>
                          <a:pt x="13" y="7"/>
                          <a:pt x="13" y="8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1"/>
                          <a:pt x="5" y="10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4" y="7"/>
                          <a:pt x="5" y="8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748" y="1535"/>
                    <a:ext cx="24" cy="20"/>
                  </a:xfrm>
                  <a:custGeom>
                    <a:avLst/>
                    <a:gdLst>
                      <a:gd name="T0" fmla="*/ 5 w 13"/>
                      <a:gd name="T1" fmla="*/ 9 h 11"/>
                      <a:gd name="T2" fmla="*/ 2 w 13"/>
                      <a:gd name="T3" fmla="*/ 7 h 11"/>
                      <a:gd name="T4" fmla="*/ 0 w 13"/>
                      <a:gd name="T5" fmla="*/ 4 h 11"/>
                      <a:gd name="T6" fmla="*/ 0 w 13"/>
                      <a:gd name="T7" fmla="*/ 2 h 11"/>
                      <a:gd name="T8" fmla="*/ 3 w 13"/>
                      <a:gd name="T9" fmla="*/ 1 h 11"/>
                      <a:gd name="T10" fmla="*/ 8 w 13"/>
                      <a:gd name="T11" fmla="*/ 1 h 11"/>
                      <a:gd name="T12" fmla="*/ 12 w 13"/>
                      <a:gd name="T13" fmla="*/ 4 h 11"/>
                      <a:gd name="T14" fmla="*/ 13 w 13"/>
                      <a:gd name="T15" fmla="*/ 6 h 11"/>
                      <a:gd name="T16" fmla="*/ 13 w 13"/>
                      <a:gd name="T17" fmla="*/ 8 h 11"/>
                      <a:gd name="T18" fmla="*/ 10 w 13"/>
                      <a:gd name="T19" fmla="*/ 10 h 11"/>
                      <a:gd name="T20" fmla="*/ 5 w 13"/>
                      <a:gd name="T21" fmla="*/ 9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3 w 13"/>
                      <a:gd name="T27" fmla="*/ 8 h 11"/>
                      <a:gd name="T28" fmla="*/ 13 w 13"/>
                      <a:gd name="T29" fmla="*/ 7 h 11"/>
                      <a:gd name="T30" fmla="*/ 11 w 13"/>
                      <a:gd name="T31" fmla="*/ 5 h 11"/>
                      <a:gd name="T32" fmla="*/ 7 w 13"/>
                      <a:gd name="T33" fmla="*/ 3 h 11"/>
                      <a:gd name="T34" fmla="*/ 3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3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9"/>
                        </a:moveTo>
                        <a:cubicBezTo>
                          <a:pt x="4" y="9"/>
                          <a:pt x="2" y="8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4"/>
                          <a:pt x="0" y="3"/>
                          <a:pt x="0" y="2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5" y="0"/>
                          <a:pt x="6" y="0"/>
                          <a:pt x="8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5"/>
                          <a:pt x="13" y="5"/>
                          <a:pt x="13" y="6"/>
                        </a:cubicBezTo>
                        <a:cubicBezTo>
                          <a:pt x="13" y="7"/>
                          <a:pt x="13" y="8"/>
                          <a:pt x="13" y="8"/>
                        </a:cubicBezTo>
                        <a:cubicBezTo>
                          <a:pt x="13" y="10"/>
                          <a:pt x="11" y="10"/>
                          <a:pt x="10" y="10"/>
                        </a:cubicBezTo>
                        <a:cubicBezTo>
                          <a:pt x="8" y="11"/>
                          <a:pt x="7" y="10"/>
                          <a:pt x="5" y="9"/>
                        </a:cubicBezTo>
                        <a:close/>
                        <a:moveTo>
                          <a:pt x="6" y="8"/>
                        </a:moveTo>
                        <a:cubicBezTo>
                          <a:pt x="8" y="9"/>
                          <a:pt x="9" y="9"/>
                          <a:pt x="10" y="9"/>
                        </a:cubicBezTo>
                        <a:cubicBezTo>
                          <a:pt x="12" y="9"/>
                          <a:pt x="12" y="9"/>
                          <a:pt x="13" y="8"/>
                        </a:cubicBezTo>
                        <a:cubicBezTo>
                          <a:pt x="13" y="8"/>
                          <a:pt x="13" y="7"/>
                          <a:pt x="13" y="7"/>
                        </a:cubicBezTo>
                        <a:cubicBezTo>
                          <a:pt x="12" y="6"/>
                          <a:pt x="12" y="6"/>
                          <a:pt x="11" y="5"/>
                        </a:cubicBezTo>
                        <a:cubicBezTo>
                          <a:pt x="11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1755" y="1519"/>
                    <a:ext cx="26" cy="18"/>
                  </a:xfrm>
                  <a:custGeom>
                    <a:avLst/>
                    <a:gdLst>
                      <a:gd name="T0" fmla="*/ 5 w 14"/>
                      <a:gd name="T1" fmla="*/ 9 h 10"/>
                      <a:gd name="T2" fmla="*/ 2 w 14"/>
                      <a:gd name="T3" fmla="*/ 7 h 10"/>
                      <a:gd name="T4" fmla="*/ 0 w 14"/>
                      <a:gd name="T5" fmla="*/ 4 h 10"/>
                      <a:gd name="T6" fmla="*/ 1 w 14"/>
                      <a:gd name="T7" fmla="*/ 2 h 10"/>
                      <a:gd name="T8" fmla="*/ 3 w 14"/>
                      <a:gd name="T9" fmla="*/ 0 h 10"/>
                      <a:gd name="T10" fmla="*/ 9 w 14"/>
                      <a:gd name="T11" fmla="*/ 1 h 10"/>
                      <a:gd name="T12" fmla="*/ 12 w 14"/>
                      <a:gd name="T13" fmla="*/ 3 h 10"/>
                      <a:gd name="T14" fmla="*/ 14 w 14"/>
                      <a:gd name="T15" fmla="*/ 6 h 10"/>
                      <a:gd name="T16" fmla="*/ 13 w 14"/>
                      <a:gd name="T17" fmla="*/ 8 h 10"/>
                      <a:gd name="T18" fmla="*/ 10 w 14"/>
                      <a:gd name="T19" fmla="*/ 10 h 10"/>
                      <a:gd name="T20" fmla="*/ 5 w 14"/>
                      <a:gd name="T21" fmla="*/ 9 h 10"/>
                      <a:gd name="T22" fmla="*/ 6 w 14"/>
                      <a:gd name="T23" fmla="*/ 7 h 10"/>
                      <a:gd name="T24" fmla="*/ 11 w 14"/>
                      <a:gd name="T25" fmla="*/ 9 h 10"/>
                      <a:gd name="T26" fmla="*/ 13 w 14"/>
                      <a:gd name="T27" fmla="*/ 8 h 10"/>
                      <a:gd name="T28" fmla="*/ 13 w 14"/>
                      <a:gd name="T29" fmla="*/ 7 h 10"/>
                      <a:gd name="T30" fmla="*/ 12 w 14"/>
                      <a:gd name="T31" fmla="*/ 5 h 10"/>
                      <a:gd name="T32" fmla="*/ 8 w 14"/>
                      <a:gd name="T33" fmla="*/ 3 h 10"/>
                      <a:gd name="T34" fmla="*/ 4 w 14"/>
                      <a:gd name="T35" fmla="*/ 1 h 10"/>
                      <a:gd name="T36" fmla="*/ 2 w 14"/>
                      <a:gd name="T37" fmla="*/ 2 h 10"/>
                      <a:gd name="T38" fmla="*/ 1 w 14"/>
                      <a:gd name="T39" fmla="*/ 2 h 10"/>
                      <a:gd name="T40" fmla="*/ 1 w 14"/>
                      <a:gd name="T41" fmla="*/ 4 h 10"/>
                      <a:gd name="T42" fmla="*/ 3 w 14"/>
                      <a:gd name="T43" fmla="*/ 6 h 10"/>
                      <a:gd name="T44" fmla="*/ 6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5" y="9"/>
                        </a:moveTo>
                        <a:cubicBezTo>
                          <a:pt x="4" y="8"/>
                          <a:pt x="3" y="8"/>
                          <a:pt x="2" y="7"/>
                        </a:cubicBezTo>
                        <a:cubicBezTo>
                          <a:pt x="1" y="6"/>
                          <a:pt x="1" y="5"/>
                          <a:pt x="0" y="4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2"/>
                          <a:pt x="12" y="3"/>
                        </a:cubicBezTo>
                        <a:cubicBezTo>
                          <a:pt x="13" y="4"/>
                          <a:pt x="13" y="5"/>
                          <a:pt x="14" y="6"/>
                        </a:cubicBezTo>
                        <a:cubicBezTo>
                          <a:pt x="14" y="7"/>
                          <a:pt x="14" y="8"/>
                          <a:pt x="13" y="8"/>
                        </a:cubicBezTo>
                        <a:cubicBezTo>
                          <a:pt x="13" y="9"/>
                          <a:pt x="12" y="10"/>
                          <a:pt x="10" y="10"/>
                        </a:cubicBezTo>
                        <a:cubicBezTo>
                          <a:pt x="8" y="10"/>
                          <a:pt x="7" y="10"/>
                          <a:pt x="5" y="9"/>
                        </a:cubicBezTo>
                        <a:close/>
                        <a:moveTo>
                          <a:pt x="6" y="7"/>
                        </a:moveTo>
                        <a:cubicBezTo>
                          <a:pt x="8" y="8"/>
                          <a:pt x="9" y="9"/>
                          <a:pt x="11" y="9"/>
                        </a:cubicBezTo>
                        <a:cubicBezTo>
                          <a:pt x="12" y="9"/>
                          <a:pt x="13" y="9"/>
                          <a:pt x="13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6"/>
                          <a:pt x="12" y="6"/>
                          <a:pt x="12" y="5"/>
                        </a:cubicBezTo>
                        <a:cubicBezTo>
                          <a:pt x="11" y="4"/>
                          <a:pt x="9" y="4"/>
                          <a:pt x="8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 57"/>
                  <p:cNvSpPr>
                    <a:spLocks/>
                  </p:cNvSpPr>
                  <p:nvPr/>
                </p:nvSpPr>
                <p:spPr bwMode="auto">
                  <a:xfrm>
                    <a:off x="1711" y="1491"/>
                    <a:ext cx="123" cy="140"/>
                  </a:xfrm>
                  <a:custGeom>
                    <a:avLst/>
                    <a:gdLst>
                      <a:gd name="T0" fmla="*/ 67 w 67"/>
                      <a:gd name="T1" fmla="*/ 18 h 76"/>
                      <a:gd name="T2" fmla="*/ 25 w 67"/>
                      <a:gd name="T3" fmla="*/ 76 h 76"/>
                      <a:gd name="T4" fmla="*/ 0 w 67"/>
                      <a:gd name="T5" fmla="*/ 58 h 76"/>
                      <a:gd name="T6" fmla="*/ 44 w 67"/>
                      <a:gd name="T7" fmla="*/ 0 h 76"/>
                      <a:gd name="T8" fmla="*/ 67 w 67"/>
                      <a:gd name="T9" fmla="*/ 18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76">
                        <a:moveTo>
                          <a:pt x="67" y="18"/>
                        </a:moveTo>
                        <a:cubicBezTo>
                          <a:pt x="67" y="18"/>
                          <a:pt x="38" y="53"/>
                          <a:pt x="25" y="7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4" y="33"/>
                          <a:pt x="22" y="15"/>
                          <a:pt x="44" y="0"/>
                        </a:cubicBezTo>
                        <a:lnTo>
                          <a:pt x="67" y="18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 58"/>
                  <p:cNvSpPr>
                    <a:spLocks/>
                  </p:cNvSpPr>
                  <p:nvPr/>
                </p:nvSpPr>
                <p:spPr bwMode="auto">
                  <a:xfrm>
                    <a:off x="1709" y="1487"/>
                    <a:ext cx="127" cy="146"/>
                  </a:xfrm>
                  <a:custGeom>
                    <a:avLst/>
                    <a:gdLst>
                      <a:gd name="T0" fmla="*/ 68 w 69"/>
                      <a:gd name="T1" fmla="*/ 20 h 79"/>
                      <a:gd name="T2" fmla="*/ 67 w 69"/>
                      <a:gd name="T3" fmla="*/ 20 h 79"/>
                      <a:gd name="T4" fmla="*/ 25 w 69"/>
                      <a:gd name="T5" fmla="*/ 78 h 79"/>
                      <a:gd name="T6" fmla="*/ 26 w 69"/>
                      <a:gd name="T7" fmla="*/ 78 h 79"/>
                      <a:gd name="T8" fmla="*/ 27 w 69"/>
                      <a:gd name="T9" fmla="*/ 77 h 79"/>
                      <a:gd name="T10" fmla="*/ 2 w 69"/>
                      <a:gd name="T11" fmla="*/ 59 h 79"/>
                      <a:gd name="T12" fmla="*/ 1 w 69"/>
                      <a:gd name="T13" fmla="*/ 60 h 79"/>
                      <a:gd name="T14" fmla="*/ 2 w 69"/>
                      <a:gd name="T15" fmla="*/ 61 h 79"/>
                      <a:gd name="T16" fmla="*/ 45 w 69"/>
                      <a:gd name="T17" fmla="*/ 2 h 79"/>
                      <a:gd name="T18" fmla="*/ 45 w 69"/>
                      <a:gd name="T19" fmla="*/ 2 h 79"/>
                      <a:gd name="T20" fmla="*/ 44 w 69"/>
                      <a:gd name="T21" fmla="*/ 2 h 79"/>
                      <a:gd name="T22" fmla="*/ 67 w 69"/>
                      <a:gd name="T23" fmla="*/ 21 h 79"/>
                      <a:gd name="T24" fmla="*/ 68 w 69"/>
                      <a:gd name="T25" fmla="*/ 20 h 79"/>
                      <a:gd name="T26" fmla="*/ 67 w 69"/>
                      <a:gd name="T27" fmla="*/ 20 h 79"/>
                      <a:gd name="T28" fmla="*/ 68 w 69"/>
                      <a:gd name="T29" fmla="*/ 20 h 79"/>
                      <a:gd name="T30" fmla="*/ 68 w 69"/>
                      <a:gd name="T31" fmla="*/ 20 h 79"/>
                      <a:gd name="T32" fmla="*/ 46 w 69"/>
                      <a:gd name="T33" fmla="*/ 1 h 79"/>
                      <a:gd name="T34" fmla="*/ 44 w 69"/>
                      <a:gd name="T35" fmla="*/ 1 h 79"/>
                      <a:gd name="T36" fmla="*/ 0 w 69"/>
                      <a:gd name="T37" fmla="*/ 60 h 79"/>
                      <a:gd name="T38" fmla="*/ 1 w 69"/>
                      <a:gd name="T39" fmla="*/ 61 h 79"/>
                      <a:gd name="T40" fmla="*/ 26 w 69"/>
                      <a:gd name="T41" fmla="*/ 79 h 79"/>
                      <a:gd name="T42" fmla="*/ 26 w 69"/>
                      <a:gd name="T43" fmla="*/ 79 h 79"/>
                      <a:gd name="T44" fmla="*/ 27 w 69"/>
                      <a:gd name="T45" fmla="*/ 79 h 79"/>
                      <a:gd name="T46" fmla="*/ 52 w 69"/>
                      <a:gd name="T47" fmla="*/ 41 h 79"/>
                      <a:gd name="T48" fmla="*/ 64 w 69"/>
                      <a:gd name="T49" fmla="*/ 27 h 79"/>
                      <a:gd name="T50" fmla="*/ 68 w 69"/>
                      <a:gd name="T51" fmla="*/ 21 h 79"/>
                      <a:gd name="T52" fmla="*/ 68 w 69"/>
                      <a:gd name="T53" fmla="*/ 2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9" h="79">
                        <a:moveTo>
                          <a:pt x="68" y="20"/>
                        </a:moveTo>
                        <a:cubicBezTo>
                          <a:pt x="67" y="20"/>
                          <a:pt x="67" y="20"/>
                          <a:pt x="67" y="20"/>
                        </a:cubicBezTo>
                        <a:cubicBezTo>
                          <a:pt x="67" y="20"/>
                          <a:pt x="38" y="54"/>
                          <a:pt x="25" y="78"/>
                        </a:cubicBezTo>
                        <a:cubicBezTo>
                          <a:pt x="26" y="78"/>
                          <a:pt x="26" y="78"/>
                          <a:pt x="26" y="78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1" y="60"/>
                          <a:pt x="1" y="60"/>
                          <a:pt x="1" y="60"/>
                        </a:cubicBezTo>
                        <a:cubicBezTo>
                          <a:pt x="2" y="61"/>
                          <a:pt x="2" y="61"/>
                          <a:pt x="2" y="61"/>
                        </a:cubicBezTo>
                        <a:cubicBezTo>
                          <a:pt x="16" y="35"/>
                          <a:pt x="24" y="18"/>
                          <a:pt x="45" y="2"/>
                        </a:cubicBezTo>
                        <a:cubicBezTo>
                          <a:pt x="45" y="2"/>
                          <a:pt x="45" y="2"/>
                          <a:pt x="45" y="2"/>
                        </a:cubicBezTo>
                        <a:cubicBezTo>
                          <a:pt x="44" y="2"/>
                          <a:pt x="44" y="2"/>
                          <a:pt x="44" y="2"/>
                        </a:cubicBezTo>
                        <a:cubicBezTo>
                          <a:pt x="67" y="21"/>
                          <a:pt x="67" y="21"/>
                          <a:pt x="67" y="21"/>
                        </a:cubicBezTo>
                        <a:cubicBezTo>
                          <a:pt x="68" y="20"/>
                          <a:pt x="68" y="20"/>
                          <a:pt x="68" y="20"/>
                        </a:cubicBezTo>
                        <a:cubicBezTo>
                          <a:pt x="67" y="20"/>
                          <a:pt x="67" y="20"/>
                          <a:pt x="67" y="20"/>
                        </a:cubicBezTo>
                        <a:cubicBezTo>
                          <a:pt x="68" y="20"/>
                          <a:pt x="68" y="20"/>
                          <a:pt x="68" y="20"/>
                        </a:cubicBezTo>
                        <a:cubicBezTo>
                          <a:pt x="68" y="20"/>
                          <a:pt x="68" y="20"/>
                          <a:pt x="68" y="20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5" y="0"/>
                          <a:pt x="45" y="0"/>
                          <a:pt x="44" y="1"/>
                        </a:cubicBezTo>
                        <a:cubicBezTo>
                          <a:pt x="22" y="16"/>
                          <a:pt x="14" y="34"/>
                          <a:pt x="0" y="60"/>
                        </a:cubicBezTo>
                        <a:cubicBezTo>
                          <a:pt x="0" y="60"/>
                          <a:pt x="0" y="61"/>
                          <a:pt x="1" y="61"/>
                        </a:cubicBezTo>
                        <a:cubicBezTo>
                          <a:pt x="26" y="79"/>
                          <a:pt x="26" y="79"/>
                          <a:pt x="26" y="79"/>
                        </a:cubicBezTo>
                        <a:cubicBezTo>
                          <a:pt x="26" y="79"/>
                          <a:pt x="26" y="79"/>
                          <a:pt x="26" y="79"/>
                        </a:cubicBezTo>
                        <a:cubicBezTo>
                          <a:pt x="27" y="79"/>
                          <a:pt x="27" y="79"/>
                          <a:pt x="27" y="79"/>
                        </a:cubicBezTo>
                        <a:cubicBezTo>
                          <a:pt x="33" y="67"/>
                          <a:pt x="44" y="53"/>
                          <a:pt x="52" y="41"/>
                        </a:cubicBezTo>
                        <a:cubicBezTo>
                          <a:pt x="57" y="35"/>
                          <a:pt x="61" y="30"/>
                          <a:pt x="64" y="27"/>
                        </a:cubicBezTo>
                        <a:cubicBezTo>
                          <a:pt x="67" y="23"/>
                          <a:pt x="68" y="21"/>
                          <a:pt x="68" y="21"/>
                        </a:cubicBezTo>
                        <a:cubicBezTo>
                          <a:pt x="69" y="21"/>
                          <a:pt x="69" y="20"/>
                          <a:pt x="68" y="2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3" name="Freeform 59"/>
                  <p:cNvSpPr>
                    <a:spLocks/>
                  </p:cNvSpPr>
                  <p:nvPr/>
                </p:nvSpPr>
                <p:spPr bwMode="auto">
                  <a:xfrm>
                    <a:off x="1718" y="1506"/>
                    <a:ext cx="107" cy="106"/>
                  </a:xfrm>
                  <a:custGeom>
                    <a:avLst/>
                    <a:gdLst>
                      <a:gd name="T0" fmla="*/ 16 w 58"/>
                      <a:gd name="T1" fmla="*/ 54 h 58"/>
                      <a:gd name="T2" fmla="*/ 24 w 58"/>
                      <a:gd name="T3" fmla="*/ 58 h 58"/>
                      <a:gd name="T4" fmla="*/ 58 w 58"/>
                      <a:gd name="T5" fmla="*/ 11 h 58"/>
                      <a:gd name="T6" fmla="*/ 45 w 58"/>
                      <a:gd name="T7" fmla="*/ 0 h 58"/>
                      <a:gd name="T8" fmla="*/ 43 w 58"/>
                      <a:gd name="T9" fmla="*/ 3 h 58"/>
                      <a:gd name="T10" fmla="*/ 34 w 58"/>
                      <a:gd name="T11" fmla="*/ 0 h 58"/>
                      <a:gd name="T12" fmla="*/ 0 w 58"/>
                      <a:gd name="T13" fmla="*/ 49 h 58"/>
                      <a:gd name="T14" fmla="*/ 13 w 58"/>
                      <a:gd name="T15" fmla="*/ 57 h 58"/>
                      <a:gd name="T16" fmla="*/ 16 w 58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8" h="58">
                        <a:moveTo>
                          <a:pt x="16" y="54"/>
                        </a:moveTo>
                        <a:cubicBezTo>
                          <a:pt x="21" y="52"/>
                          <a:pt x="22" y="57"/>
                          <a:pt x="24" y="58"/>
                        </a:cubicBezTo>
                        <a:cubicBezTo>
                          <a:pt x="35" y="38"/>
                          <a:pt x="58" y="11"/>
                          <a:pt x="58" y="11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1"/>
                          <a:pt x="44" y="2"/>
                          <a:pt x="43" y="3"/>
                        </a:cubicBezTo>
                        <a:cubicBezTo>
                          <a:pt x="39" y="4"/>
                          <a:pt x="36" y="3"/>
                          <a:pt x="34" y="0"/>
                        </a:cubicBezTo>
                        <a:cubicBezTo>
                          <a:pt x="19" y="12"/>
                          <a:pt x="13" y="28"/>
                          <a:pt x="0" y="49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4" y="56"/>
                          <a:pt x="15" y="55"/>
                          <a:pt x="16" y="54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785" y="1498"/>
                    <a:ext cx="11" cy="11"/>
                  </a:xfrm>
                  <a:custGeom>
                    <a:avLst/>
                    <a:gdLst>
                      <a:gd name="T0" fmla="*/ 6 w 6"/>
                      <a:gd name="T1" fmla="*/ 1 h 6"/>
                      <a:gd name="T2" fmla="*/ 5 w 6"/>
                      <a:gd name="T3" fmla="*/ 3 h 6"/>
                      <a:gd name="T4" fmla="*/ 5 w 6"/>
                      <a:gd name="T5" fmla="*/ 4 h 6"/>
                      <a:gd name="T6" fmla="*/ 5 w 6"/>
                      <a:gd name="T7" fmla="*/ 4 h 6"/>
                      <a:gd name="T8" fmla="*/ 5 w 6"/>
                      <a:gd name="T9" fmla="*/ 4 h 6"/>
                      <a:gd name="T10" fmla="*/ 5 w 6"/>
                      <a:gd name="T11" fmla="*/ 4 h 6"/>
                      <a:gd name="T12" fmla="*/ 5 w 6"/>
                      <a:gd name="T13" fmla="*/ 4 h 6"/>
                      <a:gd name="T14" fmla="*/ 4 w 6"/>
                      <a:gd name="T15" fmla="*/ 5 h 6"/>
                      <a:gd name="T16" fmla="*/ 3 w 6"/>
                      <a:gd name="T17" fmla="*/ 6 h 6"/>
                      <a:gd name="T18" fmla="*/ 3 w 6"/>
                      <a:gd name="T19" fmla="*/ 6 h 6"/>
                      <a:gd name="T20" fmla="*/ 3 w 6"/>
                      <a:gd name="T21" fmla="*/ 6 h 6"/>
                      <a:gd name="T22" fmla="*/ 3 w 6"/>
                      <a:gd name="T23" fmla="*/ 5 h 6"/>
                      <a:gd name="T24" fmla="*/ 4 w 6"/>
                      <a:gd name="T25" fmla="*/ 4 h 6"/>
                      <a:gd name="T26" fmla="*/ 4 w 6"/>
                      <a:gd name="T27" fmla="*/ 3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3 w 6"/>
                      <a:gd name="T33" fmla="*/ 3 h 6"/>
                      <a:gd name="T34" fmla="*/ 4 w 6"/>
                      <a:gd name="T35" fmla="*/ 4 h 6"/>
                      <a:gd name="T36" fmla="*/ 3 w 6"/>
                      <a:gd name="T37" fmla="*/ 4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2 h 6"/>
                      <a:gd name="T44" fmla="*/ 1 w 6"/>
                      <a:gd name="T45" fmla="*/ 2 h 6"/>
                      <a:gd name="T46" fmla="*/ 1 w 6"/>
                      <a:gd name="T47" fmla="*/ 2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2 h 6"/>
                      <a:gd name="T54" fmla="*/ 1 w 6"/>
                      <a:gd name="T55" fmla="*/ 2 h 6"/>
                      <a:gd name="T56" fmla="*/ 1 w 6"/>
                      <a:gd name="T57" fmla="*/ 3 h 6"/>
                      <a:gd name="T58" fmla="*/ 0 w 6"/>
                      <a:gd name="T59" fmla="*/ 3 h 6"/>
                      <a:gd name="T60" fmla="*/ 0 w 6"/>
                      <a:gd name="T61" fmla="*/ 3 h 6"/>
                      <a:gd name="T62" fmla="*/ 1 w 6"/>
                      <a:gd name="T63" fmla="*/ 1 h 6"/>
                      <a:gd name="T64" fmla="*/ 2 w 6"/>
                      <a:gd name="T65" fmla="*/ 0 h 6"/>
                      <a:gd name="T66" fmla="*/ 2 w 6"/>
                      <a:gd name="T67" fmla="*/ 0 h 6"/>
                      <a:gd name="T68" fmla="*/ 2 w 6"/>
                      <a:gd name="T69" fmla="*/ 0 h 6"/>
                      <a:gd name="T70" fmla="*/ 2 w 6"/>
                      <a:gd name="T71" fmla="*/ 0 h 6"/>
                      <a:gd name="T72" fmla="*/ 2 w 6"/>
                      <a:gd name="T73" fmla="*/ 0 h 6"/>
                      <a:gd name="T74" fmla="*/ 2 w 6"/>
                      <a:gd name="T75" fmla="*/ 0 h 6"/>
                      <a:gd name="T76" fmla="*/ 3 w 6"/>
                      <a:gd name="T77" fmla="*/ 0 h 6"/>
                      <a:gd name="T78" fmla="*/ 4 w 6"/>
                      <a:gd name="T79" fmla="*/ 0 h 6"/>
                      <a:gd name="T80" fmla="*/ 4 w 6"/>
                      <a:gd name="T81" fmla="*/ 1 h 6"/>
                      <a:gd name="T82" fmla="*/ 3 w 6"/>
                      <a:gd name="T83" fmla="*/ 2 h 6"/>
                      <a:gd name="T84" fmla="*/ 5 w 6"/>
                      <a:gd name="T85" fmla="*/ 1 h 6"/>
                      <a:gd name="T86" fmla="*/ 6 w 6"/>
                      <a:gd name="T87" fmla="*/ 1 h 6"/>
                      <a:gd name="T88" fmla="*/ 2 w 6"/>
                      <a:gd name="T89" fmla="*/ 1 h 6"/>
                      <a:gd name="T90" fmla="*/ 2 w 6"/>
                      <a:gd name="T91" fmla="*/ 1 h 6"/>
                      <a:gd name="T92" fmla="*/ 2 w 6"/>
                      <a:gd name="T93" fmla="*/ 1 h 6"/>
                      <a:gd name="T94" fmla="*/ 1 w 6"/>
                      <a:gd name="T95" fmla="*/ 1 h 6"/>
                      <a:gd name="T96" fmla="*/ 1 w 6"/>
                      <a:gd name="T97" fmla="*/ 2 h 6"/>
                      <a:gd name="T98" fmla="*/ 2 w 6"/>
                      <a:gd name="T99" fmla="*/ 2 h 6"/>
                      <a:gd name="T100" fmla="*/ 3 w 6"/>
                      <a:gd name="T101" fmla="*/ 2 h 6"/>
                      <a:gd name="T102" fmla="*/ 3 w 6"/>
                      <a:gd name="T103" fmla="*/ 0 h 6"/>
                      <a:gd name="T104" fmla="*/ 3 w 6"/>
                      <a:gd name="T105" fmla="*/ 0 h 6"/>
                      <a:gd name="T106" fmla="*/ 2 w 6"/>
                      <a:gd name="T107" fmla="*/ 1 h 6"/>
                      <a:gd name="T108" fmla="*/ 3 w 6"/>
                      <a:gd name="T109" fmla="*/ 1 h 6"/>
                      <a:gd name="T110" fmla="*/ 3 w 6"/>
                      <a:gd name="T111" fmla="*/ 1 h 6"/>
                      <a:gd name="T112" fmla="*/ 3 w 6"/>
                      <a:gd name="T113" fmla="*/ 1 h 6"/>
                      <a:gd name="T114" fmla="*/ 5 w 6"/>
                      <a:gd name="T115" fmla="*/ 1 h 6"/>
                      <a:gd name="T116" fmla="*/ 4 w 6"/>
                      <a:gd name="T117" fmla="*/ 1 h 6"/>
                      <a:gd name="T118" fmla="*/ 4 w 6"/>
                      <a:gd name="T119" fmla="*/ 2 h 6"/>
                      <a:gd name="T120" fmla="*/ 5 w 6"/>
                      <a:gd name="T121" fmla="*/ 3 h 6"/>
                      <a:gd name="T122" fmla="*/ 5 w 6"/>
                      <a:gd name="T123" fmla="*/ 3 h 6"/>
                      <a:gd name="T124" fmla="*/ 5 w 6"/>
                      <a:gd name="T125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6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5"/>
                          <a:pt x="4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6" y="1"/>
                        </a:lnTo>
                        <a:close/>
                        <a:moveTo>
                          <a:pt x="3" y="2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lnTo>
                          <a:pt x="3" y="0"/>
                        </a:lnTo>
                        <a:close/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 61"/>
                  <p:cNvSpPr>
                    <a:spLocks noEditPoints="1"/>
                  </p:cNvSpPr>
                  <p:nvPr/>
                </p:nvSpPr>
                <p:spPr bwMode="auto">
                  <a:xfrm>
                    <a:off x="1746" y="1610"/>
                    <a:ext cx="11" cy="12"/>
                  </a:xfrm>
                  <a:custGeom>
                    <a:avLst/>
                    <a:gdLst>
                      <a:gd name="T0" fmla="*/ 9 w 11"/>
                      <a:gd name="T1" fmla="*/ 4 h 12"/>
                      <a:gd name="T2" fmla="*/ 9 w 11"/>
                      <a:gd name="T3" fmla="*/ 6 h 12"/>
                      <a:gd name="T4" fmla="*/ 9 w 11"/>
                      <a:gd name="T5" fmla="*/ 8 h 12"/>
                      <a:gd name="T6" fmla="*/ 9 w 11"/>
                      <a:gd name="T7" fmla="*/ 8 h 12"/>
                      <a:gd name="T8" fmla="*/ 7 w 11"/>
                      <a:gd name="T9" fmla="*/ 8 h 12"/>
                      <a:gd name="T10" fmla="*/ 5 w 11"/>
                      <a:gd name="T11" fmla="*/ 12 h 12"/>
                      <a:gd name="T12" fmla="*/ 4 w 11"/>
                      <a:gd name="T13" fmla="*/ 12 h 12"/>
                      <a:gd name="T14" fmla="*/ 5 w 11"/>
                      <a:gd name="T15" fmla="*/ 10 h 12"/>
                      <a:gd name="T16" fmla="*/ 7 w 11"/>
                      <a:gd name="T17" fmla="*/ 6 h 12"/>
                      <a:gd name="T18" fmla="*/ 5 w 11"/>
                      <a:gd name="T19" fmla="*/ 6 h 12"/>
                      <a:gd name="T20" fmla="*/ 5 w 11"/>
                      <a:gd name="T21" fmla="*/ 6 h 12"/>
                      <a:gd name="T22" fmla="*/ 7 w 11"/>
                      <a:gd name="T23" fmla="*/ 8 h 12"/>
                      <a:gd name="T24" fmla="*/ 5 w 11"/>
                      <a:gd name="T25" fmla="*/ 8 h 12"/>
                      <a:gd name="T26" fmla="*/ 4 w 11"/>
                      <a:gd name="T27" fmla="*/ 6 h 12"/>
                      <a:gd name="T28" fmla="*/ 2 w 11"/>
                      <a:gd name="T29" fmla="*/ 4 h 12"/>
                      <a:gd name="T30" fmla="*/ 0 w 11"/>
                      <a:gd name="T31" fmla="*/ 4 h 12"/>
                      <a:gd name="T32" fmla="*/ 0 w 11"/>
                      <a:gd name="T33" fmla="*/ 4 h 12"/>
                      <a:gd name="T34" fmla="*/ 2 w 11"/>
                      <a:gd name="T35" fmla="*/ 4 h 12"/>
                      <a:gd name="T36" fmla="*/ 2 w 11"/>
                      <a:gd name="T37" fmla="*/ 6 h 12"/>
                      <a:gd name="T38" fmla="*/ 0 w 11"/>
                      <a:gd name="T39" fmla="*/ 6 h 12"/>
                      <a:gd name="T40" fmla="*/ 0 w 11"/>
                      <a:gd name="T41" fmla="*/ 4 h 12"/>
                      <a:gd name="T42" fmla="*/ 2 w 11"/>
                      <a:gd name="T43" fmla="*/ 0 h 12"/>
                      <a:gd name="T44" fmla="*/ 2 w 11"/>
                      <a:gd name="T45" fmla="*/ 0 h 12"/>
                      <a:gd name="T46" fmla="*/ 4 w 11"/>
                      <a:gd name="T47" fmla="*/ 0 h 12"/>
                      <a:gd name="T48" fmla="*/ 4 w 11"/>
                      <a:gd name="T49" fmla="*/ 0 h 12"/>
                      <a:gd name="T50" fmla="*/ 5 w 11"/>
                      <a:gd name="T51" fmla="*/ 0 h 12"/>
                      <a:gd name="T52" fmla="*/ 7 w 11"/>
                      <a:gd name="T53" fmla="*/ 0 h 12"/>
                      <a:gd name="T54" fmla="*/ 5 w 11"/>
                      <a:gd name="T55" fmla="*/ 2 h 12"/>
                      <a:gd name="T56" fmla="*/ 9 w 11"/>
                      <a:gd name="T57" fmla="*/ 0 h 12"/>
                      <a:gd name="T58" fmla="*/ 4 w 11"/>
                      <a:gd name="T59" fmla="*/ 2 h 12"/>
                      <a:gd name="T60" fmla="*/ 4 w 11"/>
                      <a:gd name="T61" fmla="*/ 2 h 12"/>
                      <a:gd name="T62" fmla="*/ 2 w 11"/>
                      <a:gd name="T63" fmla="*/ 2 h 12"/>
                      <a:gd name="T64" fmla="*/ 4 w 11"/>
                      <a:gd name="T65" fmla="*/ 4 h 12"/>
                      <a:gd name="T66" fmla="*/ 4 w 11"/>
                      <a:gd name="T67" fmla="*/ 4 h 12"/>
                      <a:gd name="T68" fmla="*/ 5 w 11"/>
                      <a:gd name="T69" fmla="*/ 0 h 12"/>
                      <a:gd name="T70" fmla="*/ 4 w 11"/>
                      <a:gd name="T71" fmla="*/ 0 h 12"/>
                      <a:gd name="T72" fmla="*/ 5 w 11"/>
                      <a:gd name="T73" fmla="*/ 2 h 12"/>
                      <a:gd name="T74" fmla="*/ 5 w 11"/>
                      <a:gd name="T75" fmla="*/ 2 h 12"/>
                      <a:gd name="T76" fmla="*/ 9 w 11"/>
                      <a:gd name="T77" fmla="*/ 2 h 12"/>
                      <a:gd name="T78" fmla="*/ 7 w 11"/>
                      <a:gd name="T79" fmla="*/ 2 h 12"/>
                      <a:gd name="T80" fmla="*/ 7 w 11"/>
                      <a:gd name="T81" fmla="*/ 6 h 12"/>
                      <a:gd name="T82" fmla="*/ 9 w 11"/>
                      <a:gd name="T83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" h="12">
                        <a:moveTo>
                          <a:pt x="9" y="2"/>
                        </a:moveTo>
                        <a:lnTo>
                          <a:pt x="11" y="2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6"/>
                        </a:lnTo>
                        <a:lnTo>
                          <a:pt x="9" y="6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7" y="8"/>
                        </a:lnTo>
                        <a:lnTo>
                          <a:pt x="7" y="10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7" y="8"/>
                        </a:lnTo>
                        <a:lnTo>
                          <a:pt x="7" y="6"/>
                        </a:lnTo>
                        <a:lnTo>
                          <a:pt x="7" y="6"/>
                        </a:lnTo>
                        <a:lnTo>
                          <a:pt x="7" y="6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7" y="8"/>
                        </a:lnTo>
                        <a:lnTo>
                          <a:pt x="7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7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9" y="0"/>
                        </a:lnTo>
                        <a:lnTo>
                          <a:pt x="9" y="2"/>
                        </a:lnTo>
                        <a:close/>
                        <a:moveTo>
                          <a:pt x="5" y="4"/>
                        </a:move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close/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  <a:moveTo>
                          <a:pt x="9" y="2"/>
                        </a:move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5" y="4"/>
                        </a:lnTo>
                        <a:lnTo>
                          <a:pt x="7" y="4"/>
                        </a:lnTo>
                        <a:lnTo>
                          <a:pt x="7" y="6"/>
                        </a:lnTo>
                        <a:lnTo>
                          <a:pt x="7" y="6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 62"/>
                  <p:cNvSpPr>
                    <a:spLocks/>
                  </p:cNvSpPr>
                  <p:nvPr/>
                </p:nvSpPr>
                <p:spPr bwMode="auto">
                  <a:xfrm>
                    <a:off x="1739" y="1577"/>
                    <a:ext cx="23" cy="21"/>
                  </a:xfrm>
                  <a:custGeom>
                    <a:avLst/>
                    <a:gdLst>
                      <a:gd name="T0" fmla="*/ 0 w 13"/>
                      <a:gd name="T1" fmla="*/ 4 h 11"/>
                      <a:gd name="T2" fmla="*/ 0 w 13"/>
                      <a:gd name="T3" fmla="*/ 1 h 11"/>
                      <a:gd name="T4" fmla="*/ 1 w 13"/>
                      <a:gd name="T5" fmla="*/ 0 h 11"/>
                      <a:gd name="T6" fmla="*/ 10 w 13"/>
                      <a:gd name="T7" fmla="*/ 7 h 11"/>
                      <a:gd name="T8" fmla="*/ 11 w 13"/>
                      <a:gd name="T9" fmla="*/ 8 h 11"/>
                      <a:gd name="T10" fmla="*/ 12 w 13"/>
                      <a:gd name="T11" fmla="*/ 7 h 11"/>
                      <a:gd name="T12" fmla="*/ 13 w 13"/>
                      <a:gd name="T13" fmla="*/ 7 h 11"/>
                      <a:gd name="T14" fmla="*/ 13 w 13"/>
                      <a:gd name="T15" fmla="*/ 7 h 11"/>
                      <a:gd name="T16" fmla="*/ 10 w 13"/>
                      <a:gd name="T17" fmla="*/ 11 h 11"/>
                      <a:gd name="T18" fmla="*/ 10 w 13"/>
                      <a:gd name="T19" fmla="*/ 11 h 11"/>
                      <a:gd name="T20" fmla="*/ 10 w 13"/>
                      <a:gd name="T21" fmla="*/ 10 h 11"/>
                      <a:gd name="T22" fmla="*/ 10 w 13"/>
                      <a:gd name="T23" fmla="*/ 9 h 11"/>
                      <a:gd name="T24" fmla="*/ 9 w 13"/>
                      <a:gd name="T25" fmla="*/ 8 h 11"/>
                      <a:gd name="T26" fmla="*/ 3 w 13"/>
                      <a:gd name="T27" fmla="*/ 4 h 11"/>
                      <a:gd name="T28" fmla="*/ 1 w 13"/>
                      <a:gd name="T29" fmla="*/ 3 h 11"/>
                      <a:gd name="T30" fmla="*/ 1 w 13"/>
                      <a:gd name="T31" fmla="*/ 3 h 11"/>
                      <a:gd name="T32" fmla="*/ 0 w 13"/>
                      <a:gd name="T33" fmla="*/ 3 h 11"/>
                      <a:gd name="T34" fmla="*/ 0 w 13"/>
                      <a:gd name="T35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11">
                        <a:moveTo>
                          <a:pt x="0" y="4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11" y="7"/>
                          <a:pt x="11" y="7"/>
                          <a:pt x="11" y="8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7"/>
                          <a:pt x="13" y="7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9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 63"/>
                  <p:cNvSpPr>
                    <a:spLocks/>
                  </p:cNvSpPr>
                  <p:nvPr/>
                </p:nvSpPr>
                <p:spPr bwMode="auto">
                  <a:xfrm>
                    <a:off x="1764" y="1579"/>
                    <a:ext cx="8" cy="9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3 w 4"/>
                      <a:gd name="T3" fmla="*/ 4 h 5"/>
                      <a:gd name="T4" fmla="*/ 3 w 4"/>
                      <a:gd name="T5" fmla="*/ 3 h 5"/>
                      <a:gd name="T6" fmla="*/ 3 w 4"/>
                      <a:gd name="T7" fmla="*/ 1 h 5"/>
                      <a:gd name="T8" fmla="*/ 2 w 4"/>
                      <a:gd name="T9" fmla="*/ 1 h 5"/>
                      <a:gd name="T10" fmla="*/ 2 w 4"/>
                      <a:gd name="T11" fmla="*/ 1 h 5"/>
                      <a:gd name="T12" fmla="*/ 2 w 4"/>
                      <a:gd name="T13" fmla="*/ 2 h 5"/>
                      <a:gd name="T14" fmla="*/ 2 w 4"/>
                      <a:gd name="T15" fmla="*/ 2 h 5"/>
                      <a:gd name="T16" fmla="*/ 1 w 4"/>
                      <a:gd name="T17" fmla="*/ 3 h 5"/>
                      <a:gd name="T18" fmla="*/ 0 w 4"/>
                      <a:gd name="T19" fmla="*/ 2 h 5"/>
                      <a:gd name="T20" fmla="*/ 0 w 4"/>
                      <a:gd name="T21" fmla="*/ 2 h 5"/>
                      <a:gd name="T22" fmla="*/ 0 w 4"/>
                      <a:gd name="T23" fmla="*/ 1 h 5"/>
                      <a:gd name="T24" fmla="*/ 1 w 4"/>
                      <a:gd name="T25" fmla="*/ 0 h 5"/>
                      <a:gd name="T26" fmla="*/ 3 w 4"/>
                      <a:gd name="T27" fmla="*/ 0 h 5"/>
                      <a:gd name="T28" fmla="*/ 4 w 4"/>
                      <a:gd name="T29" fmla="*/ 2 h 5"/>
                      <a:gd name="T30" fmla="*/ 4 w 4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1"/>
                          <a:pt x="4" y="1"/>
                          <a:pt x="4" y="2"/>
                        </a:cubicBezTo>
                        <a:cubicBezTo>
                          <a:pt x="4" y="3"/>
                          <a:pt x="4" y="4"/>
                          <a:pt x="4" y="5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8" name="Freeform 64"/>
                  <p:cNvSpPr>
                    <a:spLocks noEditPoints="1"/>
                  </p:cNvSpPr>
                  <p:nvPr/>
                </p:nvSpPr>
                <p:spPr bwMode="auto">
                  <a:xfrm>
                    <a:off x="1753" y="1554"/>
                    <a:ext cx="24" cy="20"/>
                  </a:xfrm>
                  <a:custGeom>
                    <a:avLst/>
                    <a:gdLst>
                      <a:gd name="T0" fmla="*/ 4 w 13"/>
                      <a:gd name="T1" fmla="*/ 9 h 11"/>
                      <a:gd name="T2" fmla="*/ 1 w 13"/>
                      <a:gd name="T3" fmla="*/ 6 h 11"/>
                      <a:gd name="T4" fmla="*/ 0 w 13"/>
                      <a:gd name="T5" fmla="*/ 3 h 11"/>
                      <a:gd name="T6" fmla="*/ 1 w 13"/>
                      <a:gd name="T7" fmla="*/ 1 h 11"/>
                      <a:gd name="T8" fmla="*/ 4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2 w 13"/>
                      <a:gd name="T17" fmla="*/ 9 h 11"/>
                      <a:gd name="T18" fmla="*/ 9 w 13"/>
                      <a:gd name="T19" fmla="*/ 11 h 11"/>
                      <a:gd name="T20" fmla="*/ 4 w 13"/>
                      <a:gd name="T21" fmla="*/ 9 h 11"/>
                      <a:gd name="T22" fmla="*/ 5 w 13"/>
                      <a:gd name="T23" fmla="*/ 8 h 11"/>
                      <a:gd name="T24" fmla="*/ 10 w 13"/>
                      <a:gd name="T25" fmla="*/ 10 h 11"/>
                      <a:gd name="T26" fmla="*/ 12 w 13"/>
                      <a:gd name="T27" fmla="*/ 9 h 11"/>
                      <a:gd name="T28" fmla="*/ 12 w 13"/>
                      <a:gd name="T29" fmla="*/ 8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4 w 13"/>
                      <a:gd name="T35" fmla="*/ 1 h 11"/>
                      <a:gd name="T36" fmla="*/ 2 w 13"/>
                      <a:gd name="T37" fmla="*/ 1 h 11"/>
                      <a:gd name="T38" fmla="*/ 1 w 13"/>
                      <a:gd name="T39" fmla="*/ 2 h 11"/>
                      <a:gd name="T40" fmla="*/ 1 w 13"/>
                      <a:gd name="T41" fmla="*/ 3 h 11"/>
                      <a:gd name="T42" fmla="*/ 3 w 13"/>
                      <a:gd name="T43" fmla="*/ 5 h 11"/>
                      <a:gd name="T44" fmla="*/ 5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5" y="0"/>
                          <a:pt x="7" y="0"/>
                          <a:pt x="9" y="2"/>
                        </a:cubicBezTo>
                        <a:cubicBezTo>
                          <a:pt x="10" y="3"/>
                          <a:pt x="11" y="3"/>
                          <a:pt x="12" y="4"/>
                        </a:cubicBezTo>
                        <a:cubicBezTo>
                          <a:pt x="13" y="5"/>
                          <a:pt x="13" y="6"/>
                          <a:pt x="13" y="7"/>
                        </a:cubicBezTo>
                        <a:cubicBezTo>
                          <a:pt x="13" y="8"/>
                          <a:pt x="13" y="9"/>
                          <a:pt x="12" y="9"/>
                        </a:cubicBezTo>
                        <a:cubicBezTo>
                          <a:pt x="12" y="10"/>
                          <a:pt x="10" y="11"/>
                          <a:pt x="9" y="11"/>
                        </a:cubicBezTo>
                        <a:cubicBezTo>
                          <a:pt x="7" y="11"/>
                          <a:pt x="6" y="10"/>
                          <a:pt x="4" y="9"/>
                        </a:cubicBezTo>
                        <a:close/>
                        <a:moveTo>
                          <a:pt x="5" y="8"/>
                        </a:moveTo>
                        <a:cubicBezTo>
                          <a:pt x="7" y="9"/>
                          <a:pt x="8" y="9"/>
                          <a:pt x="10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8"/>
                          <a:pt x="12" y="8"/>
                        </a:cubicBezTo>
                        <a:cubicBezTo>
                          <a:pt x="12" y="7"/>
                          <a:pt x="12" y="7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5"/>
                        </a:cubicBezTo>
                        <a:cubicBezTo>
                          <a:pt x="4" y="6"/>
                          <a:pt x="5" y="7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1764" y="1537"/>
                    <a:ext cx="24" cy="20"/>
                  </a:xfrm>
                  <a:custGeom>
                    <a:avLst/>
                    <a:gdLst>
                      <a:gd name="T0" fmla="*/ 4 w 13"/>
                      <a:gd name="T1" fmla="*/ 10 h 11"/>
                      <a:gd name="T2" fmla="*/ 1 w 13"/>
                      <a:gd name="T3" fmla="*/ 7 h 11"/>
                      <a:gd name="T4" fmla="*/ 0 w 13"/>
                      <a:gd name="T5" fmla="*/ 4 h 11"/>
                      <a:gd name="T6" fmla="*/ 1 w 13"/>
                      <a:gd name="T7" fmla="*/ 2 h 11"/>
                      <a:gd name="T8" fmla="*/ 3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5 h 11"/>
                      <a:gd name="T14" fmla="*/ 13 w 13"/>
                      <a:gd name="T15" fmla="*/ 8 h 11"/>
                      <a:gd name="T16" fmla="*/ 12 w 13"/>
                      <a:gd name="T17" fmla="*/ 10 h 11"/>
                      <a:gd name="T18" fmla="*/ 8 w 13"/>
                      <a:gd name="T19" fmla="*/ 11 h 11"/>
                      <a:gd name="T20" fmla="*/ 4 w 13"/>
                      <a:gd name="T21" fmla="*/ 10 h 11"/>
                      <a:gd name="T22" fmla="*/ 5 w 13"/>
                      <a:gd name="T23" fmla="*/ 8 h 11"/>
                      <a:gd name="T24" fmla="*/ 9 w 13"/>
                      <a:gd name="T25" fmla="*/ 10 h 11"/>
                      <a:gd name="T26" fmla="*/ 12 w 13"/>
                      <a:gd name="T27" fmla="*/ 10 h 11"/>
                      <a:gd name="T28" fmla="*/ 12 w 13"/>
                      <a:gd name="T29" fmla="*/ 8 h 11"/>
                      <a:gd name="T30" fmla="*/ 11 w 13"/>
                      <a:gd name="T31" fmla="*/ 7 h 11"/>
                      <a:gd name="T32" fmla="*/ 7 w 13"/>
                      <a:gd name="T33" fmla="*/ 4 h 11"/>
                      <a:gd name="T34" fmla="*/ 4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2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5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10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5" y="0"/>
                          <a:pt x="7" y="1"/>
                          <a:pt x="9" y="2"/>
                        </a:cubicBezTo>
                        <a:cubicBezTo>
                          <a:pt x="10" y="3"/>
                          <a:pt x="11" y="4"/>
                          <a:pt x="12" y="5"/>
                        </a:cubicBezTo>
                        <a:cubicBezTo>
                          <a:pt x="12" y="6"/>
                          <a:pt x="13" y="7"/>
                          <a:pt x="13" y="8"/>
                        </a:cubicBezTo>
                        <a:cubicBezTo>
                          <a:pt x="13" y="9"/>
                          <a:pt x="13" y="9"/>
                          <a:pt x="12" y="10"/>
                        </a:cubicBezTo>
                        <a:cubicBezTo>
                          <a:pt x="11" y="11"/>
                          <a:pt x="10" y="11"/>
                          <a:pt x="8" y="11"/>
                        </a:cubicBezTo>
                        <a:cubicBezTo>
                          <a:pt x="7" y="11"/>
                          <a:pt x="5" y="11"/>
                          <a:pt x="4" y="10"/>
                        </a:cubicBezTo>
                        <a:close/>
                        <a:moveTo>
                          <a:pt x="5" y="8"/>
                        </a:move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0" y="10"/>
                          <a:pt x="11" y="10"/>
                          <a:pt x="12" y="10"/>
                        </a:cubicBezTo>
                        <a:cubicBezTo>
                          <a:pt x="12" y="9"/>
                          <a:pt x="12" y="9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6"/>
                          <a:pt x="9" y="5"/>
                          <a:pt x="7" y="4"/>
                        </a:cubicBezTo>
                        <a:cubicBezTo>
                          <a:pt x="6" y="3"/>
                          <a:pt x="5" y="2"/>
                          <a:pt x="4" y="2"/>
                        </a:cubicBezTo>
                        <a:cubicBezTo>
                          <a:pt x="3" y="2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3" y="7"/>
                          <a:pt x="4" y="7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 66"/>
                  <p:cNvSpPr>
                    <a:spLocks noEditPoints="1"/>
                  </p:cNvSpPr>
                  <p:nvPr/>
                </p:nvSpPr>
                <p:spPr bwMode="auto">
                  <a:xfrm>
                    <a:off x="1775" y="1522"/>
                    <a:ext cx="22" cy="21"/>
                  </a:xfrm>
                  <a:custGeom>
                    <a:avLst/>
                    <a:gdLst>
                      <a:gd name="T0" fmla="*/ 4 w 12"/>
                      <a:gd name="T1" fmla="*/ 9 h 11"/>
                      <a:gd name="T2" fmla="*/ 1 w 12"/>
                      <a:gd name="T3" fmla="*/ 6 h 11"/>
                      <a:gd name="T4" fmla="*/ 0 w 12"/>
                      <a:gd name="T5" fmla="*/ 3 h 11"/>
                      <a:gd name="T6" fmla="*/ 0 w 12"/>
                      <a:gd name="T7" fmla="*/ 1 h 11"/>
                      <a:gd name="T8" fmla="*/ 3 w 12"/>
                      <a:gd name="T9" fmla="*/ 0 h 11"/>
                      <a:gd name="T10" fmla="*/ 9 w 12"/>
                      <a:gd name="T11" fmla="*/ 2 h 11"/>
                      <a:gd name="T12" fmla="*/ 11 w 12"/>
                      <a:gd name="T13" fmla="*/ 5 h 11"/>
                      <a:gd name="T14" fmla="*/ 12 w 12"/>
                      <a:gd name="T15" fmla="*/ 7 h 11"/>
                      <a:gd name="T16" fmla="*/ 12 w 12"/>
                      <a:gd name="T17" fmla="*/ 9 h 11"/>
                      <a:gd name="T18" fmla="*/ 8 w 12"/>
                      <a:gd name="T19" fmla="*/ 11 h 11"/>
                      <a:gd name="T20" fmla="*/ 4 w 12"/>
                      <a:gd name="T21" fmla="*/ 9 h 11"/>
                      <a:gd name="T22" fmla="*/ 5 w 12"/>
                      <a:gd name="T23" fmla="*/ 8 h 11"/>
                      <a:gd name="T24" fmla="*/ 9 w 12"/>
                      <a:gd name="T25" fmla="*/ 10 h 11"/>
                      <a:gd name="T26" fmla="*/ 11 w 12"/>
                      <a:gd name="T27" fmla="*/ 9 h 11"/>
                      <a:gd name="T28" fmla="*/ 12 w 12"/>
                      <a:gd name="T29" fmla="*/ 8 h 11"/>
                      <a:gd name="T30" fmla="*/ 11 w 12"/>
                      <a:gd name="T31" fmla="*/ 6 h 11"/>
                      <a:gd name="T32" fmla="*/ 7 w 12"/>
                      <a:gd name="T33" fmla="*/ 3 h 11"/>
                      <a:gd name="T34" fmla="*/ 4 w 12"/>
                      <a:gd name="T35" fmla="*/ 1 h 11"/>
                      <a:gd name="T36" fmla="*/ 2 w 12"/>
                      <a:gd name="T37" fmla="*/ 1 h 11"/>
                      <a:gd name="T38" fmla="*/ 1 w 12"/>
                      <a:gd name="T39" fmla="*/ 2 h 11"/>
                      <a:gd name="T40" fmla="*/ 1 w 12"/>
                      <a:gd name="T41" fmla="*/ 3 h 11"/>
                      <a:gd name="T42" fmla="*/ 2 w 12"/>
                      <a:gd name="T43" fmla="*/ 5 h 11"/>
                      <a:gd name="T44" fmla="*/ 5 w 12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" h="11">
                        <a:moveTo>
                          <a:pt x="4" y="9"/>
                        </a:moveTo>
                        <a:cubicBezTo>
                          <a:pt x="2" y="8"/>
                          <a:pt x="2" y="7"/>
                          <a:pt x="1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2"/>
                        </a:cubicBezTo>
                        <a:cubicBezTo>
                          <a:pt x="10" y="3"/>
                          <a:pt x="11" y="4"/>
                          <a:pt x="11" y="5"/>
                        </a:cubicBezTo>
                        <a:cubicBezTo>
                          <a:pt x="12" y="6"/>
                          <a:pt x="12" y="6"/>
                          <a:pt x="12" y="7"/>
                        </a:cubicBezTo>
                        <a:cubicBezTo>
                          <a:pt x="12" y="8"/>
                          <a:pt x="12" y="9"/>
                          <a:pt x="12" y="9"/>
                        </a:cubicBezTo>
                        <a:cubicBezTo>
                          <a:pt x="11" y="10"/>
                          <a:pt x="10" y="11"/>
                          <a:pt x="8" y="11"/>
                        </a:cubicBezTo>
                        <a:cubicBezTo>
                          <a:pt x="7" y="11"/>
                          <a:pt x="5" y="10"/>
                          <a:pt x="4" y="9"/>
                        </a:cubicBezTo>
                        <a:close/>
                        <a:moveTo>
                          <a:pt x="5" y="8"/>
                        </a:moveTo>
                        <a:cubicBezTo>
                          <a:pt x="7" y="9"/>
                          <a:pt x="8" y="9"/>
                          <a:pt x="9" y="10"/>
                        </a:cubicBezTo>
                        <a:cubicBezTo>
                          <a:pt x="10" y="10"/>
                          <a:pt x="11" y="10"/>
                          <a:pt x="11" y="9"/>
                        </a:cubicBezTo>
                        <a:cubicBezTo>
                          <a:pt x="12" y="9"/>
                          <a:pt x="12" y="8"/>
                          <a:pt x="12" y="8"/>
                        </a:cubicBezTo>
                        <a:cubicBezTo>
                          <a:pt x="12" y="7"/>
                          <a:pt x="11" y="7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2" y="5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1" name="Freeform 67"/>
                  <p:cNvSpPr>
                    <a:spLocks/>
                  </p:cNvSpPr>
                  <p:nvPr/>
                </p:nvSpPr>
                <p:spPr bwMode="auto">
                  <a:xfrm>
                    <a:off x="1704" y="1486"/>
                    <a:ext cx="112" cy="145"/>
                  </a:xfrm>
                  <a:custGeom>
                    <a:avLst/>
                    <a:gdLst>
                      <a:gd name="T0" fmla="*/ 61 w 61"/>
                      <a:gd name="T1" fmla="*/ 17 h 79"/>
                      <a:gd name="T2" fmla="*/ 26 w 61"/>
                      <a:gd name="T3" fmla="*/ 79 h 79"/>
                      <a:gd name="T4" fmla="*/ 0 w 61"/>
                      <a:gd name="T5" fmla="*/ 63 h 79"/>
                      <a:gd name="T6" fmla="*/ 37 w 61"/>
                      <a:gd name="T7" fmla="*/ 0 h 79"/>
                      <a:gd name="T8" fmla="*/ 61 w 61"/>
                      <a:gd name="T9" fmla="*/ 17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79">
                        <a:moveTo>
                          <a:pt x="61" y="17"/>
                        </a:moveTo>
                        <a:cubicBezTo>
                          <a:pt x="61" y="17"/>
                          <a:pt x="37" y="54"/>
                          <a:pt x="26" y="79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10" y="36"/>
                          <a:pt x="17" y="18"/>
                          <a:pt x="37" y="0"/>
                        </a:cubicBezTo>
                        <a:lnTo>
                          <a:pt x="61" y="17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2" name="Freeform 68"/>
                  <p:cNvSpPr>
                    <a:spLocks/>
                  </p:cNvSpPr>
                  <p:nvPr/>
                </p:nvSpPr>
                <p:spPr bwMode="auto">
                  <a:xfrm>
                    <a:off x="1700" y="1484"/>
                    <a:ext cx="118" cy="149"/>
                  </a:xfrm>
                  <a:custGeom>
                    <a:avLst/>
                    <a:gdLst>
                      <a:gd name="T0" fmla="*/ 63 w 64"/>
                      <a:gd name="T1" fmla="*/ 18 h 81"/>
                      <a:gd name="T2" fmla="*/ 62 w 64"/>
                      <a:gd name="T3" fmla="*/ 17 h 81"/>
                      <a:gd name="T4" fmla="*/ 27 w 64"/>
                      <a:gd name="T5" fmla="*/ 79 h 81"/>
                      <a:gd name="T6" fmla="*/ 28 w 64"/>
                      <a:gd name="T7" fmla="*/ 80 h 81"/>
                      <a:gd name="T8" fmla="*/ 29 w 64"/>
                      <a:gd name="T9" fmla="*/ 79 h 81"/>
                      <a:gd name="T10" fmla="*/ 2 w 64"/>
                      <a:gd name="T11" fmla="*/ 63 h 81"/>
                      <a:gd name="T12" fmla="*/ 2 w 64"/>
                      <a:gd name="T13" fmla="*/ 64 h 81"/>
                      <a:gd name="T14" fmla="*/ 3 w 64"/>
                      <a:gd name="T15" fmla="*/ 65 h 81"/>
                      <a:gd name="T16" fmla="*/ 39 w 64"/>
                      <a:gd name="T17" fmla="*/ 2 h 81"/>
                      <a:gd name="T18" fmla="*/ 39 w 64"/>
                      <a:gd name="T19" fmla="*/ 1 h 81"/>
                      <a:gd name="T20" fmla="*/ 38 w 64"/>
                      <a:gd name="T21" fmla="*/ 2 h 81"/>
                      <a:gd name="T22" fmla="*/ 63 w 64"/>
                      <a:gd name="T23" fmla="*/ 19 h 81"/>
                      <a:gd name="T24" fmla="*/ 63 w 64"/>
                      <a:gd name="T25" fmla="*/ 18 h 81"/>
                      <a:gd name="T26" fmla="*/ 62 w 64"/>
                      <a:gd name="T27" fmla="*/ 17 h 81"/>
                      <a:gd name="T28" fmla="*/ 63 w 64"/>
                      <a:gd name="T29" fmla="*/ 18 h 81"/>
                      <a:gd name="T30" fmla="*/ 64 w 64"/>
                      <a:gd name="T31" fmla="*/ 17 h 81"/>
                      <a:gd name="T32" fmla="*/ 39 w 64"/>
                      <a:gd name="T33" fmla="*/ 1 h 81"/>
                      <a:gd name="T34" fmla="*/ 38 w 64"/>
                      <a:gd name="T35" fmla="*/ 1 h 81"/>
                      <a:gd name="T36" fmla="*/ 1 w 64"/>
                      <a:gd name="T37" fmla="*/ 64 h 81"/>
                      <a:gd name="T38" fmla="*/ 1 w 64"/>
                      <a:gd name="T39" fmla="*/ 65 h 81"/>
                      <a:gd name="T40" fmla="*/ 28 w 64"/>
                      <a:gd name="T41" fmla="*/ 80 h 81"/>
                      <a:gd name="T42" fmla="*/ 29 w 64"/>
                      <a:gd name="T43" fmla="*/ 81 h 81"/>
                      <a:gd name="T44" fmla="*/ 29 w 64"/>
                      <a:gd name="T45" fmla="*/ 80 h 81"/>
                      <a:gd name="T46" fmla="*/ 50 w 64"/>
                      <a:gd name="T47" fmla="*/ 40 h 81"/>
                      <a:gd name="T48" fmla="*/ 60 w 64"/>
                      <a:gd name="T49" fmla="*/ 24 h 81"/>
                      <a:gd name="T50" fmla="*/ 64 w 64"/>
                      <a:gd name="T51" fmla="*/ 18 h 81"/>
                      <a:gd name="T52" fmla="*/ 64 w 64"/>
                      <a:gd name="T53" fmla="*/ 17 h 81"/>
                      <a:gd name="T54" fmla="*/ 63 w 64"/>
                      <a:gd name="T55" fmla="*/ 18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4" h="81">
                        <a:moveTo>
                          <a:pt x="63" y="18"/>
                        </a:move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2" y="17"/>
                          <a:pt x="38" y="54"/>
                          <a:pt x="27" y="79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29" y="79"/>
                          <a:pt x="29" y="79"/>
                          <a:pt x="29" y="79"/>
                        </a:cubicBezTo>
                        <a:cubicBezTo>
                          <a:pt x="2" y="63"/>
                          <a:pt x="2" y="63"/>
                          <a:pt x="2" y="63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3" y="65"/>
                          <a:pt x="3" y="65"/>
                          <a:pt x="3" y="65"/>
                        </a:cubicBezTo>
                        <a:cubicBezTo>
                          <a:pt x="13" y="38"/>
                          <a:pt x="20" y="20"/>
                          <a:pt x="39" y="2"/>
                        </a:cubicBezTo>
                        <a:cubicBezTo>
                          <a:pt x="39" y="1"/>
                          <a:pt x="39" y="1"/>
                          <a:pt x="39" y="1"/>
                        </a:cubicBezTo>
                        <a:cubicBezTo>
                          <a:pt x="38" y="2"/>
                          <a:pt x="38" y="2"/>
                          <a:pt x="38" y="2"/>
                        </a:cubicBezTo>
                        <a:cubicBezTo>
                          <a:pt x="63" y="19"/>
                          <a:pt x="63" y="19"/>
                          <a:pt x="63" y="19"/>
                        </a:cubicBezTo>
                        <a:cubicBezTo>
                          <a:pt x="63" y="18"/>
                          <a:pt x="63" y="18"/>
                          <a:pt x="63" y="18"/>
                        </a:cubicBez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3" y="18"/>
                          <a:pt x="63" y="18"/>
                          <a:pt x="63" y="18"/>
                        </a:cubicBezTo>
                        <a:cubicBezTo>
                          <a:pt x="64" y="17"/>
                          <a:pt x="64" y="17"/>
                          <a:pt x="64" y="17"/>
                        </a:cubicBezTo>
                        <a:cubicBezTo>
                          <a:pt x="39" y="1"/>
                          <a:pt x="39" y="1"/>
                          <a:pt x="39" y="1"/>
                        </a:cubicBezTo>
                        <a:cubicBezTo>
                          <a:pt x="39" y="0"/>
                          <a:pt x="38" y="0"/>
                          <a:pt x="38" y="1"/>
                        </a:cubicBezTo>
                        <a:cubicBezTo>
                          <a:pt x="18" y="18"/>
                          <a:pt x="11" y="37"/>
                          <a:pt x="1" y="64"/>
                        </a:cubicBezTo>
                        <a:cubicBezTo>
                          <a:pt x="0" y="64"/>
                          <a:pt x="1" y="65"/>
                          <a:pt x="1" y="65"/>
                        </a:cubicBezTo>
                        <a:cubicBezTo>
                          <a:pt x="28" y="80"/>
                          <a:pt x="28" y="80"/>
                          <a:pt x="28" y="80"/>
                        </a:cubicBezTo>
                        <a:cubicBezTo>
                          <a:pt x="29" y="81"/>
                          <a:pt x="29" y="81"/>
                          <a:pt x="29" y="81"/>
                        </a:cubicBezTo>
                        <a:cubicBezTo>
                          <a:pt x="29" y="80"/>
                          <a:pt x="29" y="80"/>
                          <a:pt x="29" y="80"/>
                        </a:cubicBezTo>
                        <a:cubicBezTo>
                          <a:pt x="34" y="68"/>
                          <a:pt x="43" y="52"/>
                          <a:pt x="50" y="40"/>
                        </a:cubicBezTo>
                        <a:cubicBezTo>
                          <a:pt x="54" y="34"/>
                          <a:pt x="58" y="28"/>
                          <a:pt x="60" y="24"/>
                        </a:cubicBezTo>
                        <a:cubicBezTo>
                          <a:pt x="62" y="21"/>
                          <a:pt x="64" y="18"/>
                          <a:pt x="64" y="18"/>
                        </a:cubicBezTo>
                        <a:cubicBezTo>
                          <a:pt x="64" y="18"/>
                          <a:pt x="64" y="17"/>
                          <a:pt x="64" y="17"/>
                        </a:cubicBezTo>
                        <a:lnTo>
                          <a:pt x="6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3" name="Freeform 69"/>
                  <p:cNvSpPr>
                    <a:spLocks/>
                  </p:cNvSpPr>
                  <p:nvPr/>
                </p:nvSpPr>
                <p:spPr bwMode="auto">
                  <a:xfrm>
                    <a:off x="1711" y="1500"/>
                    <a:ext cx="97" cy="110"/>
                  </a:xfrm>
                  <a:custGeom>
                    <a:avLst/>
                    <a:gdLst>
                      <a:gd name="T0" fmla="*/ 16 w 53"/>
                      <a:gd name="T1" fmla="*/ 57 h 60"/>
                      <a:gd name="T2" fmla="*/ 23 w 53"/>
                      <a:gd name="T3" fmla="*/ 60 h 60"/>
                      <a:gd name="T4" fmla="*/ 53 w 53"/>
                      <a:gd name="T5" fmla="*/ 10 h 60"/>
                      <a:gd name="T6" fmla="*/ 39 w 53"/>
                      <a:gd name="T7" fmla="*/ 0 h 60"/>
                      <a:gd name="T8" fmla="*/ 36 w 53"/>
                      <a:gd name="T9" fmla="*/ 3 h 60"/>
                      <a:gd name="T10" fmla="*/ 28 w 53"/>
                      <a:gd name="T11" fmla="*/ 1 h 60"/>
                      <a:gd name="T12" fmla="*/ 0 w 53"/>
                      <a:gd name="T13" fmla="*/ 53 h 60"/>
                      <a:gd name="T14" fmla="*/ 13 w 53"/>
                      <a:gd name="T15" fmla="*/ 60 h 60"/>
                      <a:gd name="T16" fmla="*/ 16 w 53"/>
                      <a:gd name="T1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60">
                        <a:moveTo>
                          <a:pt x="16" y="57"/>
                        </a:moveTo>
                        <a:cubicBezTo>
                          <a:pt x="20" y="55"/>
                          <a:pt x="21" y="60"/>
                          <a:pt x="23" y="60"/>
                        </a:cubicBezTo>
                        <a:cubicBezTo>
                          <a:pt x="33" y="39"/>
                          <a:pt x="53" y="10"/>
                          <a:pt x="53" y="1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8" y="1"/>
                          <a:pt x="38" y="2"/>
                          <a:pt x="36" y="3"/>
                        </a:cubicBezTo>
                        <a:cubicBezTo>
                          <a:pt x="33" y="5"/>
                          <a:pt x="30" y="4"/>
                          <a:pt x="28" y="1"/>
                        </a:cubicBezTo>
                        <a:cubicBezTo>
                          <a:pt x="14" y="15"/>
                          <a:pt x="9" y="32"/>
                          <a:pt x="0" y="53"/>
                        </a:cubicBezTo>
                        <a:cubicBezTo>
                          <a:pt x="13" y="60"/>
                          <a:pt x="13" y="60"/>
                          <a:pt x="13" y="60"/>
                        </a:cubicBezTo>
                        <a:cubicBezTo>
                          <a:pt x="14" y="59"/>
                          <a:pt x="15" y="58"/>
                          <a:pt x="16" y="57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4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1766" y="1495"/>
                    <a:ext cx="9" cy="11"/>
                  </a:xfrm>
                  <a:custGeom>
                    <a:avLst/>
                    <a:gdLst>
                      <a:gd name="T0" fmla="*/ 5 w 5"/>
                      <a:gd name="T1" fmla="*/ 1 h 6"/>
                      <a:gd name="T2" fmla="*/ 5 w 5"/>
                      <a:gd name="T3" fmla="*/ 2 h 6"/>
                      <a:gd name="T4" fmla="*/ 5 w 5"/>
                      <a:gd name="T5" fmla="*/ 3 h 6"/>
                      <a:gd name="T6" fmla="*/ 5 w 5"/>
                      <a:gd name="T7" fmla="*/ 4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4 w 5"/>
                      <a:gd name="T13" fmla="*/ 4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2 w 5"/>
                      <a:gd name="T21" fmla="*/ 6 h 6"/>
                      <a:gd name="T22" fmla="*/ 3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3 h 6"/>
                      <a:gd name="T34" fmla="*/ 3 w 5"/>
                      <a:gd name="T35" fmla="*/ 4 h 6"/>
                      <a:gd name="T36" fmla="*/ 3 w 5"/>
                      <a:gd name="T37" fmla="*/ 4 h 6"/>
                      <a:gd name="T38" fmla="*/ 3 w 5"/>
                      <a:gd name="T39" fmla="*/ 4 h 6"/>
                      <a:gd name="T40" fmla="*/ 1 w 5"/>
                      <a:gd name="T41" fmla="*/ 3 h 6"/>
                      <a:gd name="T42" fmla="*/ 1 w 5"/>
                      <a:gd name="T43" fmla="*/ 2 h 6"/>
                      <a:gd name="T44" fmla="*/ 0 w 5"/>
                      <a:gd name="T45" fmla="*/ 2 h 6"/>
                      <a:gd name="T46" fmla="*/ 0 w 5"/>
                      <a:gd name="T47" fmla="*/ 2 h 6"/>
                      <a:gd name="T48" fmla="*/ 0 w 5"/>
                      <a:gd name="T49" fmla="*/ 3 h 6"/>
                      <a:gd name="T50" fmla="*/ 0 w 5"/>
                      <a:gd name="T51" fmla="*/ 3 h 6"/>
                      <a:gd name="T52" fmla="*/ 0 w 5"/>
                      <a:gd name="T53" fmla="*/ 2 h 6"/>
                      <a:gd name="T54" fmla="*/ 1 w 5"/>
                      <a:gd name="T55" fmla="*/ 3 h 6"/>
                      <a:gd name="T56" fmla="*/ 0 w 5"/>
                      <a:gd name="T57" fmla="*/ 3 h 6"/>
                      <a:gd name="T58" fmla="*/ 0 w 5"/>
                      <a:gd name="T59" fmla="*/ 3 h 6"/>
                      <a:gd name="T60" fmla="*/ 0 w 5"/>
                      <a:gd name="T61" fmla="*/ 3 h 6"/>
                      <a:gd name="T62" fmla="*/ 0 w 5"/>
                      <a:gd name="T63" fmla="*/ 1 h 6"/>
                      <a:gd name="T64" fmla="*/ 1 w 5"/>
                      <a:gd name="T65" fmla="*/ 0 h 6"/>
                      <a:gd name="T66" fmla="*/ 1 w 5"/>
                      <a:gd name="T67" fmla="*/ 0 h 6"/>
                      <a:gd name="T68" fmla="*/ 1 w 5"/>
                      <a:gd name="T69" fmla="*/ 0 h 6"/>
                      <a:gd name="T70" fmla="*/ 1 w 5"/>
                      <a:gd name="T71" fmla="*/ 0 h 6"/>
                      <a:gd name="T72" fmla="*/ 1 w 5"/>
                      <a:gd name="T73" fmla="*/ 0 h 6"/>
                      <a:gd name="T74" fmla="*/ 1 w 5"/>
                      <a:gd name="T75" fmla="*/ 0 h 6"/>
                      <a:gd name="T76" fmla="*/ 2 w 5"/>
                      <a:gd name="T77" fmla="*/ 0 h 6"/>
                      <a:gd name="T78" fmla="*/ 3 w 5"/>
                      <a:gd name="T79" fmla="*/ 0 h 6"/>
                      <a:gd name="T80" fmla="*/ 3 w 5"/>
                      <a:gd name="T81" fmla="*/ 1 h 6"/>
                      <a:gd name="T82" fmla="*/ 3 w 5"/>
                      <a:gd name="T83" fmla="*/ 1 h 6"/>
                      <a:gd name="T84" fmla="*/ 4 w 5"/>
                      <a:gd name="T85" fmla="*/ 0 h 6"/>
                      <a:gd name="T86" fmla="*/ 5 w 5"/>
                      <a:gd name="T87" fmla="*/ 0 h 6"/>
                      <a:gd name="T88" fmla="*/ 2 w 5"/>
                      <a:gd name="T89" fmla="*/ 1 h 6"/>
                      <a:gd name="T90" fmla="*/ 1 w 5"/>
                      <a:gd name="T91" fmla="*/ 1 h 6"/>
                      <a:gd name="T92" fmla="*/ 1 w 5"/>
                      <a:gd name="T93" fmla="*/ 1 h 6"/>
                      <a:gd name="T94" fmla="*/ 1 w 5"/>
                      <a:gd name="T95" fmla="*/ 2 h 6"/>
                      <a:gd name="T96" fmla="*/ 1 w 5"/>
                      <a:gd name="T97" fmla="*/ 2 h 6"/>
                      <a:gd name="T98" fmla="*/ 2 w 5"/>
                      <a:gd name="T99" fmla="*/ 2 h 6"/>
                      <a:gd name="T100" fmla="*/ 2 w 5"/>
                      <a:gd name="T101" fmla="*/ 2 h 6"/>
                      <a:gd name="T102" fmla="*/ 2 w 5"/>
                      <a:gd name="T103" fmla="*/ 0 h 6"/>
                      <a:gd name="T104" fmla="*/ 2 w 5"/>
                      <a:gd name="T105" fmla="*/ 0 h 6"/>
                      <a:gd name="T106" fmla="*/ 2 w 5"/>
                      <a:gd name="T107" fmla="*/ 1 h 6"/>
                      <a:gd name="T108" fmla="*/ 2 w 5"/>
                      <a:gd name="T109" fmla="*/ 1 h 6"/>
                      <a:gd name="T110" fmla="*/ 3 w 5"/>
                      <a:gd name="T111" fmla="*/ 1 h 6"/>
                      <a:gd name="T112" fmla="*/ 3 w 5"/>
                      <a:gd name="T113" fmla="*/ 0 h 6"/>
                      <a:gd name="T114" fmla="*/ 4 w 5"/>
                      <a:gd name="T115" fmla="*/ 1 h 6"/>
                      <a:gd name="T116" fmla="*/ 4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4 w 5"/>
                      <a:gd name="T123" fmla="*/ 2 h 6"/>
                      <a:gd name="T124" fmla="*/ 5 w 5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" h="6">
                        <a:moveTo>
                          <a:pt x="5" y="0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lnTo>
                          <a:pt x="5" y="0"/>
                        </a:lnTo>
                        <a:close/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lnTo>
                          <a:pt x="2" y="0"/>
                        </a:ln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5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1739" y="1609"/>
                    <a:ext cx="9" cy="13"/>
                  </a:xfrm>
                  <a:custGeom>
                    <a:avLst/>
                    <a:gdLst>
                      <a:gd name="T0" fmla="*/ 5 w 5"/>
                      <a:gd name="T1" fmla="*/ 2 h 7"/>
                      <a:gd name="T2" fmla="*/ 5 w 5"/>
                      <a:gd name="T3" fmla="*/ 3 h 7"/>
                      <a:gd name="T4" fmla="*/ 5 w 5"/>
                      <a:gd name="T5" fmla="*/ 4 h 7"/>
                      <a:gd name="T6" fmla="*/ 5 w 5"/>
                      <a:gd name="T7" fmla="*/ 4 h 7"/>
                      <a:gd name="T8" fmla="*/ 5 w 5"/>
                      <a:gd name="T9" fmla="*/ 5 h 7"/>
                      <a:gd name="T10" fmla="*/ 5 w 5"/>
                      <a:gd name="T11" fmla="*/ 5 h 7"/>
                      <a:gd name="T12" fmla="*/ 5 w 5"/>
                      <a:gd name="T13" fmla="*/ 5 h 7"/>
                      <a:gd name="T14" fmla="*/ 4 w 5"/>
                      <a:gd name="T15" fmla="*/ 5 h 7"/>
                      <a:gd name="T16" fmla="*/ 3 w 5"/>
                      <a:gd name="T17" fmla="*/ 7 h 7"/>
                      <a:gd name="T18" fmla="*/ 3 w 5"/>
                      <a:gd name="T19" fmla="*/ 7 h 7"/>
                      <a:gd name="T20" fmla="*/ 3 w 5"/>
                      <a:gd name="T21" fmla="*/ 7 h 7"/>
                      <a:gd name="T22" fmla="*/ 3 w 5"/>
                      <a:gd name="T23" fmla="*/ 6 h 7"/>
                      <a:gd name="T24" fmla="*/ 4 w 5"/>
                      <a:gd name="T25" fmla="*/ 5 h 7"/>
                      <a:gd name="T26" fmla="*/ 4 w 5"/>
                      <a:gd name="T27" fmla="*/ 4 h 7"/>
                      <a:gd name="T28" fmla="*/ 4 w 5"/>
                      <a:gd name="T29" fmla="*/ 3 h 7"/>
                      <a:gd name="T30" fmla="*/ 3 w 5"/>
                      <a:gd name="T31" fmla="*/ 3 h 7"/>
                      <a:gd name="T32" fmla="*/ 3 w 5"/>
                      <a:gd name="T33" fmla="*/ 4 h 7"/>
                      <a:gd name="T34" fmla="*/ 4 w 5"/>
                      <a:gd name="T35" fmla="*/ 5 h 7"/>
                      <a:gd name="T36" fmla="*/ 4 w 5"/>
                      <a:gd name="T37" fmla="*/ 5 h 7"/>
                      <a:gd name="T38" fmla="*/ 3 w 5"/>
                      <a:gd name="T39" fmla="*/ 4 h 7"/>
                      <a:gd name="T40" fmla="*/ 2 w 5"/>
                      <a:gd name="T41" fmla="*/ 4 h 7"/>
                      <a:gd name="T42" fmla="*/ 1 w 5"/>
                      <a:gd name="T43" fmla="*/ 3 h 7"/>
                      <a:gd name="T44" fmla="*/ 1 w 5"/>
                      <a:gd name="T45" fmla="*/ 3 h 7"/>
                      <a:gd name="T46" fmla="*/ 1 w 5"/>
                      <a:gd name="T47" fmla="*/ 3 h 7"/>
                      <a:gd name="T48" fmla="*/ 1 w 5"/>
                      <a:gd name="T49" fmla="*/ 3 h 7"/>
                      <a:gd name="T50" fmla="*/ 1 w 5"/>
                      <a:gd name="T51" fmla="*/ 3 h 7"/>
                      <a:gd name="T52" fmla="*/ 1 w 5"/>
                      <a:gd name="T53" fmla="*/ 3 h 7"/>
                      <a:gd name="T54" fmla="*/ 1 w 5"/>
                      <a:gd name="T55" fmla="*/ 3 h 7"/>
                      <a:gd name="T56" fmla="*/ 1 w 5"/>
                      <a:gd name="T57" fmla="*/ 4 h 7"/>
                      <a:gd name="T58" fmla="*/ 0 w 5"/>
                      <a:gd name="T59" fmla="*/ 4 h 7"/>
                      <a:gd name="T60" fmla="*/ 0 w 5"/>
                      <a:gd name="T61" fmla="*/ 4 h 7"/>
                      <a:gd name="T62" fmla="*/ 1 w 5"/>
                      <a:gd name="T63" fmla="*/ 2 h 7"/>
                      <a:gd name="T64" fmla="*/ 1 w 5"/>
                      <a:gd name="T65" fmla="*/ 1 h 7"/>
                      <a:gd name="T66" fmla="*/ 1 w 5"/>
                      <a:gd name="T67" fmla="*/ 1 h 7"/>
                      <a:gd name="T68" fmla="*/ 1 w 5"/>
                      <a:gd name="T69" fmla="*/ 1 h 7"/>
                      <a:gd name="T70" fmla="*/ 2 w 5"/>
                      <a:gd name="T71" fmla="*/ 1 h 7"/>
                      <a:gd name="T72" fmla="*/ 2 w 5"/>
                      <a:gd name="T73" fmla="*/ 1 h 7"/>
                      <a:gd name="T74" fmla="*/ 2 w 5"/>
                      <a:gd name="T75" fmla="*/ 1 h 7"/>
                      <a:gd name="T76" fmla="*/ 3 w 5"/>
                      <a:gd name="T77" fmla="*/ 1 h 7"/>
                      <a:gd name="T78" fmla="*/ 3 w 5"/>
                      <a:gd name="T79" fmla="*/ 1 h 7"/>
                      <a:gd name="T80" fmla="*/ 3 w 5"/>
                      <a:gd name="T81" fmla="*/ 1 h 7"/>
                      <a:gd name="T82" fmla="*/ 3 w 5"/>
                      <a:gd name="T83" fmla="*/ 2 h 7"/>
                      <a:gd name="T84" fmla="*/ 4 w 5"/>
                      <a:gd name="T85" fmla="*/ 1 h 7"/>
                      <a:gd name="T86" fmla="*/ 3 w 5"/>
                      <a:gd name="T87" fmla="*/ 3 h 7"/>
                      <a:gd name="T88" fmla="*/ 2 w 5"/>
                      <a:gd name="T89" fmla="*/ 2 h 7"/>
                      <a:gd name="T90" fmla="*/ 2 w 5"/>
                      <a:gd name="T91" fmla="*/ 2 h 7"/>
                      <a:gd name="T92" fmla="*/ 1 w 5"/>
                      <a:gd name="T93" fmla="*/ 2 h 7"/>
                      <a:gd name="T94" fmla="*/ 1 w 5"/>
                      <a:gd name="T95" fmla="*/ 3 h 7"/>
                      <a:gd name="T96" fmla="*/ 2 w 5"/>
                      <a:gd name="T97" fmla="*/ 3 h 7"/>
                      <a:gd name="T98" fmla="*/ 2 w 5"/>
                      <a:gd name="T99" fmla="*/ 3 h 7"/>
                      <a:gd name="T100" fmla="*/ 3 w 5"/>
                      <a:gd name="T101" fmla="*/ 1 h 7"/>
                      <a:gd name="T102" fmla="*/ 2 w 5"/>
                      <a:gd name="T103" fmla="*/ 1 h 7"/>
                      <a:gd name="T104" fmla="*/ 2 w 5"/>
                      <a:gd name="T105" fmla="*/ 1 h 7"/>
                      <a:gd name="T106" fmla="*/ 2 w 5"/>
                      <a:gd name="T107" fmla="*/ 1 h 7"/>
                      <a:gd name="T108" fmla="*/ 3 w 5"/>
                      <a:gd name="T109" fmla="*/ 2 h 7"/>
                      <a:gd name="T110" fmla="*/ 3 w 5"/>
                      <a:gd name="T111" fmla="*/ 1 h 7"/>
                      <a:gd name="T112" fmla="*/ 5 w 5"/>
                      <a:gd name="T113" fmla="*/ 2 h 7"/>
                      <a:gd name="T114" fmla="*/ 4 w 5"/>
                      <a:gd name="T115" fmla="*/ 2 h 7"/>
                      <a:gd name="T116" fmla="*/ 3 w 5"/>
                      <a:gd name="T117" fmla="*/ 2 h 7"/>
                      <a:gd name="T118" fmla="*/ 5 w 5"/>
                      <a:gd name="T119" fmla="*/ 4 h 7"/>
                      <a:gd name="T120" fmla="*/ 5 w 5"/>
                      <a:gd name="T121" fmla="*/ 3 h 7"/>
                      <a:gd name="T122" fmla="*/ 5 w 5"/>
                      <a:gd name="T12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7">
                        <a:moveTo>
                          <a:pt x="5" y="1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6"/>
                          <a:pt x="4" y="6"/>
                          <a:pt x="3" y="6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  <a:moveTo>
                          <a:pt x="3" y="3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6" name="Freeform 72"/>
                  <p:cNvSpPr>
                    <a:spLocks/>
                  </p:cNvSpPr>
                  <p:nvPr/>
                </p:nvSpPr>
                <p:spPr bwMode="auto">
                  <a:xfrm>
                    <a:off x="1728" y="1579"/>
                    <a:ext cx="25" cy="17"/>
                  </a:xfrm>
                  <a:custGeom>
                    <a:avLst/>
                    <a:gdLst>
                      <a:gd name="T0" fmla="*/ 0 w 14"/>
                      <a:gd name="T1" fmla="*/ 4 h 9"/>
                      <a:gd name="T2" fmla="*/ 0 w 14"/>
                      <a:gd name="T3" fmla="*/ 0 h 9"/>
                      <a:gd name="T4" fmla="*/ 1 w 14"/>
                      <a:gd name="T5" fmla="*/ 0 h 9"/>
                      <a:gd name="T6" fmla="*/ 11 w 14"/>
                      <a:gd name="T7" fmla="*/ 5 h 9"/>
                      <a:gd name="T8" fmla="*/ 12 w 14"/>
                      <a:gd name="T9" fmla="*/ 6 h 9"/>
                      <a:gd name="T10" fmla="*/ 13 w 14"/>
                      <a:gd name="T11" fmla="*/ 6 h 9"/>
                      <a:gd name="T12" fmla="*/ 13 w 14"/>
                      <a:gd name="T13" fmla="*/ 5 h 9"/>
                      <a:gd name="T14" fmla="*/ 14 w 14"/>
                      <a:gd name="T15" fmla="*/ 5 h 9"/>
                      <a:gd name="T16" fmla="*/ 11 w 14"/>
                      <a:gd name="T17" fmla="*/ 9 h 9"/>
                      <a:gd name="T18" fmla="*/ 11 w 14"/>
                      <a:gd name="T19" fmla="*/ 9 h 9"/>
                      <a:gd name="T20" fmla="*/ 11 w 14"/>
                      <a:gd name="T21" fmla="*/ 8 h 9"/>
                      <a:gd name="T22" fmla="*/ 11 w 14"/>
                      <a:gd name="T23" fmla="*/ 8 h 9"/>
                      <a:gd name="T24" fmla="*/ 10 w 14"/>
                      <a:gd name="T25" fmla="*/ 7 h 9"/>
                      <a:gd name="T26" fmla="*/ 3 w 14"/>
                      <a:gd name="T27" fmla="*/ 3 h 9"/>
                      <a:gd name="T28" fmla="*/ 2 w 14"/>
                      <a:gd name="T29" fmla="*/ 3 h 9"/>
                      <a:gd name="T30" fmla="*/ 1 w 14"/>
                      <a:gd name="T31" fmla="*/ 3 h 9"/>
                      <a:gd name="T32" fmla="*/ 1 w 14"/>
                      <a:gd name="T33" fmla="*/ 3 h 9"/>
                      <a:gd name="T34" fmla="*/ 1 w 14"/>
                      <a:gd name="T35" fmla="*/ 4 h 9"/>
                      <a:gd name="T36" fmla="*/ 0 w 14"/>
                      <a:gd name="T37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9">
                        <a:moveTo>
                          <a:pt x="0" y="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6"/>
                          <a:pt x="12" y="6"/>
                          <a:pt x="12" y="6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6"/>
                          <a:pt x="13" y="5"/>
                          <a:pt x="13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1" y="8"/>
                          <a:pt x="11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1" y="7"/>
                          <a:pt x="11" y="7"/>
                          <a:pt x="10" y="7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7" name="Freeform 73"/>
                  <p:cNvSpPr>
                    <a:spLocks/>
                  </p:cNvSpPr>
                  <p:nvPr/>
                </p:nvSpPr>
                <p:spPr bwMode="auto">
                  <a:xfrm>
                    <a:off x="1753" y="1577"/>
                    <a:ext cx="8" cy="8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4 h 4"/>
                      <a:gd name="T4" fmla="*/ 4 w 4"/>
                      <a:gd name="T5" fmla="*/ 2 h 4"/>
                      <a:gd name="T6" fmla="*/ 3 w 4"/>
                      <a:gd name="T7" fmla="*/ 1 h 4"/>
                      <a:gd name="T8" fmla="*/ 2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2 h 4"/>
                      <a:gd name="T14" fmla="*/ 2 w 4"/>
                      <a:gd name="T15" fmla="*/ 2 h 4"/>
                      <a:gd name="T16" fmla="*/ 1 w 4"/>
                      <a:gd name="T17" fmla="*/ 3 h 4"/>
                      <a:gd name="T18" fmla="*/ 1 w 4"/>
                      <a:gd name="T19" fmla="*/ 2 h 4"/>
                      <a:gd name="T20" fmla="*/ 0 w 4"/>
                      <a:gd name="T21" fmla="*/ 2 h 4"/>
                      <a:gd name="T22" fmla="*/ 0 w 4"/>
                      <a:gd name="T23" fmla="*/ 1 h 4"/>
                      <a:gd name="T24" fmla="*/ 1 w 4"/>
                      <a:gd name="T25" fmla="*/ 0 h 4"/>
                      <a:gd name="T26" fmla="*/ 3 w 4"/>
                      <a:gd name="T27" fmla="*/ 0 h 4"/>
                      <a:gd name="T28" fmla="*/ 4 w 4"/>
                      <a:gd name="T29" fmla="*/ 2 h 4"/>
                      <a:gd name="T30" fmla="*/ 4 w 4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1"/>
                          <a:pt x="4" y="1"/>
                          <a:pt x="4" y="2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8" name="Freeform 74"/>
                  <p:cNvSpPr>
                    <a:spLocks noEditPoints="1"/>
                  </p:cNvSpPr>
                  <p:nvPr/>
                </p:nvSpPr>
                <p:spPr bwMode="auto">
                  <a:xfrm>
                    <a:off x="1740" y="1552"/>
                    <a:ext cx="24" cy="20"/>
                  </a:xfrm>
                  <a:custGeom>
                    <a:avLst/>
                    <a:gdLst>
                      <a:gd name="T0" fmla="*/ 5 w 13"/>
                      <a:gd name="T1" fmla="*/ 9 h 11"/>
                      <a:gd name="T2" fmla="*/ 1 w 13"/>
                      <a:gd name="T3" fmla="*/ 7 h 11"/>
                      <a:gd name="T4" fmla="*/ 0 w 13"/>
                      <a:gd name="T5" fmla="*/ 4 h 11"/>
                      <a:gd name="T6" fmla="*/ 0 w 13"/>
                      <a:gd name="T7" fmla="*/ 2 h 11"/>
                      <a:gd name="T8" fmla="*/ 3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5 w 13"/>
                      <a:gd name="T21" fmla="*/ 9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2 w 13"/>
                      <a:gd name="T27" fmla="*/ 9 h 11"/>
                      <a:gd name="T28" fmla="*/ 12 w 13"/>
                      <a:gd name="T29" fmla="*/ 7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4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2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9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5" y="0"/>
                          <a:pt x="7" y="0"/>
                          <a:pt x="9" y="2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5"/>
                          <a:pt x="13" y="6"/>
                          <a:pt x="13" y="7"/>
                        </a:cubicBezTo>
                        <a:cubicBezTo>
                          <a:pt x="13" y="8"/>
                          <a:pt x="13" y="8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0"/>
                          <a:pt x="5" y="9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9"/>
                          <a:pt x="10" y="9"/>
                        </a:cubicBezTo>
                        <a:cubicBezTo>
                          <a:pt x="11" y="10"/>
                          <a:pt x="12" y="9"/>
                          <a:pt x="12" y="9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1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79" name="Freeform 75"/>
                  <p:cNvSpPr>
                    <a:spLocks noEditPoints="1"/>
                  </p:cNvSpPr>
                  <p:nvPr/>
                </p:nvSpPr>
                <p:spPr bwMode="auto">
                  <a:xfrm>
                    <a:off x="1750" y="1535"/>
                    <a:ext cx="23" cy="20"/>
                  </a:xfrm>
                  <a:custGeom>
                    <a:avLst/>
                    <a:gdLst>
                      <a:gd name="T0" fmla="*/ 5 w 13"/>
                      <a:gd name="T1" fmla="*/ 9 h 11"/>
                      <a:gd name="T2" fmla="*/ 1 w 13"/>
                      <a:gd name="T3" fmla="*/ 7 h 11"/>
                      <a:gd name="T4" fmla="*/ 0 w 13"/>
                      <a:gd name="T5" fmla="*/ 4 h 11"/>
                      <a:gd name="T6" fmla="*/ 0 w 13"/>
                      <a:gd name="T7" fmla="*/ 2 h 11"/>
                      <a:gd name="T8" fmla="*/ 3 w 13"/>
                      <a:gd name="T9" fmla="*/ 0 h 11"/>
                      <a:gd name="T10" fmla="*/ 8 w 13"/>
                      <a:gd name="T11" fmla="*/ 2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5 w 13"/>
                      <a:gd name="T21" fmla="*/ 9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2 w 13"/>
                      <a:gd name="T27" fmla="*/ 9 h 11"/>
                      <a:gd name="T28" fmla="*/ 12 w 13"/>
                      <a:gd name="T29" fmla="*/ 7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4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2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9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5" y="0"/>
                          <a:pt x="7" y="0"/>
                          <a:pt x="8" y="2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2" y="5"/>
                          <a:pt x="13" y="6"/>
                          <a:pt x="13" y="7"/>
                        </a:cubicBezTo>
                        <a:cubicBezTo>
                          <a:pt x="13" y="8"/>
                          <a:pt x="13" y="8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0"/>
                          <a:pt x="5" y="9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9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0" name="Freeform 76"/>
                  <p:cNvSpPr>
                    <a:spLocks noEditPoints="1"/>
                  </p:cNvSpPr>
                  <p:nvPr/>
                </p:nvSpPr>
                <p:spPr bwMode="auto">
                  <a:xfrm>
                    <a:off x="1759" y="1519"/>
                    <a:ext cx="24" cy="20"/>
                  </a:xfrm>
                  <a:custGeom>
                    <a:avLst/>
                    <a:gdLst>
                      <a:gd name="T0" fmla="*/ 4 w 13"/>
                      <a:gd name="T1" fmla="*/ 9 h 11"/>
                      <a:gd name="T2" fmla="*/ 1 w 13"/>
                      <a:gd name="T3" fmla="*/ 7 h 11"/>
                      <a:gd name="T4" fmla="*/ 0 w 13"/>
                      <a:gd name="T5" fmla="*/ 4 h 11"/>
                      <a:gd name="T6" fmla="*/ 0 w 13"/>
                      <a:gd name="T7" fmla="*/ 2 h 11"/>
                      <a:gd name="T8" fmla="*/ 3 w 13"/>
                      <a:gd name="T9" fmla="*/ 0 h 11"/>
                      <a:gd name="T10" fmla="*/ 8 w 13"/>
                      <a:gd name="T11" fmla="*/ 1 h 11"/>
                      <a:gd name="T12" fmla="*/ 12 w 13"/>
                      <a:gd name="T13" fmla="*/ 4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4 w 13"/>
                      <a:gd name="T21" fmla="*/ 9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2 w 13"/>
                      <a:gd name="T27" fmla="*/ 8 h 11"/>
                      <a:gd name="T28" fmla="*/ 12 w 13"/>
                      <a:gd name="T29" fmla="*/ 7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3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2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9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5" y="0"/>
                          <a:pt x="6" y="0"/>
                          <a:pt x="8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2" y="5"/>
                          <a:pt x="13" y="6"/>
                          <a:pt x="13" y="7"/>
                        </a:cubicBezTo>
                        <a:cubicBezTo>
                          <a:pt x="13" y="8"/>
                          <a:pt x="13" y="8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0"/>
                          <a:pt x="4" y="9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1" name="Freeform 77"/>
                  <p:cNvSpPr>
                    <a:spLocks/>
                  </p:cNvSpPr>
                  <p:nvPr/>
                </p:nvSpPr>
                <p:spPr bwMode="auto">
                  <a:xfrm>
                    <a:off x="1694" y="1449"/>
                    <a:ext cx="118" cy="143"/>
                  </a:xfrm>
                  <a:custGeom>
                    <a:avLst/>
                    <a:gdLst>
                      <a:gd name="T0" fmla="*/ 64 w 64"/>
                      <a:gd name="T1" fmla="*/ 18 h 78"/>
                      <a:gd name="T2" fmla="*/ 26 w 64"/>
                      <a:gd name="T3" fmla="*/ 78 h 78"/>
                      <a:gd name="T4" fmla="*/ 0 w 64"/>
                      <a:gd name="T5" fmla="*/ 61 h 78"/>
                      <a:gd name="T6" fmla="*/ 40 w 64"/>
                      <a:gd name="T7" fmla="*/ 0 h 78"/>
                      <a:gd name="T8" fmla="*/ 64 w 64"/>
                      <a:gd name="T9" fmla="*/ 1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78">
                        <a:moveTo>
                          <a:pt x="64" y="18"/>
                        </a:moveTo>
                        <a:cubicBezTo>
                          <a:pt x="64" y="18"/>
                          <a:pt x="37" y="53"/>
                          <a:pt x="26" y="78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12" y="35"/>
                          <a:pt x="19" y="17"/>
                          <a:pt x="40" y="0"/>
                        </a:cubicBezTo>
                        <a:lnTo>
                          <a:pt x="64" y="18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2" name="Freeform 78"/>
                  <p:cNvSpPr>
                    <a:spLocks/>
                  </p:cNvSpPr>
                  <p:nvPr/>
                </p:nvSpPr>
                <p:spPr bwMode="auto">
                  <a:xfrm>
                    <a:off x="1693" y="1447"/>
                    <a:ext cx="121" cy="147"/>
                  </a:xfrm>
                  <a:custGeom>
                    <a:avLst/>
                    <a:gdLst>
                      <a:gd name="T0" fmla="*/ 65 w 66"/>
                      <a:gd name="T1" fmla="*/ 19 h 80"/>
                      <a:gd name="T2" fmla="*/ 64 w 66"/>
                      <a:gd name="T3" fmla="*/ 18 h 80"/>
                      <a:gd name="T4" fmla="*/ 26 w 66"/>
                      <a:gd name="T5" fmla="*/ 78 h 80"/>
                      <a:gd name="T6" fmla="*/ 27 w 66"/>
                      <a:gd name="T7" fmla="*/ 79 h 80"/>
                      <a:gd name="T8" fmla="*/ 27 w 66"/>
                      <a:gd name="T9" fmla="*/ 78 h 80"/>
                      <a:gd name="T10" fmla="*/ 1 w 66"/>
                      <a:gd name="T11" fmla="*/ 61 h 80"/>
                      <a:gd name="T12" fmla="*/ 1 w 66"/>
                      <a:gd name="T13" fmla="*/ 62 h 80"/>
                      <a:gd name="T14" fmla="*/ 2 w 66"/>
                      <a:gd name="T15" fmla="*/ 63 h 80"/>
                      <a:gd name="T16" fmla="*/ 41 w 66"/>
                      <a:gd name="T17" fmla="*/ 2 h 80"/>
                      <a:gd name="T18" fmla="*/ 41 w 66"/>
                      <a:gd name="T19" fmla="*/ 1 h 80"/>
                      <a:gd name="T20" fmla="*/ 40 w 66"/>
                      <a:gd name="T21" fmla="*/ 2 h 80"/>
                      <a:gd name="T22" fmla="*/ 64 w 66"/>
                      <a:gd name="T23" fmla="*/ 19 h 80"/>
                      <a:gd name="T24" fmla="*/ 65 w 66"/>
                      <a:gd name="T25" fmla="*/ 19 h 80"/>
                      <a:gd name="T26" fmla="*/ 64 w 66"/>
                      <a:gd name="T27" fmla="*/ 18 h 80"/>
                      <a:gd name="T28" fmla="*/ 65 w 66"/>
                      <a:gd name="T29" fmla="*/ 19 h 80"/>
                      <a:gd name="T30" fmla="*/ 65 w 66"/>
                      <a:gd name="T31" fmla="*/ 18 h 80"/>
                      <a:gd name="T32" fmla="*/ 41 w 66"/>
                      <a:gd name="T33" fmla="*/ 0 h 80"/>
                      <a:gd name="T34" fmla="*/ 40 w 66"/>
                      <a:gd name="T35" fmla="*/ 0 h 80"/>
                      <a:gd name="T36" fmla="*/ 0 w 66"/>
                      <a:gd name="T37" fmla="*/ 62 h 80"/>
                      <a:gd name="T38" fmla="*/ 0 w 66"/>
                      <a:gd name="T39" fmla="*/ 63 h 80"/>
                      <a:gd name="T40" fmla="*/ 26 w 66"/>
                      <a:gd name="T41" fmla="*/ 80 h 80"/>
                      <a:gd name="T42" fmla="*/ 27 w 66"/>
                      <a:gd name="T43" fmla="*/ 80 h 80"/>
                      <a:gd name="T44" fmla="*/ 28 w 66"/>
                      <a:gd name="T45" fmla="*/ 79 h 80"/>
                      <a:gd name="T46" fmla="*/ 51 w 66"/>
                      <a:gd name="T47" fmla="*/ 40 h 80"/>
                      <a:gd name="T48" fmla="*/ 61 w 66"/>
                      <a:gd name="T49" fmla="*/ 25 h 80"/>
                      <a:gd name="T50" fmla="*/ 65 w 66"/>
                      <a:gd name="T51" fmla="*/ 19 h 80"/>
                      <a:gd name="T52" fmla="*/ 65 w 66"/>
                      <a:gd name="T53" fmla="*/ 18 h 80"/>
                      <a:gd name="T54" fmla="*/ 65 w 66"/>
                      <a:gd name="T55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6" h="80">
                        <a:moveTo>
                          <a:pt x="65" y="19"/>
                        </a:moveTo>
                        <a:cubicBezTo>
                          <a:pt x="64" y="18"/>
                          <a:pt x="64" y="18"/>
                          <a:pt x="64" y="18"/>
                        </a:cubicBezTo>
                        <a:cubicBezTo>
                          <a:pt x="64" y="18"/>
                          <a:pt x="37" y="54"/>
                          <a:pt x="26" y="78"/>
                        </a:cubicBezTo>
                        <a:cubicBezTo>
                          <a:pt x="27" y="79"/>
                          <a:pt x="27" y="79"/>
                          <a:pt x="27" y="79"/>
                        </a:cubicBezTo>
                        <a:cubicBezTo>
                          <a:pt x="27" y="78"/>
                          <a:pt x="27" y="78"/>
                          <a:pt x="27" y="78"/>
                        </a:cubicBezTo>
                        <a:cubicBezTo>
                          <a:pt x="1" y="61"/>
                          <a:pt x="1" y="61"/>
                          <a:pt x="1" y="61"/>
                        </a:cubicBezTo>
                        <a:cubicBezTo>
                          <a:pt x="1" y="62"/>
                          <a:pt x="1" y="62"/>
                          <a:pt x="1" y="62"/>
                        </a:cubicBezTo>
                        <a:cubicBezTo>
                          <a:pt x="2" y="63"/>
                          <a:pt x="2" y="63"/>
                          <a:pt x="2" y="63"/>
                        </a:cubicBezTo>
                        <a:cubicBezTo>
                          <a:pt x="14" y="36"/>
                          <a:pt x="21" y="18"/>
                          <a:pt x="41" y="2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5" y="19"/>
                          <a:pt x="65" y="19"/>
                          <a:pt x="65" y="19"/>
                        </a:cubicBezTo>
                        <a:cubicBezTo>
                          <a:pt x="64" y="18"/>
                          <a:pt x="64" y="18"/>
                          <a:pt x="64" y="18"/>
                        </a:cubicBezTo>
                        <a:cubicBezTo>
                          <a:pt x="65" y="19"/>
                          <a:pt x="65" y="19"/>
                          <a:pt x="65" y="19"/>
                        </a:cubicBezTo>
                        <a:cubicBezTo>
                          <a:pt x="65" y="18"/>
                          <a:pt x="65" y="18"/>
                          <a:pt x="65" y="18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1" y="0"/>
                          <a:pt x="41" y="0"/>
                          <a:pt x="40" y="0"/>
                        </a:cubicBezTo>
                        <a:cubicBezTo>
                          <a:pt x="19" y="17"/>
                          <a:pt x="12" y="36"/>
                          <a:pt x="0" y="62"/>
                        </a:cubicBezTo>
                        <a:cubicBezTo>
                          <a:pt x="0" y="62"/>
                          <a:pt x="0" y="63"/>
                          <a:pt x="0" y="63"/>
                        </a:cubicBezTo>
                        <a:cubicBezTo>
                          <a:pt x="26" y="80"/>
                          <a:pt x="26" y="80"/>
                          <a:pt x="26" y="80"/>
                        </a:cubicBezTo>
                        <a:cubicBezTo>
                          <a:pt x="27" y="80"/>
                          <a:pt x="27" y="80"/>
                          <a:pt x="27" y="80"/>
                        </a:cubicBezTo>
                        <a:cubicBezTo>
                          <a:pt x="28" y="79"/>
                          <a:pt x="28" y="79"/>
                          <a:pt x="28" y="79"/>
                        </a:cubicBezTo>
                        <a:cubicBezTo>
                          <a:pt x="33" y="67"/>
                          <a:pt x="43" y="52"/>
                          <a:pt x="51" y="40"/>
                        </a:cubicBezTo>
                        <a:cubicBezTo>
                          <a:pt x="55" y="34"/>
                          <a:pt x="58" y="29"/>
                          <a:pt x="61" y="25"/>
                        </a:cubicBezTo>
                        <a:cubicBezTo>
                          <a:pt x="64" y="21"/>
                          <a:pt x="65" y="19"/>
                          <a:pt x="65" y="19"/>
                        </a:cubicBezTo>
                        <a:cubicBezTo>
                          <a:pt x="66" y="19"/>
                          <a:pt x="66" y="18"/>
                          <a:pt x="65" y="18"/>
                        </a:cubicBezTo>
                        <a:lnTo>
                          <a:pt x="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3" name="Freeform 79"/>
                  <p:cNvSpPr>
                    <a:spLocks/>
                  </p:cNvSpPr>
                  <p:nvPr/>
                </p:nvSpPr>
                <p:spPr bwMode="auto">
                  <a:xfrm>
                    <a:off x="1702" y="1464"/>
                    <a:ext cx="103" cy="108"/>
                  </a:xfrm>
                  <a:custGeom>
                    <a:avLst/>
                    <a:gdLst>
                      <a:gd name="T0" fmla="*/ 16 w 56"/>
                      <a:gd name="T1" fmla="*/ 56 h 59"/>
                      <a:gd name="T2" fmla="*/ 23 w 56"/>
                      <a:gd name="T3" fmla="*/ 59 h 59"/>
                      <a:gd name="T4" fmla="*/ 56 w 56"/>
                      <a:gd name="T5" fmla="*/ 11 h 59"/>
                      <a:gd name="T6" fmla="*/ 42 w 56"/>
                      <a:gd name="T7" fmla="*/ 0 h 59"/>
                      <a:gd name="T8" fmla="*/ 39 w 56"/>
                      <a:gd name="T9" fmla="*/ 3 h 59"/>
                      <a:gd name="T10" fmla="*/ 30 w 56"/>
                      <a:gd name="T11" fmla="*/ 1 h 59"/>
                      <a:gd name="T12" fmla="*/ 0 w 56"/>
                      <a:gd name="T13" fmla="*/ 52 h 59"/>
                      <a:gd name="T14" fmla="*/ 13 w 56"/>
                      <a:gd name="T15" fmla="*/ 59 h 59"/>
                      <a:gd name="T16" fmla="*/ 16 w 56"/>
                      <a:gd name="T17" fmla="*/ 5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59">
                        <a:moveTo>
                          <a:pt x="16" y="56"/>
                        </a:moveTo>
                        <a:cubicBezTo>
                          <a:pt x="20" y="54"/>
                          <a:pt x="21" y="59"/>
                          <a:pt x="23" y="59"/>
                        </a:cubicBezTo>
                        <a:cubicBezTo>
                          <a:pt x="34" y="39"/>
                          <a:pt x="56" y="11"/>
                          <a:pt x="56" y="11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1" y="1"/>
                          <a:pt x="40" y="2"/>
                          <a:pt x="39" y="3"/>
                        </a:cubicBezTo>
                        <a:cubicBezTo>
                          <a:pt x="36" y="5"/>
                          <a:pt x="33" y="4"/>
                          <a:pt x="30" y="1"/>
                        </a:cubicBezTo>
                        <a:cubicBezTo>
                          <a:pt x="16" y="14"/>
                          <a:pt x="11" y="30"/>
                          <a:pt x="0" y="52"/>
                        </a:cubicBezTo>
                        <a:cubicBezTo>
                          <a:pt x="13" y="59"/>
                          <a:pt x="13" y="59"/>
                          <a:pt x="13" y="59"/>
                        </a:cubicBezTo>
                        <a:cubicBezTo>
                          <a:pt x="14" y="58"/>
                          <a:pt x="15" y="57"/>
                          <a:pt x="16" y="56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4" name="Freeform 80"/>
                  <p:cNvSpPr>
                    <a:spLocks noEditPoints="1"/>
                  </p:cNvSpPr>
                  <p:nvPr/>
                </p:nvSpPr>
                <p:spPr bwMode="auto">
                  <a:xfrm>
                    <a:off x="1761" y="1456"/>
                    <a:ext cx="11" cy="13"/>
                  </a:xfrm>
                  <a:custGeom>
                    <a:avLst/>
                    <a:gdLst>
                      <a:gd name="T0" fmla="*/ 6 w 6"/>
                      <a:gd name="T1" fmla="*/ 2 h 7"/>
                      <a:gd name="T2" fmla="*/ 6 w 6"/>
                      <a:gd name="T3" fmla="*/ 3 h 7"/>
                      <a:gd name="T4" fmla="*/ 5 w 6"/>
                      <a:gd name="T5" fmla="*/ 4 h 7"/>
                      <a:gd name="T6" fmla="*/ 6 w 6"/>
                      <a:gd name="T7" fmla="*/ 4 h 7"/>
                      <a:gd name="T8" fmla="*/ 6 w 6"/>
                      <a:gd name="T9" fmla="*/ 5 h 7"/>
                      <a:gd name="T10" fmla="*/ 5 w 6"/>
                      <a:gd name="T11" fmla="*/ 5 h 7"/>
                      <a:gd name="T12" fmla="*/ 5 w 6"/>
                      <a:gd name="T13" fmla="*/ 5 h 7"/>
                      <a:gd name="T14" fmla="*/ 4 w 6"/>
                      <a:gd name="T15" fmla="*/ 5 h 7"/>
                      <a:gd name="T16" fmla="*/ 3 w 6"/>
                      <a:gd name="T17" fmla="*/ 7 h 7"/>
                      <a:gd name="T18" fmla="*/ 3 w 6"/>
                      <a:gd name="T19" fmla="*/ 7 h 7"/>
                      <a:gd name="T20" fmla="*/ 3 w 6"/>
                      <a:gd name="T21" fmla="*/ 6 h 7"/>
                      <a:gd name="T22" fmla="*/ 4 w 6"/>
                      <a:gd name="T23" fmla="*/ 6 h 7"/>
                      <a:gd name="T24" fmla="*/ 4 w 6"/>
                      <a:gd name="T25" fmla="*/ 5 h 7"/>
                      <a:gd name="T26" fmla="*/ 5 w 6"/>
                      <a:gd name="T27" fmla="*/ 4 h 7"/>
                      <a:gd name="T28" fmla="*/ 4 w 6"/>
                      <a:gd name="T29" fmla="*/ 3 h 7"/>
                      <a:gd name="T30" fmla="*/ 3 w 6"/>
                      <a:gd name="T31" fmla="*/ 3 h 7"/>
                      <a:gd name="T32" fmla="*/ 4 w 6"/>
                      <a:gd name="T33" fmla="*/ 4 h 7"/>
                      <a:gd name="T34" fmla="*/ 4 w 6"/>
                      <a:gd name="T35" fmla="*/ 5 h 7"/>
                      <a:gd name="T36" fmla="*/ 4 w 6"/>
                      <a:gd name="T37" fmla="*/ 5 h 7"/>
                      <a:gd name="T38" fmla="*/ 3 w 6"/>
                      <a:gd name="T39" fmla="*/ 4 h 7"/>
                      <a:gd name="T40" fmla="*/ 2 w 6"/>
                      <a:gd name="T41" fmla="*/ 3 h 7"/>
                      <a:gd name="T42" fmla="*/ 2 w 6"/>
                      <a:gd name="T43" fmla="*/ 3 h 7"/>
                      <a:gd name="T44" fmla="*/ 1 w 6"/>
                      <a:gd name="T45" fmla="*/ 3 h 7"/>
                      <a:gd name="T46" fmla="*/ 1 w 6"/>
                      <a:gd name="T47" fmla="*/ 3 h 7"/>
                      <a:gd name="T48" fmla="*/ 1 w 6"/>
                      <a:gd name="T49" fmla="*/ 3 h 7"/>
                      <a:gd name="T50" fmla="*/ 1 w 6"/>
                      <a:gd name="T51" fmla="*/ 3 h 7"/>
                      <a:gd name="T52" fmla="*/ 1 w 6"/>
                      <a:gd name="T53" fmla="*/ 3 h 7"/>
                      <a:gd name="T54" fmla="*/ 1 w 6"/>
                      <a:gd name="T55" fmla="*/ 3 h 7"/>
                      <a:gd name="T56" fmla="*/ 1 w 6"/>
                      <a:gd name="T57" fmla="*/ 4 h 7"/>
                      <a:gd name="T58" fmla="*/ 1 w 6"/>
                      <a:gd name="T59" fmla="*/ 4 h 7"/>
                      <a:gd name="T60" fmla="*/ 0 w 6"/>
                      <a:gd name="T61" fmla="*/ 3 h 7"/>
                      <a:gd name="T62" fmla="*/ 1 w 6"/>
                      <a:gd name="T63" fmla="*/ 2 h 7"/>
                      <a:gd name="T64" fmla="*/ 2 w 6"/>
                      <a:gd name="T65" fmla="*/ 1 h 7"/>
                      <a:gd name="T66" fmla="*/ 2 w 6"/>
                      <a:gd name="T67" fmla="*/ 1 h 7"/>
                      <a:gd name="T68" fmla="*/ 2 w 6"/>
                      <a:gd name="T69" fmla="*/ 1 h 7"/>
                      <a:gd name="T70" fmla="*/ 2 w 6"/>
                      <a:gd name="T71" fmla="*/ 1 h 7"/>
                      <a:gd name="T72" fmla="*/ 2 w 6"/>
                      <a:gd name="T73" fmla="*/ 1 h 7"/>
                      <a:gd name="T74" fmla="*/ 2 w 6"/>
                      <a:gd name="T75" fmla="*/ 1 h 7"/>
                      <a:gd name="T76" fmla="*/ 3 w 6"/>
                      <a:gd name="T77" fmla="*/ 0 h 7"/>
                      <a:gd name="T78" fmla="*/ 4 w 6"/>
                      <a:gd name="T79" fmla="*/ 1 h 7"/>
                      <a:gd name="T80" fmla="*/ 4 w 6"/>
                      <a:gd name="T81" fmla="*/ 1 h 7"/>
                      <a:gd name="T82" fmla="*/ 4 w 6"/>
                      <a:gd name="T83" fmla="*/ 2 h 7"/>
                      <a:gd name="T84" fmla="*/ 5 w 6"/>
                      <a:gd name="T85" fmla="*/ 1 h 7"/>
                      <a:gd name="T86" fmla="*/ 6 w 6"/>
                      <a:gd name="T87" fmla="*/ 1 h 7"/>
                      <a:gd name="T88" fmla="*/ 3 w 6"/>
                      <a:gd name="T89" fmla="*/ 2 h 7"/>
                      <a:gd name="T90" fmla="*/ 2 w 6"/>
                      <a:gd name="T91" fmla="*/ 2 h 7"/>
                      <a:gd name="T92" fmla="*/ 2 w 6"/>
                      <a:gd name="T93" fmla="*/ 2 h 7"/>
                      <a:gd name="T94" fmla="*/ 2 w 6"/>
                      <a:gd name="T95" fmla="*/ 2 h 7"/>
                      <a:gd name="T96" fmla="*/ 2 w 6"/>
                      <a:gd name="T97" fmla="*/ 2 h 7"/>
                      <a:gd name="T98" fmla="*/ 2 w 6"/>
                      <a:gd name="T99" fmla="*/ 3 h 7"/>
                      <a:gd name="T100" fmla="*/ 3 w 6"/>
                      <a:gd name="T101" fmla="*/ 3 h 7"/>
                      <a:gd name="T102" fmla="*/ 3 w 6"/>
                      <a:gd name="T103" fmla="*/ 1 h 7"/>
                      <a:gd name="T104" fmla="*/ 3 w 6"/>
                      <a:gd name="T105" fmla="*/ 1 h 7"/>
                      <a:gd name="T106" fmla="*/ 3 w 6"/>
                      <a:gd name="T107" fmla="*/ 1 h 7"/>
                      <a:gd name="T108" fmla="*/ 3 w 6"/>
                      <a:gd name="T109" fmla="*/ 2 h 7"/>
                      <a:gd name="T110" fmla="*/ 3 w 6"/>
                      <a:gd name="T111" fmla="*/ 2 h 7"/>
                      <a:gd name="T112" fmla="*/ 4 w 6"/>
                      <a:gd name="T113" fmla="*/ 1 h 7"/>
                      <a:gd name="T114" fmla="*/ 5 w 6"/>
                      <a:gd name="T115" fmla="*/ 2 h 7"/>
                      <a:gd name="T116" fmla="*/ 5 w 6"/>
                      <a:gd name="T117" fmla="*/ 2 h 7"/>
                      <a:gd name="T118" fmla="*/ 4 w 6"/>
                      <a:gd name="T119" fmla="*/ 2 h 7"/>
                      <a:gd name="T120" fmla="*/ 5 w 6"/>
                      <a:gd name="T121" fmla="*/ 4 h 7"/>
                      <a:gd name="T122" fmla="*/ 5 w 6"/>
                      <a:gd name="T123" fmla="*/ 3 h 7"/>
                      <a:gd name="T124" fmla="*/ 5 w 6"/>
                      <a:gd name="T12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7">
                        <a:moveTo>
                          <a:pt x="6" y="1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6" y="1"/>
                        </a:lnTo>
                        <a:close/>
                        <a:moveTo>
                          <a:pt x="3" y="3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lnTo>
                          <a:pt x="3" y="1"/>
                        </a:lnTo>
                        <a:close/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5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1729" y="1570"/>
                    <a:ext cx="10" cy="13"/>
                  </a:xfrm>
                  <a:custGeom>
                    <a:avLst/>
                    <a:gdLst>
                      <a:gd name="T0" fmla="*/ 5 w 5"/>
                      <a:gd name="T1" fmla="*/ 2 h 7"/>
                      <a:gd name="T2" fmla="*/ 5 w 5"/>
                      <a:gd name="T3" fmla="*/ 3 h 7"/>
                      <a:gd name="T4" fmla="*/ 5 w 5"/>
                      <a:gd name="T5" fmla="*/ 4 h 7"/>
                      <a:gd name="T6" fmla="*/ 5 w 5"/>
                      <a:gd name="T7" fmla="*/ 4 h 7"/>
                      <a:gd name="T8" fmla="*/ 5 w 5"/>
                      <a:gd name="T9" fmla="*/ 5 h 7"/>
                      <a:gd name="T10" fmla="*/ 5 w 5"/>
                      <a:gd name="T11" fmla="*/ 5 h 7"/>
                      <a:gd name="T12" fmla="*/ 5 w 5"/>
                      <a:gd name="T13" fmla="*/ 5 h 7"/>
                      <a:gd name="T14" fmla="*/ 4 w 5"/>
                      <a:gd name="T15" fmla="*/ 5 h 7"/>
                      <a:gd name="T16" fmla="*/ 3 w 5"/>
                      <a:gd name="T17" fmla="*/ 7 h 7"/>
                      <a:gd name="T18" fmla="*/ 3 w 5"/>
                      <a:gd name="T19" fmla="*/ 7 h 7"/>
                      <a:gd name="T20" fmla="*/ 3 w 5"/>
                      <a:gd name="T21" fmla="*/ 6 h 7"/>
                      <a:gd name="T22" fmla="*/ 3 w 5"/>
                      <a:gd name="T23" fmla="*/ 6 h 7"/>
                      <a:gd name="T24" fmla="*/ 4 w 5"/>
                      <a:gd name="T25" fmla="*/ 5 h 7"/>
                      <a:gd name="T26" fmla="*/ 4 w 5"/>
                      <a:gd name="T27" fmla="*/ 4 h 7"/>
                      <a:gd name="T28" fmla="*/ 3 w 5"/>
                      <a:gd name="T29" fmla="*/ 3 h 7"/>
                      <a:gd name="T30" fmla="*/ 3 w 5"/>
                      <a:gd name="T31" fmla="*/ 3 h 7"/>
                      <a:gd name="T32" fmla="*/ 3 w 5"/>
                      <a:gd name="T33" fmla="*/ 4 h 7"/>
                      <a:gd name="T34" fmla="*/ 4 w 5"/>
                      <a:gd name="T35" fmla="*/ 5 h 7"/>
                      <a:gd name="T36" fmla="*/ 3 w 5"/>
                      <a:gd name="T37" fmla="*/ 5 h 7"/>
                      <a:gd name="T38" fmla="*/ 3 w 5"/>
                      <a:gd name="T39" fmla="*/ 4 h 7"/>
                      <a:gd name="T40" fmla="*/ 2 w 5"/>
                      <a:gd name="T41" fmla="*/ 3 h 7"/>
                      <a:gd name="T42" fmla="*/ 1 w 5"/>
                      <a:gd name="T43" fmla="*/ 3 h 7"/>
                      <a:gd name="T44" fmla="*/ 1 w 5"/>
                      <a:gd name="T45" fmla="*/ 3 h 7"/>
                      <a:gd name="T46" fmla="*/ 0 w 5"/>
                      <a:gd name="T47" fmla="*/ 3 h 7"/>
                      <a:gd name="T48" fmla="*/ 0 w 5"/>
                      <a:gd name="T49" fmla="*/ 3 h 7"/>
                      <a:gd name="T50" fmla="*/ 0 w 5"/>
                      <a:gd name="T51" fmla="*/ 3 h 7"/>
                      <a:gd name="T52" fmla="*/ 1 w 5"/>
                      <a:gd name="T53" fmla="*/ 3 h 7"/>
                      <a:gd name="T54" fmla="*/ 1 w 5"/>
                      <a:gd name="T55" fmla="*/ 3 h 7"/>
                      <a:gd name="T56" fmla="*/ 1 w 5"/>
                      <a:gd name="T57" fmla="*/ 4 h 7"/>
                      <a:gd name="T58" fmla="*/ 0 w 5"/>
                      <a:gd name="T59" fmla="*/ 4 h 7"/>
                      <a:gd name="T60" fmla="*/ 0 w 5"/>
                      <a:gd name="T61" fmla="*/ 3 h 7"/>
                      <a:gd name="T62" fmla="*/ 1 w 5"/>
                      <a:gd name="T63" fmla="*/ 2 h 7"/>
                      <a:gd name="T64" fmla="*/ 1 w 5"/>
                      <a:gd name="T65" fmla="*/ 1 h 7"/>
                      <a:gd name="T66" fmla="*/ 1 w 5"/>
                      <a:gd name="T67" fmla="*/ 1 h 7"/>
                      <a:gd name="T68" fmla="*/ 1 w 5"/>
                      <a:gd name="T69" fmla="*/ 1 h 7"/>
                      <a:gd name="T70" fmla="*/ 2 w 5"/>
                      <a:gd name="T71" fmla="*/ 1 h 7"/>
                      <a:gd name="T72" fmla="*/ 2 w 5"/>
                      <a:gd name="T73" fmla="*/ 1 h 7"/>
                      <a:gd name="T74" fmla="*/ 2 w 5"/>
                      <a:gd name="T75" fmla="*/ 1 h 7"/>
                      <a:gd name="T76" fmla="*/ 3 w 5"/>
                      <a:gd name="T77" fmla="*/ 0 h 7"/>
                      <a:gd name="T78" fmla="*/ 3 w 5"/>
                      <a:gd name="T79" fmla="*/ 1 h 7"/>
                      <a:gd name="T80" fmla="*/ 3 w 5"/>
                      <a:gd name="T81" fmla="*/ 1 h 7"/>
                      <a:gd name="T82" fmla="*/ 3 w 5"/>
                      <a:gd name="T83" fmla="*/ 2 h 7"/>
                      <a:gd name="T84" fmla="*/ 4 w 5"/>
                      <a:gd name="T85" fmla="*/ 1 h 7"/>
                      <a:gd name="T86" fmla="*/ 3 w 5"/>
                      <a:gd name="T87" fmla="*/ 3 h 7"/>
                      <a:gd name="T88" fmla="*/ 2 w 5"/>
                      <a:gd name="T89" fmla="*/ 2 h 7"/>
                      <a:gd name="T90" fmla="*/ 2 w 5"/>
                      <a:gd name="T91" fmla="*/ 2 h 7"/>
                      <a:gd name="T92" fmla="*/ 1 w 5"/>
                      <a:gd name="T93" fmla="*/ 2 h 7"/>
                      <a:gd name="T94" fmla="*/ 1 w 5"/>
                      <a:gd name="T95" fmla="*/ 2 h 7"/>
                      <a:gd name="T96" fmla="*/ 1 w 5"/>
                      <a:gd name="T97" fmla="*/ 3 h 7"/>
                      <a:gd name="T98" fmla="*/ 2 w 5"/>
                      <a:gd name="T99" fmla="*/ 3 h 7"/>
                      <a:gd name="T100" fmla="*/ 3 w 5"/>
                      <a:gd name="T101" fmla="*/ 3 h 7"/>
                      <a:gd name="T102" fmla="*/ 3 w 5"/>
                      <a:gd name="T103" fmla="*/ 1 h 7"/>
                      <a:gd name="T104" fmla="*/ 2 w 5"/>
                      <a:gd name="T105" fmla="*/ 1 h 7"/>
                      <a:gd name="T106" fmla="*/ 2 w 5"/>
                      <a:gd name="T107" fmla="*/ 1 h 7"/>
                      <a:gd name="T108" fmla="*/ 2 w 5"/>
                      <a:gd name="T109" fmla="*/ 2 h 7"/>
                      <a:gd name="T110" fmla="*/ 3 w 5"/>
                      <a:gd name="T111" fmla="*/ 2 h 7"/>
                      <a:gd name="T112" fmla="*/ 3 w 5"/>
                      <a:gd name="T113" fmla="*/ 1 h 7"/>
                      <a:gd name="T114" fmla="*/ 5 w 5"/>
                      <a:gd name="T115" fmla="*/ 2 h 7"/>
                      <a:gd name="T116" fmla="*/ 4 w 5"/>
                      <a:gd name="T117" fmla="*/ 2 h 7"/>
                      <a:gd name="T118" fmla="*/ 4 w 5"/>
                      <a:gd name="T119" fmla="*/ 3 h 7"/>
                      <a:gd name="T120" fmla="*/ 4 w 5"/>
                      <a:gd name="T121" fmla="*/ 4 h 7"/>
                      <a:gd name="T122" fmla="*/ 5 w 5"/>
                      <a:gd name="T12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7">
                        <a:moveTo>
                          <a:pt x="5" y="1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  <a:moveTo>
                          <a:pt x="3" y="3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lnTo>
                          <a:pt x="3" y="3"/>
                        </a:ln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6" name="Freeform 82"/>
                  <p:cNvSpPr>
                    <a:spLocks/>
                  </p:cNvSpPr>
                  <p:nvPr/>
                </p:nvSpPr>
                <p:spPr bwMode="auto">
                  <a:xfrm>
                    <a:off x="1720" y="1539"/>
                    <a:ext cx="24" cy="20"/>
                  </a:xfrm>
                  <a:custGeom>
                    <a:avLst/>
                    <a:gdLst>
                      <a:gd name="T0" fmla="*/ 0 w 13"/>
                      <a:gd name="T1" fmla="*/ 4 h 11"/>
                      <a:gd name="T2" fmla="*/ 0 w 13"/>
                      <a:gd name="T3" fmla="*/ 1 h 11"/>
                      <a:gd name="T4" fmla="*/ 0 w 13"/>
                      <a:gd name="T5" fmla="*/ 0 h 11"/>
                      <a:gd name="T6" fmla="*/ 10 w 13"/>
                      <a:gd name="T7" fmla="*/ 6 h 11"/>
                      <a:gd name="T8" fmla="*/ 11 w 13"/>
                      <a:gd name="T9" fmla="*/ 7 h 11"/>
                      <a:gd name="T10" fmla="*/ 12 w 13"/>
                      <a:gd name="T11" fmla="*/ 7 h 11"/>
                      <a:gd name="T12" fmla="*/ 13 w 13"/>
                      <a:gd name="T13" fmla="*/ 6 h 11"/>
                      <a:gd name="T14" fmla="*/ 13 w 13"/>
                      <a:gd name="T15" fmla="*/ 6 h 11"/>
                      <a:gd name="T16" fmla="*/ 10 w 13"/>
                      <a:gd name="T17" fmla="*/ 11 h 11"/>
                      <a:gd name="T18" fmla="*/ 10 w 13"/>
                      <a:gd name="T19" fmla="*/ 10 h 11"/>
                      <a:gd name="T20" fmla="*/ 11 w 13"/>
                      <a:gd name="T21" fmla="*/ 9 h 11"/>
                      <a:gd name="T22" fmla="*/ 11 w 13"/>
                      <a:gd name="T23" fmla="*/ 9 h 11"/>
                      <a:gd name="T24" fmla="*/ 9 w 13"/>
                      <a:gd name="T25" fmla="*/ 8 h 11"/>
                      <a:gd name="T26" fmla="*/ 3 w 13"/>
                      <a:gd name="T27" fmla="*/ 4 h 11"/>
                      <a:gd name="T28" fmla="*/ 1 w 13"/>
                      <a:gd name="T29" fmla="*/ 3 h 11"/>
                      <a:gd name="T30" fmla="*/ 1 w 13"/>
                      <a:gd name="T31" fmla="*/ 3 h 11"/>
                      <a:gd name="T32" fmla="*/ 0 w 13"/>
                      <a:gd name="T33" fmla="*/ 3 h 11"/>
                      <a:gd name="T34" fmla="*/ 0 w 13"/>
                      <a:gd name="T35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11">
                        <a:moveTo>
                          <a:pt x="0" y="4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6"/>
                          <a:pt x="13" y="6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1" y="9"/>
                          <a:pt x="11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0" y="9"/>
                          <a:pt x="10" y="8"/>
                          <a:pt x="9" y="8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7" name="Freeform 83"/>
                  <p:cNvSpPr>
                    <a:spLocks/>
                  </p:cNvSpPr>
                  <p:nvPr/>
                </p:nvSpPr>
                <p:spPr bwMode="auto">
                  <a:xfrm>
                    <a:off x="1746" y="1539"/>
                    <a:ext cx="7" cy="9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4 w 4"/>
                      <a:gd name="T3" fmla="*/ 5 h 5"/>
                      <a:gd name="T4" fmla="*/ 3 w 4"/>
                      <a:gd name="T5" fmla="*/ 3 h 5"/>
                      <a:gd name="T6" fmla="*/ 2 w 4"/>
                      <a:gd name="T7" fmla="*/ 1 h 5"/>
                      <a:gd name="T8" fmla="*/ 2 w 4"/>
                      <a:gd name="T9" fmla="*/ 1 h 5"/>
                      <a:gd name="T10" fmla="*/ 2 w 4"/>
                      <a:gd name="T11" fmla="*/ 1 h 5"/>
                      <a:gd name="T12" fmla="*/ 2 w 4"/>
                      <a:gd name="T13" fmla="*/ 2 h 5"/>
                      <a:gd name="T14" fmla="*/ 2 w 4"/>
                      <a:gd name="T15" fmla="*/ 2 h 5"/>
                      <a:gd name="T16" fmla="*/ 1 w 4"/>
                      <a:gd name="T17" fmla="*/ 3 h 5"/>
                      <a:gd name="T18" fmla="*/ 0 w 4"/>
                      <a:gd name="T19" fmla="*/ 3 h 5"/>
                      <a:gd name="T20" fmla="*/ 0 w 4"/>
                      <a:gd name="T21" fmla="*/ 2 h 5"/>
                      <a:gd name="T22" fmla="*/ 0 w 4"/>
                      <a:gd name="T23" fmla="*/ 1 h 5"/>
                      <a:gd name="T24" fmla="*/ 1 w 4"/>
                      <a:gd name="T25" fmla="*/ 0 h 5"/>
                      <a:gd name="T26" fmla="*/ 3 w 4"/>
                      <a:gd name="T27" fmla="*/ 1 h 5"/>
                      <a:gd name="T28" fmla="*/ 4 w 4"/>
                      <a:gd name="T29" fmla="*/ 2 h 5"/>
                      <a:gd name="T30" fmla="*/ 4 w 4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3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ubicBezTo>
                          <a:pt x="3" y="1"/>
                          <a:pt x="4" y="1"/>
                          <a:pt x="4" y="2"/>
                        </a:cubicBezTo>
                        <a:cubicBezTo>
                          <a:pt x="4" y="3"/>
                          <a:pt x="4" y="4"/>
                          <a:pt x="4" y="5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8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1733" y="1513"/>
                    <a:ext cx="24" cy="20"/>
                  </a:xfrm>
                  <a:custGeom>
                    <a:avLst/>
                    <a:gdLst>
                      <a:gd name="T0" fmla="*/ 5 w 13"/>
                      <a:gd name="T1" fmla="*/ 10 h 11"/>
                      <a:gd name="T2" fmla="*/ 2 w 13"/>
                      <a:gd name="T3" fmla="*/ 7 h 11"/>
                      <a:gd name="T4" fmla="*/ 0 w 13"/>
                      <a:gd name="T5" fmla="*/ 4 h 11"/>
                      <a:gd name="T6" fmla="*/ 1 w 13"/>
                      <a:gd name="T7" fmla="*/ 2 h 11"/>
                      <a:gd name="T8" fmla="*/ 4 w 13"/>
                      <a:gd name="T9" fmla="*/ 0 h 11"/>
                      <a:gd name="T10" fmla="*/ 9 w 13"/>
                      <a:gd name="T11" fmla="*/ 2 h 11"/>
                      <a:gd name="T12" fmla="*/ 12 w 13"/>
                      <a:gd name="T13" fmla="*/ 5 h 11"/>
                      <a:gd name="T14" fmla="*/ 13 w 13"/>
                      <a:gd name="T15" fmla="*/ 7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5 w 13"/>
                      <a:gd name="T21" fmla="*/ 10 h 11"/>
                      <a:gd name="T22" fmla="*/ 6 w 13"/>
                      <a:gd name="T23" fmla="*/ 8 h 11"/>
                      <a:gd name="T24" fmla="*/ 10 w 13"/>
                      <a:gd name="T25" fmla="*/ 10 h 11"/>
                      <a:gd name="T26" fmla="*/ 12 w 13"/>
                      <a:gd name="T27" fmla="*/ 9 h 11"/>
                      <a:gd name="T28" fmla="*/ 13 w 13"/>
                      <a:gd name="T29" fmla="*/ 8 h 11"/>
                      <a:gd name="T30" fmla="*/ 12 w 13"/>
                      <a:gd name="T31" fmla="*/ 6 h 11"/>
                      <a:gd name="T32" fmla="*/ 8 w 13"/>
                      <a:gd name="T33" fmla="*/ 3 h 11"/>
                      <a:gd name="T34" fmla="*/ 4 w 13"/>
                      <a:gd name="T35" fmla="*/ 2 h 11"/>
                      <a:gd name="T36" fmla="*/ 2 w 13"/>
                      <a:gd name="T37" fmla="*/ 2 h 11"/>
                      <a:gd name="T38" fmla="*/ 1 w 13"/>
                      <a:gd name="T39" fmla="*/ 2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10"/>
                        </a:moveTo>
                        <a:cubicBezTo>
                          <a:pt x="3" y="9"/>
                          <a:pt x="2" y="8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1"/>
                          <a:pt x="2" y="1"/>
                          <a:pt x="4" y="0"/>
                        </a:cubicBezTo>
                        <a:cubicBezTo>
                          <a:pt x="5" y="0"/>
                          <a:pt x="7" y="1"/>
                          <a:pt x="9" y="2"/>
                        </a:cubicBezTo>
                        <a:cubicBezTo>
                          <a:pt x="10" y="3"/>
                          <a:pt x="11" y="4"/>
                          <a:pt x="12" y="5"/>
                        </a:cubicBezTo>
                        <a:cubicBezTo>
                          <a:pt x="13" y="5"/>
                          <a:pt x="13" y="6"/>
                          <a:pt x="13" y="7"/>
                        </a:cubicBezTo>
                        <a:cubicBezTo>
                          <a:pt x="13" y="8"/>
                          <a:pt x="13" y="9"/>
                          <a:pt x="13" y="9"/>
                        </a:cubicBezTo>
                        <a:cubicBezTo>
                          <a:pt x="12" y="10"/>
                          <a:pt x="11" y="11"/>
                          <a:pt x="9" y="11"/>
                        </a:cubicBezTo>
                        <a:cubicBezTo>
                          <a:pt x="8" y="11"/>
                          <a:pt x="6" y="10"/>
                          <a:pt x="5" y="10"/>
                        </a:cubicBezTo>
                        <a:close/>
                        <a:moveTo>
                          <a:pt x="6" y="8"/>
                        </a:moveTo>
                        <a:cubicBezTo>
                          <a:pt x="8" y="9"/>
                          <a:pt x="9" y="10"/>
                          <a:pt x="10" y="10"/>
                        </a:cubicBezTo>
                        <a:cubicBezTo>
                          <a:pt x="11" y="10"/>
                          <a:pt x="12" y="10"/>
                          <a:pt x="12" y="9"/>
                        </a:cubicBezTo>
                        <a:cubicBezTo>
                          <a:pt x="13" y="9"/>
                          <a:pt x="13" y="8"/>
                          <a:pt x="13" y="8"/>
                        </a:cubicBezTo>
                        <a:cubicBezTo>
                          <a:pt x="12" y="7"/>
                          <a:pt x="12" y="7"/>
                          <a:pt x="12" y="6"/>
                        </a:cubicBezTo>
                        <a:cubicBezTo>
                          <a:pt x="11" y="5"/>
                          <a:pt x="9" y="4"/>
                          <a:pt x="8" y="3"/>
                        </a:cubicBezTo>
                        <a:cubicBezTo>
                          <a:pt x="6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89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744" y="1497"/>
                    <a:ext cx="24" cy="20"/>
                  </a:xfrm>
                  <a:custGeom>
                    <a:avLst/>
                    <a:gdLst>
                      <a:gd name="T0" fmla="*/ 4 w 13"/>
                      <a:gd name="T1" fmla="*/ 10 h 11"/>
                      <a:gd name="T2" fmla="*/ 1 w 13"/>
                      <a:gd name="T3" fmla="*/ 7 h 11"/>
                      <a:gd name="T4" fmla="*/ 0 w 13"/>
                      <a:gd name="T5" fmla="*/ 4 h 11"/>
                      <a:gd name="T6" fmla="*/ 0 w 13"/>
                      <a:gd name="T7" fmla="*/ 2 h 11"/>
                      <a:gd name="T8" fmla="*/ 3 w 13"/>
                      <a:gd name="T9" fmla="*/ 1 h 11"/>
                      <a:gd name="T10" fmla="*/ 8 w 13"/>
                      <a:gd name="T11" fmla="*/ 2 h 11"/>
                      <a:gd name="T12" fmla="*/ 11 w 13"/>
                      <a:gd name="T13" fmla="*/ 5 h 11"/>
                      <a:gd name="T14" fmla="*/ 13 w 13"/>
                      <a:gd name="T15" fmla="*/ 7 h 11"/>
                      <a:gd name="T16" fmla="*/ 12 w 13"/>
                      <a:gd name="T17" fmla="*/ 10 h 11"/>
                      <a:gd name="T18" fmla="*/ 9 w 13"/>
                      <a:gd name="T19" fmla="*/ 11 h 11"/>
                      <a:gd name="T20" fmla="*/ 4 w 13"/>
                      <a:gd name="T21" fmla="*/ 10 h 11"/>
                      <a:gd name="T22" fmla="*/ 5 w 13"/>
                      <a:gd name="T23" fmla="*/ 8 h 11"/>
                      <a:gd name="T24" fmla="*/ 9 w 13"/>
                      <a:gd name="T25" fmla="*/ 10 h 11"/>
                      <a:gd name="T26" fmla="*/ 12 w 13"/>
                      <a:gd name="T27" fmla="*/ 9 h 11"/>
                      <a:gd name="T28" fmla="*/ 12 w 13"/>
                      <a:gd name="T29" fmla="*/ 8 h 11"/>
                      <a:gd name="T30" fmla="*/ 11 w 13"/>
                      <a:gd name="T31" fmla="*/ 6 h 11"/>
                      <a:gd name="T32" fmla="*/ 7 w 13"/>
                      <a:gd name="T33" fmla="*/ 4 h 11"/>
                      <a:gd name="T34" fmla="*/ 3 w 13"/>
                      <a:gd name="T35" fmla="*/ 2 h 11"/>
                      <a:gd name="T36" fmla="*/ 1 w 13"/>
                      <a:gd name="T37" fmla="*/ 2 h 11"/>
                      <a:gd name="T38" fmla="*/ 1 w 13"/>
                      <a:gd name="T39" fmla="*/ 3 h 11"/>
                      <a:gd name="T40" fmla="*/ 1 w 13"/>
                      <a:gd name="T41" fmla="*/ 4 h 11"/>
                      <a:gd name="T42" fmla="*/ 2 w 13"/>
                      <a:gd name="T43" fmla="*/ 6 h 11"/>
                      <a:gd name="T44" fmla="*/ 5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4" y="10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5" y="0"/>
                          <a:pt x="6" y="1"/>
                          <a:pt x="8" y="2"/>
                        </a:cubicBezTo>
                        <a:cubicBezTo>
                          <a:pt x="10" y="3"/>
                          <a:pt x="11" y="4"/>
                          <a:pt x="11" y="5"/>
                        </a:cubicBezTo>
                        <a:cubicBezTo>
                          <a:pt x="12" y="6"/>
                          <a:pt x="13" y="7"/>
                          <a:pt x="13" y="7"/>
                        </a:cubicBezTo>
                        <a:cubicBezTo>
                          <a:pt x="13" y="8"/>
                          <a:pt x="13" y="9"/>
                          <a:pt x="12" y="10"/>
                        </a:cubicBezTo>
                        <a:cubicBezTo>
                          <a:pt x="11" y="11"/>
                          <a:pt x="10" y="11"/>
                          <a:pt x="9" y="11"/>
                        </a:cubicBezTo>
                        <a:cubicBezTo>
                          <a:pt x="7" y="11"/>
                          <a:pt x="6" y="11"/>
                          <a:pt x="4" y="10"/>
                        </a:cubicBezTo>
                        <a:close/>
                        <a:moveTo>
                          <a:pt x="5" y="8"/>
                        </a:move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8"/>
                        </a:cubicBezTo>
                        <a:cubicBezTo>
                          <a:pt x="12" y="8"/>
                          <a:pt x="11" y="7"/>
                          <a:pt x="11" y="6"/>
                        </a:cubicBezTo>
                        <a:cubicBezTo>
                          <a:pt x="10" y="6"/>
                          <a:pt x="9" y="5"/>
                          <a:pt x="7" y="4"/>
                        </a:cubicBezTo>
                        <a:cubicBezTo>
                          <a:pt x="6" y="3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1" y="4"/>
                        </a:cubicBezTo>
                        <a:cubicBezTo>
                          <a:pt x="1" y="5"/>
                          <a:pt x="1" y="5"/>
                          <a:pt x="2" y="6"/>
                        </a:cubicBezTo>
                        <a:cubicBezTo>
                          <a:pt x="3" y="7"/>
                          <a:pt x="4" y="8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0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1753" y="1482"/>
                    <a:ext cx="24" cy="18"/>
                  </a:xfrm>
                  <a:custGeom>
                    <a:avLst/>
                    <a:gdLst>
                      <a:gd name="T0" fmla="*/ 4 w 13"/>
                      <a:gd name="T1" fmla="*/ 9 h 10"/>
                      <a:gd name="T2" fmla="*/ 1 w 13"/>
                      <a:gd name="T3" fmla="*/ 6 h 10"/>
                      <a:gd name="T4" fmla="*/ 0 w 13"/>
                      <a:gd name="T5" fmla="*/ 3 h 10"/>
                      <a:gd name="T6" fmla="*/ 0 w 13"/>
                      <a:gd name="T7" fmla="*/ 1 h 10"/>
                      <a:gd name="T8" fmla="*/ 3 w 13"/>
                      <a:gd name="T9" fmla="*/ 0 h 10"/>
                      <a:gd name="T10" fmla="*/ 9 w 13"/>
                      <a:gd name="T11" fmla="*/ 1 h 10"/>
                      <a:gd name="T12" fmla="*/ 12 w 13"/>
                      <a:gd name="T13" fmla="*/ 4 h 10"/>
                      <a:gd name="T14" fmla="*/ 13 w 13"/>
                      <a:gd name="T15" fmla="*/ 7 h 10"/>
                      <a:gd name="T16" fmla="*/ 12 w 13"/>
                      <a:gd name="T17" fmla="*/ 9 h 10"/>
                      <a:gd name="T18" fmla="*/ 9 w 13"/>
                      <a:gd name="T19" fmla="*/ 10 h 10"/>
                      <a:gd name="T20" fmla="*/ 4 w 13"/>
                      <a:gd name="T21" fmla="*/ 9 h 10"/>
                      <a:gd name="T22" fmla="*/ 5 w 13"/>
                      <a:gd name="T23" fmla="*/ 7 h 10"/>
                      <a:gd name="T24" fmla="*/ 10 w 13"/>
                      <a:gd name="T25" fmla="*/ 9 h 10"/>
                      <a:gd name="T26" fmla="*/ 12 w 13"/>
                      <a:gd name="T27" fmla="*/ 8 h 10"/>
                      <a:gd name="T28" fmla="*/ 12 w 13"/>
                      <a:gd name="T29" fmla="*/ 7 h 10"/>
                      <a:gd name="T30" fmla="*/ 11 w 13"/>
                      <a:gd name="T31" fmla="*/ 6 h 10"/>
                      <a:gd name="T32" fmla="*/ 7 w 13"/>
                      <a:gd name="T33" fmla="*/ 3 h 10"/>
                      <a:gd name="T34" fmla="*/ 4 w 13"/>
                      <a:gd name="T35" fmla="*/ 1 h 10"/>
                      <a:gd name="T36" fmla="*/ 2 w 13"/>
                      <a:gd name="T37" fmla="*/ 1 h 10"/>
                      <a:gd name="T38" fmla="*/ 1 w 13"/>
                      <a:gd name="T39" fmla="*/ 2 h 10"/>
                      <a:gd name="T40" fmla="*/ 1 w 13"/>
                      <a:gd name="T41" fmla="*/ 3 h 10"/>
                      <a:gd name="T42" fmla="*/ 3 w 13"/>
                      <a:gd name="T43" fmla="*/ 5 h 10"/>
                      <a:gd name="T44" fmla="*/ 5 w 13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4" y="9"/>
                        </a:moveTo>
                        <a:cubicBezTo>
                          <a:pt x="3" y="8"/>
                          <a:pt x="2" y="7"/>
                          <a:pt x="1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2" y="5"/>
                          <a:pt x="13" y="6"/>
                          <a:pt x="13" y="7"/>
                        </a:cubicBezTo>
                        <a:cubicBezTo>
                          <a:pt x="13" y="8"/>
                          <a:pt x="13" y="8"/>
                          <a:pt x="12" y="9"/>
                        </a:cubicBezTo>
                        <a:cubicBezTo>
                          <a:pt x="12" y="10"/>
                          <a:pt x="11" y="10"/>
                          <a:pt x="9" y="10"/>
                        </a:cubicBezTo>
                        <a:cubicBezTo>
                          <a:pt x="7" y="10"/>
                          <a:pt x="6" y="10"/>
                          <a:pt x="4" y="9"/>
                        </a:cubicBezTo>
                        <a:close/>
                        <a:moveTo>
                          <a:pt x="5" y="7"/>
                        </a:moveTo>
                        <a:cubicBezTo>
                          <a:pt x="7" y="8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4"/>
                          <a:pt x="2" y="5"/>
                          <a:pt x="3" y="5"/>
                        </a:cubicBezTo>
                        <a:cubicBezTo>
                          <a:pt x="4" y="6"/>
                          <a:pt x="5" y="7"/>
                          <a:pt x="5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1" name="Freeform 87"/>
                  <p:cNvSpPr>
                    <a:spLocks/>
                  </p:cNvSpPr>
                  <p:nvPr/>
                </p:nvSpPr>
                <p:spPr bwMode="auto">
                  <a:xfrm>
                    <a:off x="1683" y="1447"/>
                    <a:ext cx="109" cy="145"/>
                  </a:xfrm>
                  <a:custGeom>
                    <a:avLst/>
                    <a:gdLst>
                      <a:gd name="T0" fmla="*/ 59 w 59"/>
                      <a:gd name="T1" fmla="*/ 15 h 79"/>
                      <a:gd name="T2" fmla="*/ 28 w 59"/>
                      <a:gd name="T3" fmla="*/ 79 h 79"/>
                      <a:gd name="T4" fmla="*/ 0 w 59"/>
                      <a:gd name="T5" fmla="*/ 65 h 79"/>
                      <a:gd name="T6" fmla="*/ 34 w 59"/>
                      <a:gd name="T7" fmla="*/ 0 h 79"/>
                      <a:gd name="T8" fmla="*/ 59 w 59"/>
                      <a:gd name="T9" fmla="*/ 15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79">
                        <a:moveTo>
                          <a:pt x="59" y="15"/>
                        </a:moveTo>
                        <a:cubicBezTo>
                          <a:pt x="59" y="15"/>
                          <a:pt x="37" y="54"/>
                          <a:pt x="28" y="79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9" y="38"/>
                          <a:pt x="15" y="19"/>
                          <a:pt x="34" y="0"/>
                        </a:cubicBezTo>
                        <a:lnTo>
                          <a:pt x="59" y="15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2" name="Freeform 88"/>
                  <p:cNvSpPr>
                    <a:spLocks/>
                  </p:cNvSpPr>
                  <p:nvPr/>
                </p:nvSpPr>
                <p:spPr bwMode="auto">
                  <a:xfrm>
                    <a:off x="1682" y="1445"/>
                    <a:ext cx="112" cy="149"/>
                  </a:xfrm>
                  <a:custGeom>
                    <a:avLst/>
                    <a:gdLst>
                      <a:gd name="T0" fmla="*/ 60 w 61"/>
                      <a:gd name="T1" fmla="*/ 16 h 81"/>
                      <a:gd name="T2" fmla="*/ 59 w 61"/>
                      <a:gd name="T3" fmla="*/ 16 h 81"/>
                      <a:gd name="T4" fmla="*/ 28 w 61"/>
                      <a:gd name="T5" fmla="*/ 80 h 81"/>
                      <a:gd name="T6" fmla="*/ 29 w 61"/>
                      <a:gd name="T7" fmla="*/ 80 h 81"/>
                      <a:gd name="T8" fmla="*/ 29 w 61"/>
                      <a:gd name="T9" fmla="*/ 79 h 81"/>
                      <a:gd name="T10" fmla="*/ 2 w 61"/>
                      <a:gd name="T11" fmla="*/ 65 h 81"/>
                      <a:gd name="T12" fmla="*/ 1 w 61"/>
                      <a:gd name="T13" fmla="*/ 66 h 81"/>
                      <a:gd name="T14" fmla="*/ 2 w 61"/>
                      <a:gd name="T15" fmla="*/ 67 h 81"/>
                      <a:gd name="T16" fmla="*/ 35 w 61"/>
                      <a:gd name="T17" fmla="*/ 2 h 81"/>
                      <a:gd name="T18" fmla="*/ 35 w 61"/>
                      <a:gd name="T19" fmla="*/ 1 h 81"/>
                      <a:gd name="T20" fmla="*/ 34 w 61"/>
                      <a:gd name="T21" fmla="*/ 2 h 81"/>
                      <a:gd name="T22" fmla="*/ 59 w 61"/>
                      <a:gd name="T23" fmla="*/ 17 h 81"/>
                      <a:gd name="T24" fmla="*/ 60 w 61"/>
                      <a:gd name="T25" fmla="*/ 16 h 81"/>
                      <a:gd name="T26" fmla="*/ 59 w 61"/>
                      <a:gd name="T27" fmla="*/ 16 h 81"/>
                      <a:gd name="T28" fmla="*/ 60 w 61"/>
                      <a:gd name="T29" fmla="*/ 16 h 81"/>
                      <a:gd name="T30" fmla="*/ 60 w 61"/>
                      <a:gd name="T31" fmla="*/ 15 h 81"/>
                      <a:gd name="T32" fmla="*/ 35 w 61"/>
                      <a:gd name="T33" fmla="*/ 0 h 81"/>
                      <a:gd name="T34" fmla="*/ 34 w 61"/>
                      <a:gd name="T35" fmla="*/ 1 h 81"/>
                      <a:gd name="T36" fmla="*/ 0 w 61"/>
                      <a:gd name="T37" fmla="*/ 66 h 81"/>
                      <a:gd name="T38" fmla="*/ 1 w 61"/>
                      <a:gd name="T39" fmla="*/ 67 h 81"/>
                      <a:gd name="T40" fmla="*/ 28 w 61"/>
                      <a:gd name="T41" fmla="*/ 81 h 81"/>
                      <a:gd name="T42" fmla="*/ 29 w 61"/>
                      <a:gd name="T43" fmla="*/ 81 h 81"/>
                      <a:gd name="T44" fmla="*/ 30 w 61"/>
                      <a:gd name="T45" fmla="*/ 80 h 81"/>
                      <a:gd name="T46" fmla="*/ 49 w 61"/>
                      <a:gd name="T47" fmla="*/ 39 h 81"/>
                      <a:gd name="T48" fmla="*/ 57 w 61"/>
                      <a:gd name="T49" fmla="*/ 23 h 81"/>
                      <a:gd name="T50" fmla="*/ 61 w 61"/>
                      <a:gd name="T51" fmla="*/ 17 h 81"/>
                      <a:gd name="T52" fmla="*/ 60 w 61"/>
                      <a:gd name="T53" fmla="*/ 15 h 81"/>
                      <a:gd name="T54" fmla="*/ 60 w 61"/>
                      <a:gd name="T55" fmla="*/ 1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1" h="81">
                        <a:moveTo>
                          <a:pt x="60" y="16"/>
                        </a:moveTo>
                        <a:cubicBezTo>
                          <a:pt x="59" y="16"/>
                          <a:pt x="59" y="16"/>
                          <a:pt x="59" y="16"/>
                        </a:cubicBezTo>
                        <a:cubicBezTo>
                          <a:pt x="59" y="16"/>
                          <a:pt x="37" y="54"/>
                          <a:pt x="28" y="80"/>
                        </a:cubicBezTo>
                        <a:cubicBezTo>
                          <a:pt x="29" y="80"/>
                          <a:pt x="29" y="80"/>
                          <a:pt x="29" y="80"/>
                        </a:cubicBezTo>
                        <a:cubicBezTo>
                          <a:pt x="29" y="79"/>
                          <a:pt x="29" y="79"/>
                          <a:pt x="29" y="79"/>
                        </a:cubicBezTo>
                        <a:cubicBezTo>
                          <a:pt x="2" y="65"/>
                          <a:pt x="2" y="65"/>
                          <a:pt x="2" y="65"/>
                        </a:cubicBezTo>
                        <a:cubicBezTo>
                          <a:pt x="1" y="66"/>
                          <a:pt x="1" y="66"/>
                          <a:pt x="1" y="66"/>
                        </a:cubicBezTo>
                        <a:cubicBezTo>
                          <a:pt x="2" y="67"/>
                          <a:pt x="2" y="67"/>
                          <a:pt x="2" y="67"/>
                        </a:cubicBezTo>
                        <a:cubicBezTo>
                          <a:pt x="11" y="39"/>
                          <a:pt x="17" y="21"/>
                          <a:pt x="35" y="2"/>
                        </a:cubicBez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59" y="17"/>
                          <a:pt x="59" y="17"/>
                          <a:pt x="59" y="17"/>
                        </a:cubicBezTo>
                        <a:cubicBezTo>
                          <a:pt x="60" y="16"/>
                          <a:pt x="60" y="16"/>
                          <a:pt x="60" y="16"/>
                        </a:cubicBezTo>
                        <a:cubicBezTo>
                          <a:pt x="59" y="16"/>
                          <a:pt x="59" y="16"/>
                          <a:pt x="59" y="16"/>
                        </a:cubicBezTo>
                        <a:cubicBezTo>
                          <a:pt x="60" y="16"/>
                          <a:pt x="60" y="16"/>
                          <a:pt x="60" y="16"/>
                        </a:cubicBezTo>
                        <a:cubicBezTo>
                          <a:pt x="60" y="15"/>
                          <a:pt x="60" y="15"/>
                          <a:pt x="60" y="15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5" y="0"/>
                          <a:pt x="34" y="0"/>
                          <a:pt x="34" y="1"/>
                        </a:cubicBezTo>
                        <a:cubicBezTo>
                          <a:pt x="15" y="20"/>
                          <a:pt x="10" y="39"/>
                          <a:pt x="0" y="66"/>
                        </a:cubicBezTo>
                        <a:cubicBezTo>
                          <a:pt x="0" y="66"/>
                          <a:pt x="0" y="67"/>
                          <a:pt x="1" y="67"/>
                        </a:cubicBezTo>
                        <a:cubicBezTo>
                          <a:pt x="28" y="81"/>
                          <a:pt x="28" y="81"/>
                          <a:pt x="28" y="81"/>
                        </a:cubicBezTo>
                        <a:cubicBezTo>
                          <a:pt x="29" y="81"/>
                          <a:pt x="29" y="81"/>
                          <a:pt x="29" y="81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4" y="68"/>
                          <a:pt x="42" y="52"/>
                          <a:pt x="49" y="39"/>
                        </a:cubicBezTo>
                        <a:cubicBezTo>
                          <a:pt x="52" y="33"/>
                          <a:pt x="55" y="27"/>
                          <a:pt x="57" y="23"/>
                        </a:cubicBezTo>
                        <a:cubicBezTo>
                          <a:pt x="59" y="19"/>
                          <a:pt x="61" y="17"/>
                          <a:pt x="61" y="17"/>
                        </a:cubicBezTo>
                        <a:cubicBezTo>
                          <a:pt x="61" y="16"/>
                          <a:pt x="61" y="16"/>
                          <a:pt x="60" y="15"/>
                        </a:cubicBezTo>
                        <a:lnTo>
                          <a:pt x="6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3" name="Freeform 89"/>
                  <p:cNvSpPr>
                    <a:spLocks/>
                  </p:cNvSpPr>
                  <p:nvPr/>
                </p:nvSpPr>
                <p:spPr bwMode="auto">
                  <a:xfrm>
                    <a:off x="1691" y="1462"/>
                    <a:ext cx="94" cy="112"/>
                  </a:xfrm>
                  <a:custGeom>
                    <a:avLst/>
                    <a:gdLst>
                      <a:gd name="T0" fmla="*/ 17 w 51"/>
                      <a:gd name="T1" fmla="*/ 58 h 61"/>
                      <a:gd name="T2" fmla="*/ 24 w 51"/>
                      <a:gd name="T3" fmla="*/ 61 h 61"/>
                      <a:gd name="T4" fmla="*/ 51 w 51"/>
                      <a:gd name="T5" fmla="*/ 9 h 61"/>
                      <a:gd name="T6" fmla="*/ 36 w 51"/>
                      <a:gd name="T7" fmla="*/ 0 h 61"/>
                      <a:gd name="T8" fmla="*/ 34 w 51"/>
                      <a:gd name="T9" fmla="*/ 3 h 61"/>
                      <a:gd name="T10" fmla="*/ 25 w 51"/>
                      <a:gd name="T11" fmla="*/ 2 h 61"/>
                      <a:gd name="T12" fmla="*/ 0 w 51"/>
                      <a:gd name="T13" fmla="*/ 55 h 61"/>
                      <a:gd name="T14" fmla="*/ 14 w 51"/>
                      <a:gd name="T15" fmla="*/ 61 h 61"/>
                      <a:gd name="T16" fmla="*/ 17 w 51"/>
                      <a:gd name="T17" fmla="*/ 5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61">
                        <a:moveTo>
                          <a:pt x="17" y="58"/>
                        </a:moveTo>
                        <a:cubicBezTo>
                          <a:pt x="21" y="55"/>
                          <a:pt x="22" y="60"/>
                          <a:pt x="24" y="61"/>
                        </a:cubicBezTo>
                        <a:cubicBezTo>
                          <a:pt x="33" y="39"/>
                          <a:pt x="51" y="9"/>
                          <a:pt x="51" y="9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1"/>
                          <a:pt x="35" y="2"/>
                          <a:pt x="34" y="3"/>
                        </a:cubicBezTo>
                        <a:cubicBezTo>
                          <a:pt x="31" y="5"/>
                          <a:pt x="28" y="4"/>
                          <a:pt x="25" y="2"/>
                        </a:cubicBezTo>
                        <a:cubicBezTo>
                          <a:pt x="12" y="16"/>
                          <a:pt x="9" y="33"/>
                          <a:pt x="0" y="55"/>
                        </a:cubicBezTo>
                        <a:cubicBezTo>
                          <a:pt x="14" y="61"/>
                          <a:pt x="14" y="61"/>
                          <a:pt x="14" y="61"/>
                        </a:cubicBezTo>
                        <a:cubicBezTo>
                          <a:pt x="15" y="60"/>
                          <a:pt x="16" y="59"/>
                          <a:pt x="17" y="58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4" name="Freeform 90"/>
                  <p:cNvSpPr>
                    <a:spLocks noEditPoints="1"/>
                  </p:cNvSpPr>
                  <p:nvPr/>
                </p:nvSpPr>
                <p:spPr bwMode="auto">
                  <a:xfrm>
                    <a:off x="1740" y="1456"/>
                    <a:ext cx="10" cy="11"/>
                  </a:xfrm>
                  <a:custGeom>
                    <a:avLst/>
                    <a:gdLst>
                      <a:gd name="T0" fmla="*/ 5 w 5"/>
                      <a:gd name="T1" fmla="*/ 1 h 6"/>
                      <a:gd name="T2" fmla="*/ 5 w 5"/>
                      <a:gd name="T3" fmla="*/ 2 h 6"/>
                      <a:gd name="T4" fmla="*/ 5 w 5"/>
                      <a:gd name="T5" fmla="*/ 3 h 6"/>
                      <a:gd name="T6" fmla="*/ 5 w 5"/>
                      <a:gd name="T7" fmla="*/ 3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5 w 5"/>
                      <a:gd name="T13" fmla="*/ 4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3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4 w 5"/>
                      <a:gd name="T29" fmla="*/ 3 h 6"/>
                      <a:gd name="T30" fmla="*/ 3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4 h 6"/>
                      <a:gd name="T36" fmla="*/ 4 w 5"/>
                      <a:gd name="T37" fmla="*/ 4 h 6"/>
                      <a:gd name="T38" fmla="*/ 3 w 5"/>
                      <a:gd name="T39" fmla="*/ 4 h 6"/>
                      <a:gd name="T40" fmla="*/ 2 w 5"/>
                      <a:gd name="T41" fmla="*/ 3 h 6"/>
                      <a:gd name="T42" fmla="*/ 1 w 5"/>
                      <a:gd name="T43" fmla="*/ 2 h 6"/>
                      <a:gd name="T44" fmla="*/ 1 w 5"/>
                      <a:gd name="T45" fmla="*/ 2 h 6"/>
                      <a:gd name="T46" fmla="*/ 0 w 5"/>
                      <a:gd name="T47" fmla="*/ 3 h 6"/>
                      <a:gd name="T48" fmla="*/ 0 w 5"/>
                      <a:gd name="T49" fmla="*/ 3 h 6"/>
                      <a:gd name="T50" fmla="*/ 1 w 5"/>
                      <a:gd name="T51" fmla="*/ 3 h 6"/>
                      <a:gd name="T52" fmla="*/ 1 w 5"/>
                      <a:gd name="T53" fmla="*/ 3 h 6"/>
                      <a:gd name="T54" fmla="*/ 1 w 5"/>
                      <a:gd name="T55" fmla="*/ 3 h 6"/>
                      <a:gd name="T56" fmla="*/ 1 w 5"/>
                      <a:gd name="T57" fmla="*/ 3 h 6"/>
                      <a:gd name="T58" fmla="*/ 0 w 5"/>
                      <a:gd name="T59" fmla="*/ 3 h 6"/>
                      <a:gd name="T60" fmla="*/ 0 w 5"/>
                      <a:gd name="T61" fmla="*/ 3 h 6"/>
                      <a:gd name="T62" fmla="*/ 1 w 5"/>
                      <a:gd name="T63" fmla="*/ 1 h 6"/>
                      <a:gd name="T64" fmla="*/ 1 w 5"/>
                      <a:gd name="T65" fmla="*/ 0 h 6"/>
                      <a:gd name="T66" fmla="*/ 1 w 5"/>
                      <a:gd name="T67" fmla="*/ 0 h 6"/>
                      <a:gd name="T68" fmla="*/ 1 w 5"/>
                      <a:gd name="T69" fmla="*/ 0 h 6"/>
                      <a:gd name="T70" fmla="*/ 1 w 5"/>
                      <a:gd name="T71" fmla="*/ 0 h 6"/>
                      <a:gd name="T72" fmla="*/ 1 w 5"/>
                      <a:gd name="T73" fmla="*/ 0 h 6"/>
                      <a:gd name="T74" fmla="*/ 2 w 5"/>
                      <a:gd name="T75" fmla="*/ 0 h 6"/>
                      <a:gd name="T76" fmla="*/ 2 w 5"/>
                      <a:gd name="T77" fmla="*/ 0 h 6"/>
                      <a:gd name="T78" fmla="*/ 3 w 5"/>
                      <a:gd name="T79" fmla="*/ 0 h 6"/>
                      <a:gd name="T80" fmla="*/ 3 w 5"/>
                      <a:gd name="T81" fmla="*/ 0 h 6"/>
                      <a:gd name="T82" fmla="*/ 3 w 5"/>
                      <a:gd name="T83" fmla="*/ 1 h 6"/>
                      <a:gd name="T84" fmla="*/ 4 w 5"/>
                      <a:gd name="T85" fmla="*/ 0 h 6"/>
                      <a:gd name="T86" fmla="*/ 3 w 5"/>
                      <a:gd name="T87" fmla="*/ 2 h 6"/>
                      <a:gd name="T88" fmla="*/ 2 w 5"/>
                      <a:gd name="T89" fmla="*/ 1 h 6"/>
                      <a:gd name="T90" fmla="*/ 1 w 5"/>
                      <a:gd name="T91" fmla="*/ 1 h 6"/>
                      <a:gd name="T92" fmla="*/ 1 w 5"/>
                      <a:gd name="T93" fmla="*/ 1 h 6"/>
                      <a:gd name="T94" fmla="*/ 1 w 5"/>
                      <a:gd name="T95" fmla="*/ 2 h 6"/>
                      <a:gd name="T96" fmla="*/ 1 w 5"/>
                      <a:gd name="T97" fmla="*/ 2 h 6"/>
                      <a:gd name="T98" fmla="*/ 2 w 5"/>
                      <a:gd name="T99" fmla="*/ 2 h 6"/>
                      <a:gd name="T100" fmla="*/ 3 w 5"/>
                      <a:gd name="T101" fmla="*/ 2 h 6"/>
                      <a:gd name="T102" fmla="*/ 2 w 5"/>
                      <a:gd name="T103" fmla="*/ 0 h 6"/>
                      <a:gd name="T104" fmla="*/ 2 w 5"/>
                      <a:gd name="T105" fmla="*/ 0 h 6"/>
                      <a:gd name="T106" fmla="*/ 2 w 5"/>
                      <a:gd name="T107" fmla="*/ 1 h 6"/>
                      <a:gd name="T108" fmla="*/ 2 w 5"/>
                      <a:gd name="T109" fmla="*/ 1 h 6"/>
                      <a:gd name="T110" fmla="*/ 3 w 5"/>
                      <a:gd name="T111" fmla="*/ 1 h 6"/>
                      <a:gd name="T112" fmla="*/ 3 w 5"/>
                      <a:gd name="T113" fmla="*/ 0 h 6"/>
                      <a:gd name="T114" fmla="*/ 4 w 5"/>
                      <a:gd name="T115" fmla="*/ 1 h 6"/>
                      <a:gd name="T116" fmla="*/ 4 w 5"/>
                      <a:gd name="T117" fmla="*/ 1 h 6"/>
                      <a:gd name="T118" fmla="*/ 4 w 5"/>
                      <a:gd name="T119" fmla="*/ 2 h 6"/>
                      <a:gd name="T120" fmla="*/ 5 w 5"/>
                      <a:gd name="T121" fmla="*/ 3 h 6"/>
                      <a:gd name="T122" fmla="*/ 5 w 5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5" y="0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  <a:moveTo>
                          <a:pt x="3" y="2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lnTo>
                          <a:pt x="3" y="2"/>
                        </a:lnTo>
                        <a:close/>
                        <a:moveTo>
                          <a:pt x="3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  <a:moveTo>
                          <a:pt x="5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5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1720" y="1572"/>
                    <a:ext cx="11" cy="11"/>
                  </a:xfrm>
                  <a:custGeom>
                    <a:avLst/>
                    <a:gdLst>
                      <a:gd name="T0" fmla="*/ 5 w 6"/>
                      <a:gd name="T1" fmla="*/ 1 h 6"/>
                      <a:gd name="T2" fmla="*/ 5 w 6"/>
                      <a:gd name="T3" fmla="*/ 3 h 6"/>
                      <a:gd name="T4" fmla="*/ 5 w 6"/>
                      <a:gd name="T5" fmla="*/ 4 h 6"/>
                      <a:gd name="T6" fmla="*/ 5 w 6"/>
                      <a:gd name="T7" fmla="*/ 4 h 6"/>
                      <a:gd name="T8" fmla="*/ 5 w 6"/>
                      <a:gd name="T9" fmla="*/ 4 h 6"/>
                      <a:gd name="T10" fmla="*/ 5 w 6"/>
                      <a:gd name="T11" fmla="*/ 4 h 6"/>
                      <a:gd name="T12" fmla="*/ 5 w 6"/>
                      <a:gd name="T13" fmla="*/ 4 h 6"/>
                      <a:gd name="T14" fmla="*/ 4 w 6"/>
                      <a:gd name="T15" fmla="*/ 5 h 6"/>
                      <a:gd name="T16" fmla="*/ 3 w 6"/>
                      <a:gd name="T17" fmla="*/ 6 h 6"/>
                      <a:gd name="T18" fmla="*/ 3 w 6"/>
                      <a:gd name="T19" fmla="*/ 6 h 6"/>
                      <a:gd name="T20" fmla="*/ 3 w 6"/>
                      <a:gd name="T21" fmla="*/ 6 h 6"/>
                      <a:gd name="T22" fmla="*/ 3 w 6"/>
                      <a:gd name="T23" fmla="*/ 6 h 6"/>
                      <a:gd name="T24" fmla="*/ 4 w 6"/>
                      <a:gd name="T25" fmla="*/ 4 h 6"/>
                      <a:gd name="T26" fmla="*/ 4 w 6"/>
                      <a:gd name="T27" fmla="*/ 4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3 w 6"/>
                      <a:gd name="T33" fmla="*/ 4 h 6"/>
                      <a:gd name="T34" fmla="*/ 4 w 6"/>
                      <a:gd name="T35" fmla="*/ 4 h 6"/>
                      <a:gd name="T36" fmla="*/ 4 w 6"/>
                      <a:gd name="T37" fmla="*/ 5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3 h 6"/>
                      <a:gd name="T44" fmla="*/ 1 w 6"/>
                      <a:gd name="T45" fmla="*/ 3 h 6"/>
                      <a:gd name="T46" fmla="*/ 1 w 6"/>
                      <a:gd name="T47" fmla="*/ 3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4 h 6"/>
                      <a:gd name="T58" fmla="*/ 0 w 6"/>
                      <a:gd name="T59" fmla="*/ 4 h 6"/>
                      <a:gd name="T60" fmla="*/ 0 w 6"/>
                      <a:gd name="T61" fmla="*/ 3 h 6"/>
                      <a:gd name="T62" fmla="*/ 1 w 6"/>
                      <a:gd name="T63" fmla="*/ 2 h 6"/>
                      <a:gd name="T64" fmla="*/ 1 w 6"/>
                      <a:gd name="T65" fmla="*/ 1 h 6"/>
                      <a:gd name="T66" fmla="*/ 1 w 6"/>
                      <a:gd name="T67" fmla="*/ 1 h 6"/>
                      <a:gd name="T68" fmla="*/ 1 w 6"/>
                      <a:gd name="T69" fmla="*/ 1 h 6"/>
                      <a:gd name="T70" fmla="*/ 1 w 6"/>
                      <a:gd name="T71" fmla="*/ 0 h 6"/>
                      <a:gd name="T72" fmla="*/ 2 w 6"/>
                      <a:gd name="T73" fmla="*/ 1 h 6"/>
                      <a:gd name="T74" fmla="*/ 2 w 6"/>
                      <a:gd name="T75" fmla="*/ 1 h 6"/>
                      <a:gd name="T76" fmla="*/ 2 w 6"/>
                      <a:gd name="T77" fmla="*/ 0 h 6"/>
                      <a:gd name="T78" fmla="*/ 3 w 6"/>
                      <a:gd name="T79" fmla="*/ 0 h 6"/>
                      <a:gd name="T80" fmla="*/ 3 w 6"/>
                      <a:gd name="T81" fmla="*/ 1 h 6"/>
                      <a:gd name="T82" fmla="*/ 3 w 6"/>
                      <a:gd name="T83" fmla="*/ 2 h 6"/>
                      <a:gd name="T84" fmla="*/ 4 w 6"/>
                      <a:gd name="T85" fmla="*/ 1 h 6"/>
                      <a:gd name="T86" fmla="*/ 3 w 6"/>
                      <a:gd name="T87" fmla="*/ 2 h 6"/>
                      <a:gd name="T88" fmla="*/ 2 w 6"/>
                      <a:gd name="T89" fmla="*/ 2 h 6"/>
                      <a:gd name="T90" fmla="*/ 2 w 6"/>
                      <a:gd name="T91" fmla="*/ 1 h 6"/>
                      <a:gd name="T92" fmla="*/ 1 w 6"/>
                      <a:gd name="T93" fmla="*/ 2 h 6"/>
                      <a:gd name="T94" fmla="*/ 1 w 6"/>
                      <a:gd name="T95" fmla="*/ 2 h 6"/>
                      <a:gd name="T96" fmla="*/ 2 w 6"/>
                      <a:gd name="T97" fmla="*/ 2 h 6"/>
                      <a:gd name="T98" fmla="*/ 2 w 6"/>
                      <a:gd name="T99" fmla="*/ 3 h 6"/>
                      <a:gd name="T100" fmla="*/ 3 w 6"/>
                      <a:gd name="T101" fmla="*/ 2 h 6"/>
                      <a:gd name="T102" fmla="*/ 3 w 6"/>
                      <a:gd name="T103" fmla="*/ 1 h 6"/>
                      <a:gd name="T104" fmla="*/ 2 w 6"/>
                      <a:gd name="T105" fmla="*/ 1 h 6"/>
                      <a:gd name="T106" fmla="*/ 2 w 6"/>
                      <a:gd name="T107" fmla="*/ 1 h 6"/>
                      <a:gd name="T108" fmla="*/ 2 w 6"/>
                      <a:gd name="T109" fmla="*/ 1 h 6"/>
                      <a:gd name="T110" fmla="*/ 3 w 6"/>
                      <a:gd name="T111" fmla="*/ 1 h 6"/>
                      <a:gd name="T112" fmla="*/ 3 w 6"/>
                      <a:gd name="T113" fmla="*/ 1 h 6"/>
                      <a:gd name="T114" fmla="*/ 5 w 6"/>
                      <a:gd name="T115" fmla="*/ 1 h 6"/>
                      <a:gd name="T116" fmla="*/ 4 w 6"/>
                      <a:gd name="T117" fmla="*/ 2 h 6"/>
                      <a:gd name="T118" fmla="*/ 4 w 6"/>
                      <a:gd name="T119" fmla="*/ 3 h 6"/>
                      <a:gd name="T120" fmla="*/ 5 w 6"/>
                      <a:gd name="T121" fmla="*/ 3 h 6"/>
                      <a:gd name="T122" fmla="*/ 5 w 6"/>
                      <a:gd name="T123" fmla="*/ 2 h 6"/>
                      <a:gd name="T124" fmla="*/ 5 w 6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lnTo>
                          <a:pt x="3" y="2"/>
                        </a:ln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6" name="Freeform 92"/>
                  <p:cNvSpPr>
                    <a:spLocks/>
                  </p:cNvSpPr>
                  <p:nvPr/>
                </p:nvSpPr>
                <p:spPr bwMode="auto">
                  <a:xfrm>
                    <a:off x="1707" y="1543"/>
                    <a:ext cx="26" cy="16"/>
                  </a:xfrm>
                  <a:custGeom>
                    <a:avLst/>
                    <a:gdLst>
                      <a:gd name="T0" fmla="*/ 0 w 14"/>
                      <a:gd name="T1" fmla="*/ 4 h 9"/>
                      <a:gd name="T2" fmla="*/ 0 w 14"/>
                      <a:gd name="T3" fmla="*/ 0 h 9"/>
                      <a:gd name="T4" fmla="*/ 0 w 14"/>
                      <a:gd name="T5" fmla="*/ 0 h 9"/>
                      <a:gd name="T6" fmla="*/ 11 w 14"/>
                      <a:gd name="T7" fmla="*/ 5 h 9"/>
                      <a:gd name="T8" fmla="*/ 12 w 14"/>
                      <a:gd name="T9" fmla="*/ 5 h 9"/>
                      <a:gd name="T10" fmla="*/ 13 w 14"/>
                      <a:gd name="T11" fmla="*/ 5 h 9"/>
                      <a:gd name="T12" fmla="*/ 13 w 14"/>
                      <a:gd name="T13" fmla="*/ 4 h 9"/>
                      <a:gd name="T14" fmla="*/ 14 w 14"/>
                      <a:gd name="T15" fmla="*/ 4 h 9"/>
                      <a:gd name="T16" fmla="*/ 12 w 14"/>
                      <a:gd name="T17" fmla="*/ 9 h 9"/>
                      <a:gd name="T18" fmla="*/ 11 w 14"/>
                      <a:gd name="T19" fmla="*/ 9 h 9"/>
                      <a:gd name="T20" fmla="*/ 12 w 14"/>
                      <a:gd name="T21" fmla="*/ 8 h 9"/>
                      <a:gd name="T22" fmla="*/ 11 w 14"/>
                      <a:gd name="T23" fmla="*/ 7 h 9"/>
                      <a:gd name="T24" fmla="*/ 10 w 14"/>
                      <a:gd name="T25" fmla="*/ 6 h 9"/>
                      <a:gd name="T26" fmla="*/ 4 w 14"/>
                      <a:gd name="T27" fmla="*/ 3 h 9"/>
                      <a:gd name="T28" fmla="*/ 2 w 14"/>
                      <a:gd name="T29" fmla="*/ 3 h 9"/>
                      <a:gd name="T30" fmla="*/ 1 w 14"/>
                      <a:gd name="T31" fmla="*/ 3 h 9"/>
                      <a:gd name="T32" fmla="*/ 1 w 14"/>
                      <a:gd name="T33" fmla="*/ 3 h 9"/>
                      <a:gd name="T34" fmla="*/ 1 w 14"/>
                      <a:gd name="T35" fmla="*/ 4 h 9"/>
                      <a:gd name="T36" fmla="*/ 0 w 14"/>
                      <a:gd name="T37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9">
                        <a:moveTo>
                          <a:pt x="0" y="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7"/>
                          <a:pt x="11" y="7"/>
                          <a:pt x="10" y="6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7" name="Freeform 93"/>
                  <p:cNvSpPr>
                    <a:spLocks/>
                  </p:cNvSpPr>
                  <p:nvPr/>
                </p:nvSpPr>
                <p:spPr bwMode="auto">
                  <a:xfrm>
                    <a:off x="1733" y="1539"/>
                    <a:ext cx="9" cy="9"/>
                  </a:xfrm>
                  <a:custGeom>
                    <a:avLst/>
                    <a:gdLst>
                      <a:gd name="T0" fmla="*/ 4 w 5"/>
                      <a:gd name="T1" fmla="*/ 5 h 5"/>
                      <a:gd name="T2" fmla="*/ 4 w 5"/>
                      <a:gd name="T3" fmla="*/ 4 h 5"/>
                      <a:gd name="T4" fmla="*/ 4 w 5"/>
                      <a:gd name="T5" fmla="*/ 2 h 5"/>
                      <a:gd name="T6" fmla="*/ 3 w 5"/>
                      <a:gd name="T7" fmla="*/ 1 h 5"/>
                      <a:gd name="T8" fmla="*/ 2 w 5"/>
                      <a:gd name="T9" fmla="*/ 1 h 5"/>
                      <a:gd name="T10" fmla="*/ 2 w 5"/>
                      <a:gd name="T11" fmla="*/ 1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1 w 5"/>
                      <a:gd name="T17" fmla="*/ 3 h 5"/>
                      <a:gd name="T18" fmla="*/ 1 w 5"/>
                      <a:gd name="T19" fmla="*/ 3 h 5"/>
                      <a:gd name="T20" fmla="*/ 0 w 5"/>
                      <a:gd name="T21" fmla="*/ 2 h 5"/>
                      <a:gd name="T22" fmla="*/ 0 w 5"/>
                      <a:gd name="T23" fmla="*/ 1 h 5"/>
                      <a:gd name="T24" fmla="*/ 1 w 5"/>
                      <a:gd name="T25" fmla="*/ 0 h 5"/>
                      <a:gd name="T26" fmla="*/ 3 w 5"/>
                      <a:gd name="T27" fmla="*/ 0 h 5"/>
                      <a:gd name="T28" fmla="*/ 4 w 5"/>
                      <a:gd name="T29" fmla="*/ 2 h 5"/>
                      <a:gd name="T30" fmla="*/ 4 w 5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5">
                        <a:moveTo>
                          <a:pt x="4" y="5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1"/>
                          <a:pt x="4" y="1"/>
                          <a:pt x="4" y="2"/>
                        </a:cubicBezTo>
                        <a:cubicBezTo>
                          <a:pt x="4" y="3"/>
                          <a:pt x="5" y="3"/>
                          <a:pt x="4" y="5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8" name="Freeform 94"/>
                  <p:cNvSpPr>
                    <a:spLocks noEditPoints="1"/>
                  </p:cNvSpPr>
                  <p:nvPr/>
                </p:nvSpPr>
                <p:spPr bwMode="auto">
                  <a:xfrm>
                    <a:off x="1718" y="1515"/>
                    <a:ext cx="26" cy="18"/>
                  </a:xfrm>
                  <a:custGeom>
                    <a:avLst/>
                    <a:gdLst>
                      <a:gd name="T0" fmla="*/ 5 w 14"/>
                      <a:gd name="T1" fmla="*/ 9 h 10"/>
                      <a:gd name="T2" fmla="*/ 2 w 14"/>
                      <a:gd name="T3" fmla="*/ 7 h 10"/>
                      <a:gd name="T4" fmla="*/ 0 w 14"/>
                      <a:gd name="T5" fmla="*/ 4 h 10"/>
                      <a:gd name="T6" fmla="*/ 1 w 14"/>
                      <a:gd name="T7" fmla="*/ 2 h 10"/>
                      <a:gd name="T8" fmla="*/ 3 w 14"/>
                      <a:gd name="T9" fmla="*/ 0 h 10"/>
                      <a:gd name="T10" fmla="*/ 9 w 14"/>
                      <a:gd name="T11" fmla="*/ 1 h 10"/>
                      <a:gd name="T12" fmla="*/ 12 w 14"/>
                      <a:gd name="T13" fmla="*/ 3 h 10"/>
                      <a:gd name="T14" fmla="*/ 14 w 14"/>
                      <a:gd name="T15" fmla="*/ 6 h 10"/>
                      <a:gd name="T16" fmla="*/ 13 w 14"/>
                      <a:gd name="T17" fmla="*/ 8 h 10"/>
                      <a:gd name="T18" fmla="*/ 10 w 14"/>
                      <a:gd name="T19" fmla="*/ 10 h 10"/>
                      <a:gd name="T20" fmla="*/ 5 w 14"/>
                      <a:gd name="T21" fmla="*/ 9 h 10"/>
                      <a:gd name="T22" fmla="*/ 6 w 14"/>
                      <a:gd name="T23" fmla="*/ 7 h 10"/>
                      <a:gd name="T24" fmla="*/ 11 w 14"/>
                      <a:gd name="T25" fmla="*/ 9 h 10"/>
                      <a:gd name="T26" fmla="*/ 13 w 14"/>
                      <a:gd name="T27" fmla="*/ 8 h 10"/>
                      <a:gd name="T28" fmla="*/ 13 w 14"/>
                      <a:gd name="T29" fmla="*/ 6 h 10"/>
                      <a:gd name="T30" fmla="*/ 12 w 14"/>
                      <a:gd name="T31" fmla="*/ 5 h 10"/>
                      <a:gd name="T32" fmla="*/ 7 w 14"/>
                      <a:gd name="T33" fmla="*/ 2 h 10"/>
                      <a:gd name="T34" fmla="*/ 4 w 14"/>
                      <a:gd name="T35" fmla="*/ 1 h 10"/>
                      <a:gd name="T36" fmla="*/ 2 w 14"/>
                      <a:gd name="T37" fmla="*/ 1 h 10"/>
                      <a:gd name="T38" fmla="*/ 1 w 14"/>
                      <a:gd name="T39" fmla="*/ 2 h 10"/>
                      <a:gd name="T40" fmla="*/ 1 w 14"/>
                      <a:gd name="T41" fmla="*/ 4 h 10"/>
                      <a:gd name="T42" fmla="*/ 3 w 14"/>
                      <a:gd name="T43" fmla="*/ 6 h 10"/>
                      <a:gd name="T44" fmla="*/ 6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5" y="9"/>
                        </a:moveTo>
                        <a:cubicBezTo>
                          <a:pt x="4" y="8"/>
                          <a:pt x="3" y="8"/>
                          <a:pt x="2" y="7"/>
                        </a:cubicBezTo>
                        <a:cubicBezTo>
                          <a:pt x="1" y="6"/>
                          <a:pt x="1" y="5"/>
                          <a:pt x="0" y="4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2"/>
                          <a:pt x="11" y="2"/>
                          <a:pt x="12" y="3"/>
                        </a:cubicBezTo>
                        <a:cubicBezTo>
                          <a:pt x="13" y="4"/>
                          <a:pt x="13" y="5"/>
                          <a:pt x="14" y="6"/>
                        </a:cubicBezTo>
                        <a:cubicBezTo>
                          <a:pt x="14" y="7"/>
                          <a:pt x="14" y="7"/>
                          <a:pt x="13" y="8"/>
                        </a:cubicBezTo>
                        <a:cubicBezTo>
                          <a:pt x="13" y="9"/>
                          <a:pt x="12" y="10"/>
                          <a:pt x="10" y="10"/>
                        </a:cubicBezTo>
                        <a:cubicBezTo>
                          <a:pt x="8" y="10"/>
                          <a:pt x="7" y="10"/>
                          <a:pt x="5" y="9"/>
                        </a:cubicBezTo>
                        <a:close/>
                        <a:moveTo>
                          <a:pt x="6" y="7"/>
                        </a:moveTo>
                        <a:cubicBezTo>
                          <a:pt x="8" y="8"/>
                          <a:pt x="9" y="9"/>
                          <a:pt x="11" y="9"/>
                        </a:cubicBezTo>
                        <a:cubicBezTo>
                          <a:pt x="12" y="9"/>
                          <a:pt x="12" y="8"/>
                          <a:pt x="13" y="8"/>
                        </a:cubicBezTo>
                        <a:cubicBezTo>
                          <a:pt x="13" y="7"/>
                          <a:pt x="13" y="7"/>
                          <a:pt x="13" y="6"/>
                        </a:cubicBezTo>
                        <a:cubicBezTo>
                          <a:pt x="13" y="6"/>
                          <a:pt x="12" y="5"/>
                          <a:pt x="12" y="5"/>
                        </a:cubicBezTo>
                        <a:cubicBezTo>
                          <a:pt x="11" y="4"/>
                          <a:pt x="9" y="3"/>
                          <a:pt x="7" y="2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99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1728" y="1497"/>
                    <a:ext cx="23" cy="20"/>
                  </a:xfrm>
                  <a:custGeom>
                    <a:avLst/>
                    <a:gdLst>
                      <a:gd name="T0" fmla="*/ 5 w 13"/>
                      <a:gd name="T1" fmla="*/ 10 h 11"/>
                      <a:gd name="T2" fmla="*/ 1 w 13"/>
                      <a:gd name="T3" fmla="*/ 7 h 11"/>
                      <a:gd name="T4" fmla="*/ 0 w 13"/>
                      <a:gd name="T5" fmla="*/ 5 h 11"/>
                      <a:gd name="T6" fmla="*/ 0 w 13"/>
                      <a:gd name="T7" fmla="*/ 3 h 11"/>
                      <a:gd name="T8" fmla="*/ 3 w 13"/>
                      <a:gd name="T9" fmla="*/ 1 h 11"/>
                      <a:gd name="T10" fmla="*/ 8 w 13"/>
                      <a:gd name="T11" fmla="*/ 2 h 11"/>
                      <a:gd name="T12" fmla="*/ 11 w 13"/>
                      <a:gd name="T13" fmla="*/ 4 h 11"/>
                      <a:gd name="T14" fmla="*/ 13 w 13"/>
                      <a:gd name="T15" fmla="*/ 6 h 11"/>
                      <a:gd name="T16" fmla="*/ 13 w 13"/>
                      <a:gd name="T17" fmla="*/ 9 h 11"/>
                      <a:gd name="T18" fmla="*/ 9 w 13"/>
                      <a:gd name="T19" fmla="*/ 11 h 11"/>
                      <a:gd name="T20" fmla="*/ 5 w 13"/>
                      <a:gd name="T21" fmla="*/ 10 h 11"/>
                      <a:gd name="T22" fmla="*/ 6 w 13"/>
                      <a:gd name="T23" fmla="*/ 8 h 11"/>
                      <a:gd name="T24" fmla="*/ 10 w 13"/>
                      <a:gd name="T25" fmla="*/ 9 h 11"/>
                      <a:gd name="T26" fmla="*/ 12 w 13"/>
                      <a:gd name="T27" fmla="*/ 8 h 11"/>
                      <a:gd name="T28" fmla="*/ 12 w 13"/>
                      <a:gd name="T29" fmla="*/ 7 h 11"/>
                      <a:gd name="T30" fmla="*/ 11 w 13"/>
                      <a:gd name="T31" fmla="*/ 6 h 11"/>
                      <a:gd name="T32" fmla="*/ 7 w 13"/>
                      <a:gd name="T33" fmla="*/ 3 h 11"/>
                      <a:gd name="T34" fmla="*/ 3 w 13"/>
                      <a:gd name="T35" fmla="*/ 2 h 11"/>
                      <a:gd name="T36" fmla="*/ 1 w 13"/>
                      <a:gd name="T37" fmla="*/ 2 h 11"/>
                      <a:gd name="T38" fmla="*/ 1 w 13"/>
                      <a:gd name="T39" fmla="*/ 3 h 11"/>
                      <a:gd name="T40" fmla="*/ 1 w 13"/>
                      <a:gd name="T41" fmla="*/ 4 h 11"/>
                      <a:gd name="T42" fmla="*/ 3 w 13"/>
                      <a:gd name="T43" fmla="*/ 6 h 11"/>
                      <a:gd name="T44" fmla="*/ 6 w 13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1">
                        <a:moveTo>
                          <a:pt x="5" y="10"/>
                        </a:moveTo>
                        <a:cubicBezTo>
                          <a:pt x="3" y="9"/>
                          <a:pt x="2" y="8"/>
                          <a:pt x="1" y="7"/>
                        </a:cubicBez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2"/>
                          <a:pt x="1" y="1"/>
                          <a:pt x="3" y="1"/>
                        </a:cubicBezTo>
                        <a:cubicBezTo>
                          <a:pt x="4" y="0"/>
                          <a:pt x="6" y="1"/>
                          <a:pt x="8" y="2"/>
                        </a:cubicBezTo>
                        <a:cubicBezTo>
                          <a:pt x="9" y="2"/>
                          <a:pt x="11" y="3"/>
                          <a:pt x="11" y="4"/>
                        </a:cubicBezTo>
                        <a:cubicBezTo>
                          <a:pt x="12" y="5"/>
                          <a:pt x="13" y="6"/>
                          <a:pt x="13" y="6"/>
                        </a:cubicBezTo>
                        <a:cubicBezTo>
                          <a:pt x="13" y="7"/>
                          <a:pt x="13" y="8"/>
                          <a:pt x="13" y="9"/>
                        </a:cubicBezTo>
                        <a:cubicBezTo>
                          <a:pt x="12" y="10"/>
                          <a:pt x="11" y="10"/>
                          <a:pt x="9" y="11"/>
                        </a:cubicBezTo>
                        <a:cubicBezTo>
                          <a:pt x="8" y="11"/>
                          <a:pt x="6" y="10"/>
                          <a:pt x="5" y="10"/>
                        </a:cubicBezTo>
                        <a:close/>
                        <a:moveTo>
                          <a:pt x="6" y="8"/>
                        </a:moveTo>
                        <a:cubicBezTo>
                          <a:pt x="7" y="9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2" y="7"/>
                          <a:pt x="12" y="6"/>
                          <a:pt x="11" y="6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5"/>
                          <a:pt x="1" y="6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0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1735" y="1480"/>
                    <a:ext cx="24" cy="18"/>
                  </a:xfrm>
                  <a:custGeom>
                    <a:avLst/>
                    <a:gdLst>
                      <a:gd name="T0" fmla="*/ 5 w 13"/>
                      <a:gd name="T1" fmla="*/ 9 h 10"/>
                      <a:gd name="T2" fmla="*/ 2 w 13"/>
                      <a:gd name="T3" fmla="*/ 7 h 10"/>
                      <a:gd name="T4" fmla="*/ 0 w 13"/>
                      <a:gd name="T5" fmla="*/ 4 h 10"/>
                      <a:gd name="T6" fmla="*/ 0 w 13"/>
                      <a:gd name="T7" fmla="*/ 2 h 10"/>
                      <a:gd name="T8" fmla="*/ 3 w 13"/>
                      <a:gd name="T9" fmla="*/ 0 h 10"/>
                      <a:gd name="T10" fmla="*/ 8 w 13"/>
                      <a:gd name="T11" fmla="*/ 1 h 10"/>
                      <a:gd name="T12" fmla="*/ 12 w 13"/>
                      <a:gd name="T13" fmla="*/ 4 h 10"/>
                      <a:gd name="T14" fmla="*/ 13 w 13"/>
                      <a:gd name="T15" fmla="*/ 6 h 10"/>
                      <a:gd name="T16" fmla="*/ 13 w 13"/>
                      <a:gd name="T17" fmla="*/ 8 h 10"/>
                      <a:gd name="T18" fmla="*/ 10 w 13"/>
                      <a:gd name="T19" fmla="*/ 10 h 10"/>
                      <a:gd name="T20" fmla="*/ 5 w 13"/>
                      <a:gd name="T21" fmla="*/ 9 h 10"/>
                      <a:gd name="T22" fmla="*/ 6 w 13"/>
                      <a:gd name="T23" fmla="*/ 8 h 10"/>
                      <a:gd name="T24" fmla="*/ 10 w 13"/>
                      <a:gd name="T25" fmla="*/ 9 h 10"/>
                      <a:gd name="T26" fmla="*/ 12 w 13"/>
                      <a:gd name="T27" fmla="*/ 8 h 10"/>
                      <a:gd name="T28" fmla="*/ 12 w 13"/>
                      <a:gd name="T29" fmla="*/ 7 h 10"/>
                      <a:gd name="T30" fmla="*/ 11 w 13"/>
                      <a:gd name="T31" fmla="*/ 5 h 10"/>
                      <a:gd name="T32" fmla="*/ 7 w 13"/>
                      <a:gd name="T33" fmla="*/ 3 h 10"/>
                      <a:gd name="T34" fmla="*/ 3 w 13"/>
                      <a:gd name="T35" fmla="*/ 2 h 10"/>
                      <a:gd name="T36" fmla="*/ 2 w 13"/>
                      <a:gd name="T37" fmla="*/ 2 h 10"/>
                      <a:gd name="T38" fmla="*/ 1 w 13"/>
                      <a:gd name="T39" fmla="*/ 3 h 10"/>
                      <a:gd name="T40" fmla="*/ 1 w 13"/>
                      <a:gd name="T41" fmla="*/ 4 h 10"/>
                      <a:gd name="T42" fmla="*/ 3 w 13"/>
                      <a:gd name="T43" fmla="*/ 6 h 10"/>
                      <a:gd name="T44" fmla="*/ 6 w 13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5" y="9"/>
                        </a:moveTo>
                        <a:cubicBezTo>
                          <a:pt x="3" y="9"/>
                          <a:pt x="2" y="8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4"/>
                          <a:pt x="0" y="3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10" y="2"/>
                          <a:pt x="11" y="3"/>
                          <a:pt x="12" y="4"/>
                        </a:cubicBezTo>
                        <a:cubicBezTo>
                          <a:pt x="13" y="4"/>
                          <a:pt x="13" y="5"/>
                          <a:pt x="13" y="6"/>
                        </a:cubicBezTo>
                        <a:cubicBezTo>
                          <a:pt x="13" y="7"/>
                          <a:pt x="13" y="8"/>
                          <a:pt x="13" y="8"/>
                        </a:cubicBezTo>
                        <a:cubicBezTo>
                          <a:pt x="12" y="10"/>
                          <a:pt x="11" y="10"/>
                          <a:pt x="10" y="10"/>
                        </a:cubicBezTo>
                        <a:cubicBezTo>
                          <a:pt x="8" y="10"/>
                          <a:pt x="7" y="10"/>
                          <a:pt x="5" y="9"/>
                        </a:cubicBezTo>
                        <a:close/>
                        <a:moveTo>
                          <a:pt x="6" y="8"/>
                        </a:moveTo>
                        <a:cubicBezTo>
                          <a:pt x="8" y="8"/>
                          <a:pt x="9" y="9"/>
                          <a:pt x="10" y="9"/>
                        </a:cubicBezTo>
                        <a:cubicBezTo>
                          <a:pt x="11" y="9"/>
                          <a:pt x="12" y="9"/>
                          <a:pt x="12" y="8"/>
                        </a:cubicBezTo>
                        <a:cubicBezTo>
                          <a:pt x="13" y="8"/>
                          <a:pt x="13" y="7"/>
                          <a:pt x="12" y="7"/>
                        </a:cubicBezTo>
                        <a:cubicBezTo>
                          <a:pt x="12" y="6"/>
                          <a:pt x="12" y="6"/>
                          <a:pt x="11" y="5"/>
                        </a:cubicBezTo>
                        <a:cubicBezTo>
                          <a:pt x="10" y="5"/>
                          <a:pt x="9" y="4"/>
                          <a:pt x="7" y="3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1" name="Freeform 97"/>
                  <p:cNvSpPr>
                    <a:spLocks/>
                  </p:cNvSpPr>
                  <p:nvPr/>
                </p:nvSpPr>
                <p:spPr bwMode="auto">
                  <a:xfrm>
                    <a:off x="1709" y="1509"/>
                    <a:ext cx="131" cy="135"/>
                  </a:xfrm>
                  <a:custGeom>
                    <a:avLst/>
                    <a:gdLst>
                      <a:gd name="T0" fmla="*/ 71 w 71"/>
                      <a:gd name="T1" fmla="*/ 22 h 73"/>
                      <a:gd name="T2" fmla="*/ 22 w 71"/>
                      <a:gd name="T3" fmla="*/ 73 h 73"/>
                      <a:gd name="T4" fmla="*/ 0 w 71"/>
                      <a:gd name="T5" fmla="*/ 52 h 73"/>
                      <a:gd name="T6" fmla="*/ 51 w 71"/>
                      <a:gd name="T7" fmla="*/ 0 h 73"/>
                      <a:gd name="T8" fmla="*/ 71 w 71"/>
                      <a:gd name="T9" fmla="*/ 2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3">
                        <a:moveTo>
                          <a:pt x="71" y="22"/>
                        </a:moveTo>
                        <a:cubicBezTo>
                          <a:pt x="71" y="22"/>
                          <a:pt x="38" y="52"/>
                          <a:pt x="22" y="73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17" y="29"/>
                          <a:pt x="27" y="12"/>
                          <a:pt x="51" y="0"/>
                        </a:cubicBezTo>
                        <a:lnTo>
                          <a:pt x="71" y="2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2" name="Freeform 98"/>
                  <p:cNvSpPr>
                    <a:spLocks/>
                  </p:cNvSpPr>
                  <p:nvPr/>
                </p:nvSpPr>
                <p:spPr bwMode="auto">
                  <a:xfrm>
                    <a:off x="1707" y="1508"/>
                    <a:ext cx="135" cy="137"/>
                  </a:xfrm>
                  <a:custGeom>
                    <a:avLst/>
                    <a:gdLst>
                      <a:gd name="T0" fmla="*/ 72 w 73"/>
                      <a:gd name="T1" fmla="*/ 23 h 75"/>
                      <a:gd name="T2" fmla="*/ 71 w 73"/>
                      <a:gd name="T3" fmla="*/ 22 h 75"/>
                      <a:gd name="T4" fmla="*/ 22 w 73"/>
                      <a:gd name="T5" fmla="*/ 74 h 75"/>
                      <a:gd name="T6" fmla="*/ 23 w 73"/>
                      <a:gd name="T7" fmla="*/ 74 h 75"/>
                      <a:gd name="T8" fmla="*/ 23 w 73"/>
                      <a:gd name="T9" fmla="*/ 74 h 75"/>
                      <a:gd name="T10" fmla="*/ 1 w 73"/>
                      <a:gd name="T11" fmla="*/ 52 h 75"/>
                      <a:gd name="T12" fmla="*/ 1 w 73"/>
                      <a:gd name="T13" fmla="*/ 53 h 75"/>
                      <a:gd name="T14" fmla="*/ 1 w 73"/>
                      <a:gd name="T15" fmla="*/ 54 h 75"/>
                      <a:gd name="T16" fmla="*/ 52 w 73"/>
                      <a:gd name="T17" fmla="*/ 2 h 75"/>
                      <a:gd name="T18" fmla="*/ 52 w 73"/>
                      <a:gd name="T19" fmla="*/ 1 h 75"/>
                      <a:gd name="T20" fmla="*/ 51 w 73"/>
                      <a:gd name="T21" fmla="*/ 2 h 75"/>
                      <a:gd name="T22" fmla="*/ 71 w 73"/>
                      <a:gd name="T23" fmla="*/ 24 h 75"/>
                      <a:gd name="T24" fmla="*/ 72 w 73"/>
                      <a:gd name="T25" fmla="*/ 23 h 75"/>
                      <a:gd name="T26" fmla="*/ 71 w 73"/>
                      <a:gd name="T27" fmla="*/ 22 h 75"/>
                      <a:gd name="T28" fmla="*/ 72 w 73"/>
                      <a:gd name="T29" fmla="*/ 23 h 75"/>
                      <a:gd name="T30" fmla="*/ 72 w 73"/>
                      <a:gd name="T31" fmla="*/ 22 h 75"/>
                      <a:gd name="T32" fmla="*/ 53 w 73"/>
                      <a:gd name="T33" fmla="*/ 0 h 75"/>
                      <a:gd name="T34" fmla="*/ 51 w 73"/>
                      <a:gd name="T35" fmla="*/ 0 h 75"/>
                      <a:gd name="T36" fmla="*/ 0 w 73"/>
                      <a:gd name="T37" fmla="*/ 53 h 75"/>
                      <a:gd name="T38" fmla="*/ 0 w 73"/>
                      <a:gd name="T39" fmla="*/ 54 h 75"/>
                      <a:gd name="T40" fmla="*/ 22 w 73"/>
                      <a:gd name="T41" fmla="*/ 75 h 75"/>
                      <a:gd name="T42" fmla="*/ 23 w 73"/>
                      <a:gd name="T43" fmla="*/ 75 h 75"/>
                      <a:gd name="T44" fmla="*/ 24 w 73"/>
                      <a:gd name="T45" fmla="*/ 75 h 75"/>
                      <a:gd name="T46" fmla="*/ 54 w 73"/>
                      <a:gd name="T47" fmla="*/ 41 h 75"/>
                      <a:gd name="T48" fmla="*/ 67 w 73"/>
                      <a:gd name="T49" fmla="*/ 29 h 75"/>
                      <a:gd name="T50" fmla="*/ 72 w 73"/>
                      <a:gd name="T51" fmla="*/ 24 h 75"/>
                      <a:gd name="T52" fmla="*/ 72 w 73"/>
                      <a:gd name="T53" fmla="*/ 22 h 75"/>
                      <a:gd name="T54" fmla="*/ 72 w 73"/>
                      <a:gd name="T55" fmla="*/ 2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3" h="75">
                        <a:moveTo>
                          <a:pt x="72" y="23"/>
                        </a:moveTo>
                        <a:cubicBezTo>
                          <a:pt x="71" y="22"/>
                          <a:pt x="71" y="22"/>
                          <a:pt x="71" y="22"/>
                        </a:cubicBezTo>
                        <a:cubicBezTo>
                          <a:pt x="71" y="22"/>
                          <a:pt x="38" y="52"/>
                          <a:pt x="22" y="74"/>
                        </a:cubicBezTo>
                        <a:cubicBezTo>
                          <a:pt x="23" y="74"/>
                          <a:pt x="23" y="74"/>
                          <a:pt x="23" y="74"/>
                        </a:cubicBezTo>
                        <a:cubicBezTo>
                          <a:pt x="23" y="74"/>
                          <a:pt x="23" y="74"/>
                          <a:pt x="23" y="74"/>
                        </a:cubicBez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1" y="53"/>
                          <a:pt x="1" y="53"/>
                          <a:pt x="1" y="53"/>
                        </a:cubicBez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19" y="30"/>
                          <a:pt x="29" y="14"/>
                          <a:pt x="52" y="2"/>
                        </a:cubicBezTo>
                        <a:cubicBezTo>
                          <a:pt x="52" y="1"/>
                          <a:pt x="52" y="1"/>
                          <a:pt x="52" y="1"/>
                        </a:cubicBezTo>
                        <a:cubicBezTo>
                          <a:pt x="51" y="2"/>
                          <a:pt x="51" y="2"/>
                          <a:pt x="51" y="2"/>
                        </a:cubicBezTo>
                        <a:cubicBezTo>
                          <a:pt x="71" y="24"/>
                          <a:pt x="71" y="24"/>
                          <a:pt x="71" y="24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1" y="22"/>
                          <a:pt x="71" y="22"/>
                          <a:pt x="71" y="22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2" y="22"/>
                          <a:pt x="72" y="22"/>
                          <a:pt x="72" y="22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52" y="0"/>
                          <a:pt x="52" y="0"/>
                          <a:pt x="51" y="0"/>
                        </a:cubicBezTo>
                        <a:cubicBezTo>
                          <a:pt x="28" y="13"/>
                          <a:pt x="17" y="29"/>
                          <a:pt x="0" y="53"/>
                        </a:cubicBezTo>
                        <a:cubicBezTo>
                          <a:pt x="0" y="53"/>
                          <a:pt x="0" y="54"/>
                          <a:pt x="0" y="54"/>
                        </a:cubicBezTo>
                        <a:cubicBezTo>
                          <a:pt x="22" y="75"/>
                          <a:pt x="22" y="75"/>
                          <a:pt x="22" y="75"/>
                        </a:cubicBezTo>
                        <a:cubicBezTo>
                          <a:pt x="23" y="75"/>
                          <a:pt x="23" y="75"/>
                          <a:pt x="23" y="75"/>
                        </a:cubicBezTo>
                        <a:cubicBezTo>
                          <a:pt x="24" y="75"/>
                          <a:pt x="24" y="75"/>
                          <a:pt x="24" y="75"/>
                        </a:cubicBezTo>
                        <a:cubicBezTo>
                          <a:pt x="32" y="64"/>
                          <a:pt x="44" y="52"/>
                          <a:pt x="54" y="41"/>
                        </a:cubicBezTo>
                        <a:cubicBezTo>
                          <a:pt x="59" y="36"/>
                          <a:pt x="64" y="32"/>
                          <a:pt x="67" y="29"/>
                        </a:cubicBezTo>
                        <a:cubicBezTo>
                          <a:pt x="70" y="26"/>
                          <a:pt x="72" y="24"/>
                          <a:pt x="72" y="24"/>
                        </a:cubicBezTo>
                        <a:cubicBezTo>
                          <a:pt x="73" y="23"/>
                          <a:pt x="73" y="23"/>
                          <a:pt x="72" y="22"/>
                        </a:cubicBezTo>
                        <a:lnTo>
                          <a:pt x="72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3" name="Freeform 99"/>
                  <p:cNvSpPr>
                    <a:spLocks/>
                  </p:cNvSpPr>
                  <p:nvPr/>
                </p:nvSpPr>
                <p:spPr bwMode="auto">
                  <a:xfrm>
                    <a:off x="1716" y="1524"/>
                    <a:ext cx="114" cy="103"/>
                  </a:xfrm>
                  <a:custGeom>
                    <a:avLst/>
                    <a:gdLst>
                      <a:gd name="T0" fmla="*/ 15 w 62"/>
                      <a:gd name="T1" fmla="*/ 51 h 56"/>
                      <a:gd name="T2" fmla="*/ 22 w 62"/>
                      <a:gd name="T3" fmla="*/ 56 h 56"/>
                      <a:gd name="T4" fmla="*/ 62 w 62"/>
                      <a:gd name="T5" fmla="*/ 14 h 56"/>
                      <a:gd name="T6" fmla="*/ 51 w 62"/>
                      <a:gd name="T7" fmla="*/ 1 h 56"/>
                      <a:gd name="T8" fmla="*/ 48 w 62"/>
                      <a:gd name="T9" fmla="*/ 3 h 56"/>
                      <a:gd name="T10" fmla="*/ 40 w 62"/>
                      <a:gd name="T11" fmla="*/ 0 h 56"/>
                      <a:gd name="T12" fmla="*/ 0 w 62"/>
                      <a:gd name="T13" fmla="*/ 43 h 56"/>
                      <a:gd name="T14" fmla="*/ 12 w 62"/>
                      <a:gd name="T15" fmla="*/ 53 h 56"/>
                      <a:gd name="T16" fmla="*/ 15 w 62"/>
                      <a:gd name="T17" fmla="*/ 51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" h="56">
                        <a:moveTo>
                          <a:pt x="15" y="51"/>
                        </a:moveTo>
                        <a:cubicBezTo>
                          <a:pt x="20" y="49"/>
                          <a:pt x="20" y="55"/>
                          <a:pt x="22" y="56"/>
                        </a:cubicBezTo>
                        <a:cubicBezTo>
                          <a:pt x="36" y="37"/>
                          <a:pt x="62" y="14"/>
                          <a:pt x="62" y="14"/>
                        </a:cubicBezTo>
                        <a:cubicBezTo>
                          <a:pt x="51" y="1"/>
                          <a:pt x="51" y="1"/>
                          <a:pt x="51" y="1"/>
                        </a:cubicBezTo>
                        <a:cubicBezTo>
                          <a:pt x="50" y="2"/>
                          <a:pt x="49" y="3"/>
                          <a:pt x="48" y="3"/>
                        </a:cubicBezTo>
                        <a:cubicBezTo>
                          <a:pt x="44" y="5"/>
                          <a:pt x="42" y="3"/>
                          <a:pt x="40" y="0"/>
                        </a:cubicBezTo>
                        <a:cubicBezTo>
                          <a:pt x="23" y="10"/>
                          <a:pt x="15" y="25"/>
                          <a:pt x="0" y="43"/>
                        </a:cubicBezTo>
                        <a:cubicBezTo>
                          <a:pt x="12" y="53"/>
                          <a:pt x="12" y="53"/>
                          <a:pt x="12" y="53"/>
                        </a:cubicBezTo>
                        <a:cubicBezTo>
                          <a:pt x="12" y="52"/>
                          <a:pt x="14" y="51"/>
                          <a:pt x="15" y="51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4" name="Freeform 100"/>
                  <p:cNvSpPr>
                    <a:spLocks noEditPoints="1"/>
                  </p:cNvSpPr>
                  <p:nvPr/>
                </p:nvSpPr>
                <p:spPr bwMode="auto">
                  <a:xfrm>
                    <a:off x="1794" y="1517"/>
                    <a:ext cx="11" cy="11"/>
                  </a:xfrm>
                  <a:custGeom>
                    <a:avLst/>
                    <a:gdLst>
                      <a:gd name="T0" fmla="*/ 11 w 11"/>
                      <a:gd name="T1" fmla="*/ 5 h 11"/>
                      <a:gd name="T2" fmla="*/ 9 w 11"/>
                      <a:gd name="T3" fmla="*/ 7 h 11"/>
                      <a:gd name="T4" fmla="*/ 9 w 11"/>
                      <a:gd name="T5" fmla="*/ 9 h 11"/>
                      <a:gd name="T6" fmla="*/ 9 w 11"/>
                      <a:gd name="T7" fmla="*/ 9 h 11"/>
                      <a:gd name="T8" fmla="*/ 7 w 11"/>
                      <a:gd name="T9" fmla="*/ 9 h 11"/>
                      <a:gd name="T10" fmla="*/ 3 w 11"/>
                      <a:gd name="T11" fmla="*/ 11 h 11"/>
                      <a:gd name="T12" fmla="*/ 3 w 11"/>
                      <a:gd name="T13" fmla="*/ 11 h 11"/>
                      <a:gd name="T14" fmla="*/ 5 w 11"/>
                      <a:gd name="T15" fmla="*/ 11 h 11"/>
                      <a:gd name="T16" fmla="*/ 7 w 11"/>
                      <a:gd name="T17" fmla="*/ 7 h 11"/>
                      <a:gd name="T18" fmla="*/ 7 w 11"/>
                      <a:gd name="T19" fmla="*/ 5 h 11"/>
                      <a:gd name="T20" fmla="*/ 5 w 11"/>
                      <a:gd name="T21" fmla="*/ 5 h 11"/>
                      <a:gd name="T22" fmla="*/ 5 w 11"/>
                      <a:gd name="T23" fmla="*/ 9 h 11"/>
                      <a:gd name="T24" fmla="*/ 5 w 11"/>
                      <a:gd name="T25" fmla="*/ 9 h 11"/>
                      <a:gd name="T26" fmla="*/ 3 w 11"/>
                      <a:gd name="T27" fmla="*/ 5 h 11"/>
                      <a:gd name="T28" fmla="*/ 2 w 11"/>
                      <a:gd name="T29" fmla="*/ 3 h 11"/>
                      <a:gd name="T30" fmla="*/ 2 w 11"/>
                      <a:gd name="T31" fmla="*/ 3 h 11"/>
                      <a:gd name="T32" fmla="*/ 2 w 11"/>
                      <a:gd name="T33" fmla="*/ 5 h 11"/>
                      <a:gd name="T34" fmla="*/ 2 w 11"/>
                      <a:gd name="T35" fmla="*/ 3 h 11"/>
                      <a:gd name="T36" fmla="*/ 2 w 11"/>
                      <a:gd name="T37" fmla="*/ 5 h 11"/>
                      <a:gd name="T38" fmla="*/ 0 w 11"/>
                      <a:gd name="T39" fmla="*/ 5 h 11"/>
                      <a:gd name="T40" fmla="*/ 2 w 11"/>
                      <a:gd name="T41" fmla="*/ 3 h 11"/>
                      <a:gd name="T42" fmla="*/ 3 w 11"/>
                      <a:gd name="T43" fmla="*/ 2 h 11"/>
                      <a:gd name="T44" fmla="*/ 3 w 11"/>
                      <a:gd name="T45" fmla="*/ 0 h 11"/>
                      <a:gd name="T46" fmla="*/ 3 w 11"/>
                      <a:gd name="T47" fmla="*/ 0 h 11"/>
                      <a:gd name="T48" fmla="*/ 3 w 11"/>
                      <a:gd name="T49" fmla="*/ 0 h 11"/>
                      <a:gd name="T50" fmla="*/ 5 w 11"/>
                      <a:gd name="T51" fmla="*/ 0 h 11"/>
                      <a:gd name="T52" fmla="*/ 7 w 11"/>
                      <a:gd name="T53" fmla="*/ 2 h 11"/>
                      <a:gd name="T54" fmla="*/ 7 w 11"/>
                      <a:gd name="T55" fmla="*/ 3 h 11"/>
                      <a:gd name="T56" fmla="*/ 9 w 11"/>
                      <a:gd name="T57" fmla="*/ 2 h 11"/>
                      <a:gd name="T58" fmla="*/ 5 w 11"/>
                      <a:gd name="T59" fmla="*/ 3 h 11"/>
                      <a:gd name="T60" fmla="*/ 3 w 11"/>
                      <a:gd name="T61" fmla="*/ 2 h 11"/>
                      <a:gd name="T62" fmla="*/ 2 w 11"/>
                      <a:gd name="T63" fmla="*/ 3 h 11"/>
                      <a:gd name="T64" fmla="*/ 3 w 11"/>
                      <a:gd name="T65" fmla="*/ 3 h 11"/>
                      <a:gd name="T66" fmla="*/ 5 w 11"/>
                      <a:gd name="T67" fmla="*/ 5 h 11"/>
                      <a:gd name="T68" fmla="*/ 5 w 11"/>
                      <a:gd name="T69" fmla="*/ 2 h 11"/>
                      <a:gd name="T70" fmla="*/ 5 w 11"/>
                      <a:gd name="T71" fmla="*/ 2 h 11"/>
                      <a:gd name="T72" fmla="*/ 5 w 11"/>
                      <a:gd name="T73" fmla="*/ 2 h 11"/>
                      <a:gd name="T74" fmla="*/ 7 w 11"/>
                      <a:gd name="T75" fmla="*/ 2 h 11"/>
                      <a:gd name="T76" fmla="*/ 9 w 11"/>
                      <a:gd name="T77" fmla="*/ 3 h 11"/>
                      <a:gd name="T78" fmla="*/ 7 w 11"/>
                      <a:gd name="T79" fmla="*/ 3 h 11"/>
                      <a:gd name="T80" fmla="*/ 9 w 11"/>
                      <a:gd name="T81" fmla="*/ 7 h 11"/>
                      <a:gd name="T82" fmla="*/ 9 w 11"/>
                      <a:gd name="T83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" h="11">
                        <a:moveTo>
                          <a:pt x="11" y="3"/>
                        </a:moveTo>
                        <a:lnTo>
                          <a:pt x="11" y="3"/>
                        </a:lnTo>
                        <a:lnTo>
                          <a:pt x="11" y="5"/>
                        </a:lnTo>
                        <a:lnTo>
                          <a:pt x="9" y="5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5" y="9"/>
                        </a:lnTo>
                        <a:lnTo>
                          <a:pt x="5" y="11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5" y="11"/>
                        </a:lnTo>
                        <a:lnTo>
                          <a:pt x="5" y="9"/>
                        </a:lnTo>
                        <a:lnTo>
                          <a:pt x="7" y="9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7"/>
                        </a:lnTo>
                        <a:lnTo>
                          <a:pt x="7" y="7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7"/>
                        </a:lnTo>
                        <a:lnTo>
                          <a:pt x="3" y="7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11" y="3"/>
                        </a:lnTo>
                        <a:close/>
                        <a:moveTo>
                          <a:pt x="5" y="3"/>
                        </a:moveTo>
                        <a:lnTo>
                          <a:pt x="5" y="3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5" y="5"/>
                        </a:lnTo>
                        <a:lnTo>
                          <a:pt x="5" y="3"/>
                        </a:lnTo>
                        <a:close/>
                        <a:moveTo>
                          <a:pt x="5" y="2"/>
                        </a:move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5" y="2"/>
                        </a:lnTo>
                        <a:close/>
                        <a:moveTo>
                          <a:pt x="9" y="3"/>
                        </a:move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5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5" name="Freeform 101"/>
                  <p:cNvSpPr>
                    <a:spLocks noEditPoints="1"/>
                  </p:cNvSpPr>
                  <p:nvPr/>
                </p:nvSpPr>
                <p:spPr bwMode="auto">
                  <a:xfrm>
                    <a:off x="1740" y="1622"/>
                    <a:ext cx="11" cy="12"/>
                  </a:xfrm>
                  <a:custGeom>
                    <a:avLst/>
                    <a:gdLst>
                      <a:gd name="T0" fmla="*/ 10 w 11"/>
                      <a:gd name="T1" fmla="*/ 5 h 12"/>
                      <a:gd name="T2" fmla="*/ 10 w 11"/>
                      <a:gd name="T3" fmla="*/ 9 h 12"/>
                      <a:gd name="T4" fmla="*/ 10 w 11"/>
                      <a:gd name="T5" fmla="*/ 9 h 12"/>
                      <a:gd name="T6" fmla="*/ 8 w 11"/>
                      <a:gd name="T7" fmla="*/ 9 h 12"/>
                      <a:gd name="T8" fmla="*/ 8 w 11"/>
                      <a:gd name="T9" fmla="*/ 9 h 12"/>
                      <a:gd name="T10" fmla="*/ 4 w 11"/>
                      <a:gd name="T11" fmla="*/ 12 h 12"/>
                      <a:gd name="T12" fmla="*/ 4 w 11"/>
                      <a:gd name="T13" fmla="*/ 12 h 12"/>
                      <a:gd name="T14" fmla="*/ 4 w 11"/>
                      <a:gd name="T15" fmla="*/ 11 h 12"/>
                      <a:gd name="T16" fmla="*/ 8 w 11"/>
                      <a:gd name="T17" fmla="*/ 9 h 12"/>
                      <a:gd name="T18" fmla="*/ 6 w 11"/>
                      <a:gd name="T19" fmla="*/ 7 h 12"/>
                      <a:gd name="T20" fmla="*/ 4 w 11"/>
                      <a:gd name="T21" fmla="*/ 7 h 12"/>
                      <a:gd name="T22" fmla="*/ 6 w 11"/>
                      <a:gd name="T23" fmla="*/ 9 h 12"/>
                      <a:gd name="T24" fmla="*/ 6 w 11"/>
                      <a:gd name="T25" fmla="*/ 9 h 12"/>
                      <a:gd name="T26" fmla="*/ 2 w 11"/>
                      <a:gd name="T27" fmla="*/ 5 h 12"/>
                      <a:gd name="T28" fmla="*/ 2 w 11"/>
                      <a:gd name="T29" fmla="*/ 5 h 12"/>
                      <a:gd name="T30" fmla="*/ 0 w 11"/>
                      <a:gd name="T31" fmla="*/ 5 h 12"/>
                      <a:gd name="T32" fmla="*/ 0 w 11"/>
                      <a:gd name="T33" fmla="*/ 5 h 12"/>
                      <a:gd name="T34" fmla="*/ 2 w 11"/>
                      <a:gd name="T35" fmla="*/ 5 h 12"/>
                      <a:gd name="T36" fmla="*/ 2 w 11"/>
                      <a:gd name="T37" fmla="*/ 5 h 12"/>
                      <a:gd name="T38" fmla="*/ 0 w 11"/>
                      <a:gd name="T39" fmla="*/ 7 h 12"/>
                      <a:gd name="T40" fmla="*/ 0 w 11"/>
                      <a:gd name="T41" fmla="*/ 3 h 12"/>
                      <a:gd name="T42" fmla="*/ 4 w 11"/>
                      <a:gd name="T43" fmla="*/ 1 h 12"/>
                      <a:gd name="T44" fmla="*/ 4 w 11"/>
                      <a:gd name="T45" fmla="*/ 1 h 12"/>
                      <a:gd name="T46" fmla="*/ 4 w 11"/>
                      <a:gd name="T47" fmla="*/ 1 h 12"/>
                      <a:gd name="T48" fmla="*/ 4 w 11"/>
                      <a:gd name="T49" fmla="*/ 1 h 12"/>
                      <a:gd name="T50" fmla="*/ 6 w 11"/>
                      <a:gd name="T51" fmla="*/ 1 h 12"/>
                      <a:gd name="T52" fmla="*/ 8 w 11"/>
                      <a:gd name="T53" fmla="*/ 1 h 12"/>
                      <a:gd name="T54" fmla="*/ 6 w 11"/>
                      <a:gd name="T55" fmla="*/ 3 h 12"/>
                      <a:gd name="T56" fmla="*/ 10 w 11"/>
                      <a:gd name="T57" fmla="*/ 3 h 12"/>
                      <a:gd name="T58" fmla="*/ 4 w 11"/>
                      <a:gd name="T59" fmla="*/ 3 h 12"/>
                      <a:gd name="T60" fmla="*/ 4 w 11"/>
                      <a:gd name="T61" fmla="*/ 1 h 12"/>
                      <a:gd name="T62" fmla="*/ 2 w 11"/>
                      <a:gd name="T63" fmla="*/ 3 h 12"/>
                      <a:gd name="T64" fmla="*/ 2 w 11"/>
                      <a:gd name="T65" fmla="*/ 5 h 12"/>
                      <a:gd name="T66" fmla="*/ 4 w 11"/>
                      <a:gd name="T67" fmla="*/ 5 h 12"/>
                      <a:gd name="T68" fmla="*/ 6 w 11"/>
                      <a:gd name="T69" fmla="*/ 1 h 12"/>
                      <a:gd name="T70" fmla="*/ 4 w 11"/>
                      <a:gd name="T71" fmla="*/ 1 h 12"/>
                      <a:gd name="T72" fmla="*/ 6 w 11"/>
                      <a:gd name="T73" fmla="*/ 3 h 12"/>
                      <a:gd name="T74" fmla="*/ 6 w 11"/>
                      <a:gd name="T75" fmla="*/ 3 h 12"/>
                      <a:gd name="T76" fmla="*/ 10 w 11"/>
                      <a:gd name="T77" fmla="*/ 3 h 12"/>
                      <a:gd name="T78" fmla="*/ 8 w 11"/>
                      <a:gd name="T79" fmla="*/ 3 h 12"/>
                      <a:gd name="T80" fmla="*/ 8 w 11"/>
                      <a:gd name="T81" fmla="*/ 7 h 12"/>
                      <a:gd name="T82" fmla="*/ 10 w 11"/>
                      <a:gd name="T83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" h="12">
                        <a:moveTo>
                          <a:pt x="10" y="3"/>
                        </a:moveTo>
                        <a:lnTo>
                          <a:pt x="11" y="3"/>
                        </a:lnTo>
                        <a:lnTo>
                          <a:pt x="10" y="5"/>
                        </a:lnTo>
                        <a:lnTo>
                          <a:pt x="10" y="7"/>
                        </a:lnTo>
                        <a:lnTo>
                          <a:pt x="8" y="7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8" y="9"/>
                        </a:lnTo>
                        <a:lnTo>
                          <a:pt x="8" y="9"/>
                        </a:lnTo>
                        <a:lnTo>
                          <a:pt x="8" y="9"/>
                        </a:lnTo>
                        <a:lnTo>
                          <a:pt x="8" y="9"/>
                        </a:lnTo>
                        <a:lnTo>
                          <a:pt x="6" y="11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6" y="9"/>
                        </a:lnTo>
                        <a:lnTo>
                          <a:pt x="8" y="9"/>
                        </a:lnTo>
                        <a:lnTo>
                          <a:pt x="8" y="7"/>
                        </a:lnTo>
                        <a:lnTo>
                          <a:pt x="8" y="7"/>
                        </a:lnTo>
                        <a:lnTo>
                          <a:pt x="6" y="7"/>
                        </a:lnTo>
                        <a:lnTo>
                          <a:pt x="6" y="5"/>
                        </a:lnTo>
                        <a:lnTo>
                          <a:pt x="4" y="5"/>
                        </a:lnTo>
                        <a:lnTo>
                          <a:pt x="4" y="7"/>
                        </a:lnTo>
                        <a:lnTo>
                          <a:pt x="6" y="7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close/>
                        <a:moveTo>
                          <a:pt x="6" y="5"/>
                        </a:move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6" y="5"/>
                        </a:lnTo>
                        <a:close/>
                        <a:moveTo>
                          <a:pt x="6" y="1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close/>
                        <a:moveTo>
                          <a:pt x="10" y="3"/>
                        </a:moveTo>
                        <a:lnTo>
                          <a:pt x="10" y="3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6" y="5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8" y="7"/>
                        </a:lnTo>
                        <a:lnTo>
                          <a:pt x="10" y="7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6" name="Freeform 102"/>
                  <p:cNvSpPr>
                    <a:spLocks/>
                  </p:cNvSpPr>
                  <p:nvPr/>
                </p:nvSpPr>
                <p:spPr bwMode="auto">
                  <a:xfrm>
                    <a:off x="1737" y="1590"/>
                    <a:ext cx="24" cy="20"/>
                  </a:xfrm>
                  <a:custGeom>
                    <a:avLst/>
                    <a:gdLst>
                      <a:gd name="T0" fmla="*/ 0 w 13"/>
                      <a:gd name="T1" fmla="*/ 3 h 11"/>
                      <a:gd name="T2" fmla="*/ 1 w 13"/>
                      <a:gd name="T3" fmla="*/ 0 h 11"/>
                      <a:gd name="T4" fmla="*/ 1 w 13"/>
                      <a:gd name="T5" fmla="*/ 0 h 11"/>
                      <a:gd name="T6" fmla="*/ 10 w 13"/>
                      <a:gd name="T7" fmla="*/ 7 h 11"/>
                      <a:gd name="T8" fmla="*/ 11 w 13"/>
                      <a:gd name="T9" fmla="*/ 8 h 11"/>
                      <a:gd name="T10" fmla="*/ 11 w 13"/>
                      <a:gd name="T11" fmla="*/ 8 h 11"/>
                      <a:gd name="T12" fmla="*/ 12 w 13"/>
                      <a:gd name="T13" fmla="*/ 7 h 11"/>
                      <a:gd name="T14" fmla="*/ 13 w 13"/>
                      <a:gd name="T15" fmla="*/ 8 h 11"/>
                      <a:gd name="T16" fmla="*/ 9 w 13"/>
                      <a:gd name="T17" fmla="*/ 11 h 11"/>
                      <a:gd name="T18" fmla="*/ 9 w 13"/>
                      <a:gd name="T19" fmla="*/ 11 h 11"/>
                      <a:gd name="T20" fmla="*/ 10 w 13"/>
                      <a:gd name="T21" fmla="*/ 10 h 11"/>
                      <a:gd name="T22" fmla="*/ 10 w 13"/>
                      <a:gd name="T23" fmla="*/ 10 h 11"/>
                      <a:gd name="T24" fmla="*/ 9 w 13"/>
                      <a:gd name="T25" fmla="*/ 9 h 11"/>
                      <a:gd name="T26" fmla="*/ 3 w 13"/>
                      <a:gd name="T27" fmla="*/ 4 h 11"/>
                      <a:gd name="T28" fmla="*/ 2 w 13"/>
                      <a:gd name="T29" fmla="*/ 2 h 11"/>
                      <a:gd name="T30" fmla="*/ 1 w 13"/>
                      <a:gd name="T31" fmla="*/ 2 h 11"/>
                      <a:gd name="T32" fmla="*/ 1 w 13"/>
                      <a:gd name="T33" fmla="*/ 2 h 11"/>
                      <a:gd name="T34" fmla="*/ 0 w 13"/>
                      <a:gd name="T35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11">
                        <a:moveTo>
                          <a:pt x="0" y="3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10" y="8"/>
                          <a:pt x="11" y="8"/>
                          <a:pt x="11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2" y="8"/>
                          <a:pt x="12" y="8"/>
                          <a:pt x="12" y="7"/>
                        </a:cubicBezTo>
                        <a:cubicBezTo>
                          <a:pt x="13" y="8"/>
                          <a:pt x="13" y="8"/>
                          <a:pt x="13" y="8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9"/>
                          <a:pt x="9" y="9"/>
                          <a:pt x="9" y="9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7" name="Freeform 103"/>
                  <p:cNvSpPr>
                    <a:spLocks/>
                  </p:cNvSpPr>
                  <p:nvPr/>
                </p:nvSpPr>
                <p:spPr bwMode="auto">
                  <a:xfrm>
                    <a:off x="1762" y="1594"/>
                    <a:ext cx="8" cy="9"/>
                  </a:xfrm>
                  <a:custGeom>
                    <a:avLst/>
                    <a:gdLst>
                      <a:gd name="T0" fmla="*/ 4 w 4"/>
                      <a:gd name="T1" fmla="*/ 5 h 5"/>
                      <a:gd name="T2" fmla="*/ 3 w 4"/>
                      <a:gd name="T3" fmla="*/ 5 h 5"/>
                      <a:gd name="T4" fmla="*/ 4 w 4"/>
                      <a:gd name="T5" fmla="*/ 3 h 5"/>
                      <a:gd name="T6" fmla="*/ 3 w 4"/>
                      <a:gd name="T7" fmla="*/ 2 h 5"/>
                      <a:gd name="T8" fmla="*/ 3 w 4"/>
                      <a:gd name="T9" fmla="*/ 1 h 5"/>
                      <a:gd name="T10" fmla="*/ 2 w 4"/>
                      <a:gd name="T11" fmla="*/ 2 h 5"/>
                      <a:gd name="T12" fmla="*/ 2 w 4"/>
                      <a:gd name="T13" fmla="*/ 2 h 5"/>
                      <a:gd name="T14" fmla="*/ 2 w 4"/>
                      <a:gd name="T15" fmla="*/ 2 h 5"/>
                      <a:gd name="T16" fmla="*/ 1 w 4"/>
                      <a:gd name="T17" fmla="*/ 3 h 5"/>
                      <a:gd name="T18" fmla="*/ 0 w 4"/>
                      <a:gd name="T19" fmla="*/ 2 h 5"/>
                      <a:gd name="T20" fmla="*/ 0 w 4"/>
                      <a:gd name="T21" fmla="*/ 2 h 5"/>
                      <a:gd name="T22" fmla="*/ 0 w 4"/>
                      <a:gd name="T23" fmla="*/ 1 h 5"/>
                      <a:gd name="T24" fmla="*/ 2 w 4"/>
                      <a:gd name="T25" fmla="*/ 0 h 5"/>
                      <a:gd name="T26" fmla="*/ 3 w 4"/>
                      <a:gd name="T27" fmla="*/ 1 h 5"/>
                      <a:gd name="T28" fmla="*/ 4 w 4"/>
                      <a:gd name="T29" fmla="*/ 3 h 5"/>
                      <a:gd name="T30" fmla="*/ 4 w 4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5">
                        <a:moveTo>
                          <a:pt x="4" y="5"/>
                        </a:move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4" y="3"/>
                          <a:pt x="4" y="4"/>
                          <a:pt x="4" y="5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8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1755" y="1568"/>
                    <a:ext cx="22" cy="22"/>
                  </a:xfrm>
                  <a:custGeom>
                    <a:avLst/>
                    <a:gdLst>
                      <a:gd name="T0" fmla="*/ 3 w 12"/>
                      <a:gd name="T1" fmla="*/ 9 h 12"/>
                      <a:gd name="T2" fmla="*/ 1 w 12"/>
                      <a:gd name="T3" fmla="*/ 6 h 12"/>
                      <a:gd name="T4" fmla="*/ 0 w 12"/>
                      <a:gd name="T5" fmla="*/ 3 h 12"/>
                      <a:gd name="T6" fmla="*/ 1 w 12"/>
                      <a:gd name="T7" fmla="*/ 1 h 12"/>
                      <a:gd name="T8" fmla="*/ 4 w 12"/>
                      <a:gd name="T9" fmla="*/ 0 h 12"/>
                      <a:gd name="T10" fmla="*/ 9 w 12"/>
                      <a:gd name="T11" fmla="*/ 2 h 12"/>
                      <a:gd name="T12" fmla="*/ 12 w 12"/>
                      <a:gd name="T13" fmla="*/ 5 h 12"/>
                      <a:gd name="T14" fmla="*/ 12 w 12"/>
                      <a:gd name="T15" fmla="*/ 8 h 12"/>
                      <a:gd name="T16" fmla="*/ 11 w 12"/>
                      <a:gd name="T17" fmla="*/ 10 h 12"/>
                      <a:gd name="T18" fmla="*/ 7 w 12"/>
                      <a:gd name="T19" fmla="*/ 11 h 12"/>
                      <a:gd name="T20" fmla="*/ 3 w 12"/>
                      <a:gd name="T21" fmla="*/ 9 h 12"/>
                      <a:gd name="T22" fmla="*/ 5 w 12"/>
                      <a:gd name="T23" fmla="*/ 8 h 12"/>
                      <a:gd name="T24" fmla="*/ 9 w 12"/>
                      <a:gd name="T25" fmla="*/ 10 h 12"/>
                      <a:gd name="T26" fmla="*/ 11 w 12"/>
                      <a:gd name="T27" fmla="*/ 10 h 12"/>
                      <a:gd name="T28" fmla="*/ 11 w 12"/>
                      <a:gd name="T29" fmla="*/ 9 h 12"/>
                      <a:gd name="T30" fmla="*/ 11 w 12"/>
                      <a:gd name="T31" fmla="*/ 7 h 12"/>
                      <a:gd name="T32" fmla="*/ 7 w 12"/>
                      <a:gd name="T33" fmla="*/ 3 h 12"/>
                      <a:gd name="T34" fmla="*/ 4 w 12"/>
                      <a:gd name="T35" fmla="*/ 1 h 12"/>
                      <a:gd name="T36" fmla="*/ 2 w 12"/>
                      <a:gd name="T37" fmla="*/ 1 h 12"/>
                      <a:gd name="T38" fmla="*/ 1 w 12"/>
                      <a:gd name="T39" fmla="*/ 1 h 12"/>
                      <a:gd name="T40" fmla="*/ 1 w 12"/>
                      <a:gd name="T41" fmla="*/ 3 h 12"/>
                      <a:gd name="T42" fmla="*/ 2 w 12"/>
                      <a:gd name="T43" fmla="*/ 5 h 12"/>
                      <a:gd name="T44" fmla="*/ 5 w 12"/>
                      <a:gd name="T45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" h="12">
                        <a:moveTo>
                          <a:pt x="3" y="9"/>
                        </a:moveTo>
                        <a:cubicBezTo>
                          <a:pt x="2" y="8"/>
                          <a:pt x="1" y="7"/>
                          <a:pt x="1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6" y="0"/>
                          <a:pt x="7" y="1"/>
                          <a:pt x="9" y="2"/>
                        </a:cubicBezTo>
                        <a:cubicBezTo>
                          <a:pt x="10" y="3"/>
                          <a:pt x="11" y="4"/>
                          <a:pt x="12" y="5"/>
                        </a:cubicBezTo>
                        <a:cubicBezTo>
                          <a:pt x="12" y="7"/>
                          <a:pt x="12" y="8"/>
                          <a:pt x="12" y="8"/>
                        </a:cubicBezTo>
                        <a:cubicBezTo>
                          <a:pt x="12" y="9"/>
                          <a:pt x="12" y="10"/>
                          <a:pt x="11" y="10"/>
                        </a:cubicBezTo>
                        <a:cubicBezTo>
                          <a:pt x="10" y="11"/>
                          <a:pt x="9" y="12"/>
                          <a:pt x="7" y="11"/>
                        </a:cubicBezTo>
                        <a:cubicBezTo>
                          <a:pt x="6" y="11"/>
                          <a:pt x="5" y="10"/>
                          <a:pt x="3" y="9"/>
                        </a:cubicBezTo>
                        <a:close/>
                        <a:moveTo>
                          <a:pt x="5" y="8"/>
                        </a:moveTo>
                        <a:cubicBezTo>
                          <a:pt x="6" y="9"/>
                          <a:pt x="7" y="10"/>
                          <a:pt x="9" y="10"/>
                        </a:cubicBezTo>
                        <a:cubicBezTo>
                          <a:pt x="10" y="11"/>
                          <a:pt x="10" y="11"/>
                          <a:pt x="11" y="10"/>
                        </a:cubicBezTo>
                        <a:cubicBezTo>
                          <a:pt x="11" y="10"/>
                          <a:pt x="11" y="9"/>
                          <a:pt x="11" y="9"/>
                        </a:cubicBezTo>
                        <a:cubicBezTo>
                          <a:pt x="11" y="8"/>
                          <a:pt x="11" y="8"/>
                          <a:pt x="11" y="7"/>
                        </a:cubicBezTo>
                        <a:cubicBezTo>
                          <a:pt x="10" y="6"/>
                          <a:pt x="9" y="5"/>
                          <a:pt x="7" y="3"/>
                        </a:cubicBezTo>
                        <a:cubicBezTo>
                          <a:pt x="6" y="2"/>
                          <a:pt x="5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2" y="4"/>
                          <a:pt x="2" y="5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09" name="Freeform 105"/>
                  <p:cNvSpPr>
                    <a:spLocks noEditPoints="1"/>
                  </p:cNvSpPr>
                  <p:nvPr/>
                </p:nvSpPr>
                <p:spPr bwMode="auto">
                  <a:xfrm>
                    <a:off x="1768" y="1554"/>
                    <a:ext cx="22" cy="22"/>
                  </a:xfrm>
                  <a:custGeom>
                    <a:avLst/>
                    <a:gdLst>
                      <a:gd name="T0" fmla="*/ 3 w 12"/>
                      <a:gd name="T1" fmla="*/ 9 h 12"/>
                      <a:gd name="T2" fmla="*/ 1 w 12"/>
                      <a:gd name="T3" fmla="*/ 6 h 12"/>
                      <a:gd name="T4" fmla="*/ 0 w 12"/>
                      <a:gd name="T5" fmla="*/ 3 h 12"/>
                      <a:gd name="T6" fmla="*/ 1 w 12"/>
                      <a:gd name="T7" fmla="*/ 1 h 12"/>
                      <a:gd name="T8" fmla="*/ 4 w 12"/>
                      <a:gd name="T9" fmla="*/ 0 h 12"/>
                      <a:gd name="T10" fmla="*/ 9 w 12"/>
                      <a:gd name="T11" fmla="*/ 3 h 12"/>
                      <a:gd name="T12" fmla="*/ 11 w 12"/>
                      <a:gd name="T13" fmla="*/ 6 h 12"/>
                      <a:gd name="T14" fmla="*/ 12 w 12"/>
                      <a:gd name="T15" fmla="*/ 9 h 12"/>
                      <a:gd name="T16" fmla="*/ 11 w 12"/>
                      <a:gd name="T17" fmla="*/ 11 h 12"/>
                      <a:gd name="T18" fmla="*/ 7 w 12"/>
                      <a:gd name="T19" fmla="*/ 12 h 12"/>
                      <a:gd name="T20" fmla="*/ 3 w 12"/>
                      <a:gd name="T21" fmla="*/ 9 h 12"/>
                      <a:gd name="T22" fmla="*/ 5 w 12"/>
                      <a:gd name="T23" fmla="*/ 8 h 12"/>
                      <a:gd name="T24" fmla="*/ 9 w 12"/>
                      <a:gd name="T25" fmla="*/ 11 h 12"/>
                      <a:gd name="T26" fmla="*/ 11 w 12"/>
                      <a:gd name="T27" fmla="*/ 10 h 12"/>
                      <a:gd name="T28" fmla="*/ 11 w 12"/>
                      <a:gd name="T29" fmla="*/ 9 h 12"/>
                      <a:gd name="T30" fmla="*/ 11 w 12"/>
                      <a:gd name="T31" fmla="*/ 7 h 12"/>
                      <a:gd name="T32" fmla="*/ 7 w 12"/>
                      <a:gd name="T33" fmla="*/ 4 h 12"/>
                      <a:gd name="T34" fmla="*/ 4 w 12"/>
                      <a:gd name="T35" fmla="*/ 2 h 12"/>
                      <a:gd name="T36" fmla="*/ 2 w 12"/>
                      <a:gd name="T37" fmla="*/ 1 h 12"/>
                      <a:gd name="T38" fmla="*/ 1 w 12"/>
                      <a:gd name="T39" fmla="*/ 2 h 12"/>
                      <a:gd name="T40" fmla="*/ 1 w 12"/>
                      <a:gd name="T41" fmla="*/ 3 h 12"/>
                      <a:gd name="T42" fmla="*/ 2 w 12"/>
                      <a:gd name="T43" fmla="*/ 5 h 12"/>
                      <a:gd name="T44" fmla="*/ 5 w 12"/>
                      <a:gd name="T45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" h="12">
                        <a:moveTo>
                          <a:pt x="3" y="9"/>
                        </a:moveTo>
                        <a:cubicBezTo>
                          <a:pt x="2" y="8"/>
                          <a:pt x="1" y="7"/>
                          <a:pt x="1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6" y="0"/>
                          <a:pt x="7" y="1"/>
                          <a:pt x="9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2" y="7"/>
                          <a:pt x="12" y="8"/>
                          <a:pt x="12" y="9"/>
                        </a:cubicBezTo>
                        <a:cubicBezTo>
                          <a:pt x="12" y="10"/>
                          <a:pt x="12" y="10"/>
                          <a:pt x="11" y="11"/>
                        </a:cubicBezTo>
                        <a:cubicBezTo>
                          <a:pt x="10" y="12"/>
                          <a:pt x="9" y="12"/>
                          <a:pt x="7" y="12"/>
                        </a:cubicBezTo>
                        <a:cubicBezTo>
                          <a:pt x="6" y="11"/>
                          <a:pt x="5" y="11"/>
                          <a:pt x="3" y="9"/>
                        </a:cubicBezTo>
                        <a:close/>
                        <a:moveTo>
                          <a:pt x="5" y="8"/>
                        </a:moveTo>
                        <a:cubicBezTo>
                          <a:pt x="6" y="9"/>
                          <a:pt x="7" y="10"/>
                          <a:pt x="9" y="11"/>
                        </a:cubicBezTo>
                        <a:cubicBezTo>
                          <a:pt x="10" y="11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1" y="9"/>
                        </a:cubicBezTo>
                        <a:cubicBezTo>
                          <a:pt x="11" y="9"/>
                          <a:pt x="11" y="8"/>
                          <a:pt x="11" y="7"/>
                        </a:cubicBezTo>
                        <a:cubicBezTo>
                          <a:pt x="10" y="6"/>
                          <a:pt x="9" y="5"/>
                          <a:pt x="7" y="4"/>
                        </a:cubicBezTo>
                        <a:cubicBezTo>
                          <a:pt x="6" y="3"/>
                          <a:pt x="5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0" name="Freeform 106"/>
                  <p:cNvSpPr>
                    <a:spLocks noEditPoints="1"/>
                  </p:cNvSpPr>
                  <p:nvPr/>
                </p:nvSpPr>
                <p:spPr bwMode="auto">
                  <a:xfrm>
                    <a:off x="1781" y="1541"/>
                    <a:ext cx="22" cy="20"/>
                  </a:xfrm>
                  <a:custGeom>
                    <a:avLst/>
                    <a:gdLst>
                      <a:gd name="T0" fmla="*/ 3 w 12"/>
                      <a:gd name="T1" fmla="*/ 9 h 11"/>
                      <a:gd name="T2" fmla="*/ 1 w 12"/>
                      <a:gd name="T3" fmla="*/ 6 h 11"/>
                      <a:gd name="T4" fmla="*/ 0 w 12"/>
                      <a:gd name="T5" fmla="*/ 2 h 11"/>
                      <a:gd name="T6" fmla="*/ 1 w 12"/>
                      <a:gd name="T7" fmla="*/ 1 h 11"/>
                      <a:gd name="T8" fmla="*/ 4 w 12"/>
                      <a:gd name="T9" fmla="*/ 0 h 11"/>
                      <a:gd name="T10" fmla="*/ 9 w 12"/>
                      <a:gd name="T11" fmla="*/ 2 h 11"/>
                      <a:gd name="T12" fmla="*/ 11 w 12"/>
                      <a:gd name="T13" fmla="*/ 5 h 11"/>
                      <a:gd name="T14" fmla="*/ 12 w 12"/>
                      <a:gd name="T15" fmla="*/ 8 h 11"/>
                      <a:gd name="T16" fmla="*/ 11 w 12"/>
                      <a:gd name="T17" fmla="*/ 10 h 11"/>
                      <a:gd name="T18" fmla="*/ 7 w 12"/>
                      <a:gd name="T19" fmla="*/ 11 h 11"/>
                      <a:gd name="T20" fmla="*/ 3 w 12"/>
                      <a:gd name="T21" fmla="*/ 9 h 11"/>
                      <a:gd name="T22" fmla="*/ 5 w 12"/>
                      <a:gd name="T23" fmla="*/ 7 h 11"/>
                      <a:gd name="T24" fmla="*/ 8 w 12"/>
                      <a:gd name="T25" fmla="*/ 10 h 11"/>
                      <a:gd name="T26" fmla="*/ 11 w 12"/>
                      <a:gd name="T27" fmla="*/ 10 h 11"/>
                      <a:gd name="T28" fmla="*/ 11 w 12"/>
                      <a:gd name="T29" fmla="*/ 9 h 11"/>
                      <a:gd name="T30" fmla="*/ 11 w 12"/>
                      <a:gd name="T31" fmla="*/ 7 h 11"/>
                      <a:gd name="T32" fmla="*/ 7 w 12"/>
                      <a:gd name="T33" fmla="*/ 3 h 11"/>
                      <a:gd name="T34" fmla="*/ 4 w 12"/>
                      <a:gd name="T35" fmla="*/ 1 h 11"/>
                      <a:gd name="T36" fmla="*/ 2 w 12"/>
                      <a:gd name="T37" fmla="*/ 1 h 11"/>
                      <a:gd name="T38" fmla="*/ 1 w 12"/>
                      <a:gd name="T39" fmla="*/ 1 h 11"/>
                      <a:gd name="T40" fmla="*/ 1 w 12"/>
                      <a:gd name="T41" fmla="*/ 2 h 11"/>
                      <a:gd name="T42" fmla="*/ 2 w 12"/>
                      <a:gd name="T43" fmla="*/ 5 h 11"/>
                      <a:gd name="T44" fmla="*/ 5 w 12"/>
                      <a:gd name="T45" fmla="*/ 7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" h="11">
                        <a:moveTo>
                          <a:pt x="3" y="9"/>
                        </a:moveTo>
                        <a:cubicBezTo>
                          <a:pt x="2" y="8"/>
                          <a:pt x="1" y="7"/>
                          <a:pt x="1" y="6"/>
                        </a:cubicBezTo>
                        <a:cubicBezTo>
                          <a:pt x="0" y="4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6" y="0"/>
                          <a:pt x="7" y="1"/>
                          <a:pt x="9" y="2"/>
                        </a:cubicBezTo>
                        <a:cubicBezTo>
                          <a:pt x="10" y="3"/>
                          <a:pt x="11" y="4"/>
                          <a:pt x="11" y="5"/>
                        </a:cubicBezTo>
                        <a:cubicBezTo>
                          <a:pt x="12" y="6"/>
                          <a:pt x="12" y="7"/>
                          <a:pt x="12" y="8"/>
                        </a:cubicBezTo>
                        <a:cubicBezTo>
                          <a:pt x="12" y="9"/>
                          <a:pt x="12" y="10"/>
                          <a:pt x="11" y="10"/>
                        </a:cubicBezTo>
                        <a:cubicBezTo>
                          <a:pt x="10" y="11"/>
                          <a:pt x="9" y="11"/>
                          <a:pt x="7" y="11"/>
                        </a:cubicBezTo>
                        <a:cubicBezTo>
                          <a:pt x="6" y="11"/>
                          <a:pt x="4" y="10"/>
                          <a:pt x="3" y="9"/>
                        </a:cubicBezTo>
                        <a:close/>
                        <a:moveTo>
                          <a:pt x="5" y="7"/>
                        </a:moveTo>
                        <a:cubicBezTo>
                          <a:pt x="6" y="9"/>
                          <a:pt x="7" y="10"/>
                          <a:pt x="8" y="10"/>
                        </a:cubicBezTo>
                        <a:cubicBezTo>
                          <a:pt x="9" y="10"/>
                          <a:pt x="10" y="10"/>
                          <a:pt x="11" y="10"/>
                        </a:cubicBezTo>
                        <a:cubicBezTo>
                          <a:pt x="11" y="10"/>
                          <a:pt x="11" y="9"/>
                          <a:pt x="11" y="9"/>
                        </a:cubicBezTo>
                        <a:cubicBezTo>
                          <a:pt x="11" y="8"/>
                          <a:pt x="11" y="8"/>
                          <a:pt x="11" y="7"/>
                        </a:cubicBezTo>
                        <a:cubicBezTo>
                          <a:pt x="10" y="6"/>
                          <a:pt x="9" y="5"/>
                          <a:pt x="7" y="3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3"/>
                          <a:pt x="1" y="4"/>
                          <a:pt x="2" y="5"/>
                        </a:cubicBezTo>
                        <a:cubicBezTo>
                          <a:pt x="3" y="6"/>
                          <a:pt x="4" y="7"/>
                          <a:pt x="5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1" name="Freeform 107"/>
                  <p:cNvSpPr>
                    <a:spLocks/>
                  </p:cNvSpPr>
                  <p:nvPr/>
                </p:nvSpPr>
                <p:spPr bwMode="auto">
                  <a:xfrm>
                    <a:off x="1676" y="1493"/>
                    <a:ext cx="86" cy="143"/>
                  </a:xfrm>
                  <a:custGeom>
                    <a:avLst/>
                    <a:gdLst>
                      <a:gd name="T0" fmla="*/ 47 w 47"/>
                      <a:gd name="T1" fmla="*/ 9 h 78"/>
                      <a:gd name="T2" fmla="*/ 30 w 47"/>
                      <a:gd name="T3" fmla="*/ 78 h 78"/>
                      <a:gd name="T4" fmla="*/ 0 w 47"/>
                      <a:gd name="T5" fmla="*/ 71 h 78"/>
                      <a:gd name="T6" fmla="*/ 19 w 47"/>
                      <a:gd name="T7" fmla="*/ 0 h 78"/>
                      <a:gd name="T8" fmla="*/ 47 w 47"/>
                      <a:gd name="T9" fmla="*/ 9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78">
                        <a:moveTo>
                          <a:pt x="47" y="9"/>
                        </a:moveTo>
                        <a:cubicBezTo>
                          <a:pt x="47" y="9"/>
                          <a:pt x="33" y="51"/>
                          <a:pt x="30" y="78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3" y="42"/>
                          <a:pt x="4" y="22"/>
                          <a:pt x="19" y="0"/>
                        </a:cubicBezTo>
                        <a:lnTo>
                          <a:pt x="47" y="9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2" name="Freeform 108"/>
                  <p:cNvSpPr>
                    <a:spLocks/>
                  </p:cNvSpPr>
                  <p:nvPr/>
                </p:nvSpPr>
                <p:spPr bwMode="auto">
                  <a:xfrm>
                    <a:off x="1674" y="1491"/>
                    <a:ext cx="90" cy="147"/>
                  </a:xfrm>
                  <a:custGeom>
                    <a:avLst/>
                    <a:gdLst>
                      <a:gd name="T0" fmla="*/ 48 w 49"/>
                      <a:gd name="T1" fmla="*/ 10 h 80"/>
                      <a:gd name="T2" fmla="*/ 47 w 49"/>
                      <a:gd name="T3" fmla="*/ 10 h 80"/>
                      <a:gd name="T4" fmla="*/ 30 w 49"/>
                      <a:gd name="T5" fmla="*/ 79 h 80"/>
                      <a:gd name="T6" fmla="*/ 31 w 49"/>
                      <a:gd name="T7" fmla="*/ 79 h 80"/>
                      <a:gd name="T8" fmla="*/ 31 w 49"/>
                      <a:gd name="T9" fmla="*/ 78 h 80"/>
                      <a:gd name="T10" fmla="*/ 2 w 49"/>
                      <a:gd name="T11" fmla="*/ 71 h 80"/>
                      <a:gd name="T12" fmla="*/ 1 w 49"/>
                      <a:gd name="T13" fmla="*/ 72 h 80"/>
                      <a:gd name="T14" fmla="*/ 2 w 49"/>
                      <a:gd name="T15" fmla="*/ 72 h 80"/>
                      <a:gd name="T16" fmla="*/ 20 w 49"/>
                      <a:gd name="T17" fmla="*/ 1 h 80"/>
                      <a:gd name="T18" fmla="*/ 20 w 49"/>
                      <a:gd name="T19" fmla="*/ 1 h 80"/>
                      <a:gd name="T20" fmla="*/ 19 w 49"/>
                      <a:gd name="T21" fmla="*/ 2 h 80"/>
                      <a:gd name="T22" fmla="*/ 47 w 49"/>
                      <a:gd name="T23" fmla="*/ 11 h 80"/>
                      <a:gd name="T24" fmla="*/ 48 w 49"/>
                      <a:gd name="T25" fmla="*/ 10 h 80"/>
                      <a:gd name="T26" fmla="*/ 47 w 49"/>
                      <a:gd name="T27" fmla="*/ 10 h 80"/>
                      <a:gd name="T28" fmla="*/ 48 w 49"/>
                      <a:gd name="T29" fmla="*/ 10 h 80"/>
                      <a:gd name="T30" fmla="*/ 48 w 49"/>
                      <a:gd name="T31" fmla="*/ 9 h 80"/>
                      <a:gd name="T32" fmla="*/ 20 w 49"/>
                      <a:gd name="T33" fmla="*/ 0 h 80"/>
                      <a:gd name="T34" fmla="*/ 19 w 49"/>
                      <a:gd name="T35" fmla="*/ 0 h 80"/>
                      <a:gd name="T36" fmla="*/ 0 w 49"/>
                      <a:gd name="T37" fmla="*/ 72 h 80"/>
                      <a:gd name="T38" fmla="*/ 1 w 49"/>
                      <a:gd name="T39" fmla="*/ 73 h 80"/>
                      <a:gd name="T40" fmla="*/ 31 w 49"/>
                      <a:gd name="T41" fmla="*/ 80 h 80"/>
                      <a:gd name="T42" fmla="*/ 32 w 49"/>
                      <a:gd name="T43" fmla="*/ 80 h 80"/>
                      <a:gd name="T44" fmla="*/ 32 w 49"/>
                      <a:gd name="T45" fmla="*/ 79 h 80"/>
                      <a:gd name="T46" fmla="*/ 42 w 49"/>
                      <a:gd name="T47" fmla="*/ 35 h 80"/>
                      <a:gd name="T48" fmla="*/ 47 w 49"/>
                      <a:gd name="T49" fmla="*/ 17 h 80"/>
                      <a:gd name="T50" fmla="*/ 49 w 49"/>
                      <a:gd name="T51" fmla="*/ 10 h 80"/>
                      <a:gd name="T52" fmla="*/ 48 w 49"/>
                      <a:gd name="T53" fmla="*/ 9 h 80"/>
                      <a:gd name="T54" fmla="*/ 48 w 49"/>
                      <a:gd name="T55" fmla="*/ 1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9" h="80">
                        <a:moveTo>
                          <a:pt x="48" y="10"/>
                        </a:move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7" y="10"/>
                          <a:pt x="33" y="52"/>
                          <a:pt x="30" y="79"/>
                        </a:cubicBezTo>
                        <a:cubicBezTo>
                          <a:pt x="31" y="79"/>
                          <a:pt x="31" y="79"/>
                          <a:pt x="31" y="79"/>
                        </a:cubicBezTo>
                        <a:cubicBezTo>
                          <a:pt x="31" y="78"/>
                          <a:pt x="31" y="78"/>
                          <a:pt x="31" y="78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1" y="72"/>
                          <a:pt x="1" y="72"/>
                          <a:pt x="1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5" y="43"/>
                          <a:pt x="6" y="24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47" y="11"/>
                          <a:pt x="47" y="11"/>
                          <a:pt x="47" y="11"/>
                        </a:cubicBezTo>
                        <a:cubicBezTo>
                          <a:pt x="48" y="10"/>
                          <a:pt x="48" y="10"/>
                          <a:pt x="48" y="10"/>
                        </a:cubicBez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8" y="10"/>
                          <a:pt x="48" y="10"/>
                          <a:pt x="48" y="10"/>
                        </a:cubicBezTo>
                        <a:cubicBezTo>
                          <a:pt x="48" y="9"/>
                          <a:pt x="48" y="9"/>
                          <a:pt x="48" y="9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0"/>
                          <a:pt x="19" y="0"/>
                          <a:pt x="19" y="0"/>
                        </a:cubicBezTo>
                        <a:cubicBezTo>
                          <a:pt x="4" y="23"/>
                          <a:pt x="3" y="43"/>
                          <a:pt x="0" y="72"/>
                        </a:cubicBezTo>
                        <a:cubicBezTo>
                          <a:pt x="0" y="72"/>
                          <a:pt x="1" y="73"/>
                          <a:pt x="1" y="73"/>
                        </a:cubicBezTo>
                        <a:cubicBezTo>
                          <a:pt x="31" y="80"/>
                          <a:pt x="31" y="80"/>
                          <a:pt x="31" y="80"/>
                        </a:cubicBezTo>
                        <a:cubicBezTo>
                          <a:pt x="32" y="80"/>
                          <a:pt x="32" y="80"/>
                          <a:pt x="32" y="80"/>
                        </a:cubicBezTo>
                        <a:cubicBezTo>
                          <a:pt x="32" y="79"/>
                          <a:pt x="32" y="79"/>
                          <a:pt x="32" y="79"/>
                        </a:cubicBezTo>
                        <a:cubicBezTo>
                          <a:pt x="34" y="66"/>
                          <a:pt x="38" y="49"/>
                          <a:pt x="42" y="35"/>
                        </a:cubicBezTo>
                        <a:cubicBezTo>
                          <a:pt x="43" y="28"/>
                          <a:pt x="45" y="22"/>
                          <a:pt x="47" y="17"/>
                        </a:cubicBezTo>
                        <a:cubicBezTo>
                          <a:pt x="48" y="13"/>
                          <a:pt x="49" y="10"/>
                          <a:pt x="49" y="10"/>
                        </a:cubicBezTo>
                        <a:cubicBezTo>
                          <a:pt x="49" y="10"/>
                          <a:pt x="49" y="9"/>
                          <a:pt x="48" y="9"/>
                        </a:cubicBezTo>
                        <a:lnTo>
                          <a:pt x="48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3" name="Freeform 109"/>
                  <p:cNvSpPr>
                    <a:spLocks/>
                  </p:cNvSpPr>
                  <p:nvPr/>
                </p:nvSpPr>
                <p:spPr bwMode="auto">
                  <a:xfrm>
                    <a:off x="1683" y="1504"/>
                    <a:ext cx="72" cy="118"/>
                  </a:xfrm>
                  <a:custGeom>
                    <a:avLst/>
                    <a:gdLst>
                      <a:gd name="T0" fmla="*/ 17 w 39"/>
                      <a:gd name="T1" fmla="*/ 61 h 64"/>
                      <a:gd name="T2" fmla="*/ 25 w 39"/>
                      <a:gd name="T3" fmla="*/ 62 h 64"/>
                      <a:gd name="T4" fmla="*/ 39 w 39"/>
                      <a:gd name="T5" fmla="*/ 5 h 64"/>
                      <a:gd name="T6" fmla="*/ 23 w 39"/>
                      <a:gd name="T7" fmla="*/ 0 h 64"/>
                      <a:gd name="T8" fmla="*/ 21 w 39"/>
                      <a:gd name="T9" fmla="*/ 3 h 64"/>
                      <a:gd name="T10" fmla="*/ 12 w 39"/>
                      <a:gd name="T11" fmla="*/ 4 h 64"/>
                      <a:gd name="T12" fmla="*/ 0 w 39"/>
                      <a:gd name="T13" fmla="*/ 62 h 64"/>
                      <a:gd name="T14" fmla="*/ 15 w 39"/>
                      <a:gd name="T15" fmla="*/ 64 h 64"/>
                      <a:gd name="T16" fmla="*/ 17 w 39"/>
                      <a:gd name="T17" fmla="*/ 6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" h="64">
                        <a:moveTo>
                          <a:pt x="17" y="61"/>
                        </a:moveTo>
                        <a:cubicBezTo>
                          <a:pt x="20" y="57"/>
                          <a:pt x="23" y="62"/>
                          <a:pt x="25" y="62"/>
                        </a:cubicBezTo>
                        <a:cubicBezTo>
                          <a:pt x="28" y="38"/>
                          <a:pt x="39" y="5"/>
                          <a:pt x="39" y="5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"/>
                          <a:pt x="22" y="2"/>
                          <a:pt x="21" y="3"/>
                        </a:cubicBezTo>
                        <a:cubicBezTo>
                          <a:pt x="19" y="6"/>
                          <a:pt x="16" y="6"/>
                          <a:pt x="12" y="4"/>
                        </a:cubicBezTo>
                        <a:cubicBezTo>
                          <a:pt x="3" y="21"/>
                          <a:pt x="3" y="38"/>
                          <a:pt x="0" y="62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3"/>
                          <a:pt x="16" y="62"/>
                          <a:pt x="17" y="61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4" name="Freeform 110"/>
                  <p:cNvSpPr>
                    <a:spLocks noEditPoints="1"/>
                  </p:cNvSpPr>
                  <p:nvPr/>
                </p:nvSpPr>
                <p:spPr bwMode="auto">
                  <a:xfrm>
                    <a:off x="1709" y="1500"/>
                    <a:ext cx="9" cy="11"/>
                  </a:xfrm>
                  <a:custGeom>
                    <a:avLst/>
                    <a:gdLst>
                      <a:gd name="T0" fmla="*/ 4 w 5"/>
                      <a:gd name="T1" fmla="*/ 1 h 6"/>
                      <a:gd name="T2" fmla="*/ 5 w 5"/>
                      <a:gd name="T3" fmla="*/ 2 h 6"/>
                      <a:gd name="T4" fmla="*/ 5 w 5"/>
                      <a:gd name="T5" fmla="*/ 3 h 6"/>
                      <a:gd name="T6" fmla="*/ 5 w 5"/>
                      <a:gd name="T7" fmla="*/ 3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5 w 5"/>
                      <a:gd name="T13" fmla="*/ 4 h 6"/>
                      <a:gd name="T14" fmla="*/ 4 w 5"/>
                      <a:gd name="T15" fmla="*/ 5 h 6"/>
                      <a:gd name="T16" fmla="*/ 4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4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4 h 6"/>
                      <a:gd name="T36" fmla="*/ 4 w 5"/>
                      <a:gd name="T37" fmla="*/ 4 h 6"/>
                      <a:gd name="T38" fmla="*/ 3 w 5"/>
                      <a:gd name="T39" fmla="*/ 4 h 6"/>
                      <a:gd name="T40" fmla="*/ 1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4 h 6"/>
                      <a:gd name="T50" fmla="*/ 0 w 5"/>
                      <a:gd name="T51" fmla="*/ 4 h 6"/>
                      <a:gd name="T52" fmla="*/ 0 w 5"/>
                      <a:gd name="T53" fmla="*/ 3 h 6"/>
                      <a:gd name="T54" fmla="*/ 1 w 5"/>
                      <a:gd name="T55" fmla="*/ 3 h 6"/>
                      <a:gd name="T56" fmla="*/ 1 w 5"/>
                      <a:gd name="T57" fmla="*/ 4 h 6"/>
                      <a:gd name="T58" fmla="*/ 0 w 5"/>
                      <a:gd name="T59" fmla="*/ 4 h 6"/>
                      <a:gd name="T60" fmla="*/ 0 w 5"/>
                      <a:gd name="T61" fmla="*/ 4 h 6"/>
                      <a:gd name="T62" fmla="*/ 0 w 5"/>
                      <a:gd name="T63" fmla="*/ 2 h 6"/>
                      <a:gd name="T64" fmla="*/ 0 w 5"/>
                      <a:gd name="T65" fmla="*/ 1 h 6"/>
                      <a:gd name="T66" fmla="*/ 0 w 5"/>
                      <a:gd name="T67" fmla="*/ 1 h 6"/>
                      <a:gd name="T68" fmla="*/ 0 w 5"/>
                      <a:gd name="T69" fmla="*/ 1 h 6"/>
                      <a:gd name="T70" fmla="*/ 0 w 5"/>
                      <a:gd name="T71" fmla="*/ 1 h 6"/>
                      <a:gd name="T72" fmla="*/ 1 w 5"/>
                      <a:gd name="T73" fmla="*/ 1 h 6"/>
                      <a:gd name="T74" fmla="*/ 1 w 5"/>
                      <a:gd name="T75" fmla="*/ 1 h 6"/>
                      <a:gd name="T76" fmla="*/ 1 w 5"/>
                      <a:gd name="T77" fmla="*/ 0 h 6"/>
                      <a:gd name="T78" fmla="*/ 2 w 5"/>
                      <a:gd name="T79" fmla="*/ 0 h 6"/>
                      <a:gd name="T80" fmla="*/ 2 w 5"/>
                      <a:gd name="T81" fmla="*/ 1 h 6"/>
                      <a:gd name="T82" fmla="*/ 2 w 5"/>
                      <a:gd name="T83" fmla="*/ 2 h 6"/>
                      <a:gd name="T84" fmla="*/ 3 w 5"/>
                      <a:gd name="T85" fmla="*/ 1 h 6"/>
                      <a:gd name="T86" fmla="*/ 2 w 5"/>
                      <a:gd name="T87" fmla="*/ 2 h 6"/>
                      <a:gd name="T88" fmla="*/ 1 w 5"/>
                      <a:gd name="T89" fmla="*/ 2 h 6"/>
                      <a:gd name="T90" fmla="*/ 1 w 5"/>
                      <a:gd name="T91" fmla="*/ 2 h 6"/>
                      <a:gd name="T92" fmla="*/ 1 w 5"/>
                      <a:gd name="T93" fmla="*/ 2 h 6"/>
                      <a:gd name="T94" fmla="*/ 0 w 5"/>
                      <a:gd name="T95" fmla="*/ 3 h 6"/>
                      <a:gd name="T96" fmla="*/ 1 w 5"/>
                      <a:gd name="T97" fmla="*/ 3 h 6"/>
                      <a:gd name="T98" fmla="*/ 2 w 5"/>
                      <a:gd name="T99" fmla="*/ 3 h 6"/>
                      <a:gd name="T100" fmla="*/ 2 w 5"/>
                      <a:gd name="T101" fmla="*/ 2 h 6"/>
                      <a:gd name="T102" fmla="*/ 2 w 5"/>
                      <a:gd name="T103" fmla="*/ 1 h 6"/>
                      <a:gd name="T104" fmla="*/ 1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2 h 6"/>
                      <a:gd name="T110" fmla="*/ 2 w 5"/>
                      <a:gd name="T111" fmla="*/ 1 h 6"/>
                      <a:gd name="T112" fmla="*/ 2 w 5"/>
                      <a:gd name="T113" fmla="*/ 1 h 6"/>
                      <a:gd name="T114" fmla="*/ 4 w 5"/>
                      <a:gd name="T115" fmla="*/ 1 h 6"/>
                      <a:gd name="T116" fmla="*/ 3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4 w 5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4" y="0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4" y="5"/>
                          <a:pt x="4" y="5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lnTo>
                          <a:pt x="2" y="2"/>
                        </a:ln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5" name="Freeform 111"/>
                  <p:cNvSpPr>
                    <a:spLocks noEditPoints="1"/>
                  </p:cNvSpPr>
                  <p:nvPr/>
                </p:nvSpPr>
                <p:spPr bwMode="auto">
                  <a:xfrm>
                    <a:off x="1715" y="1618"/>
                    <a:ext cx="11" cy="11"/>
                  </a:xfrm>
                  <a:custGeom>
                    <a:avLst/>
                    <a:gdLst>
                      <a:gd name="T0" fmla="*/ 5 w 6"/>
                      <a:gd name="T1" fmla="*/ 1 h 6"/>
                      <a:gd name="T2" fmla="*/ 5 w 6"/>
                      <a:gd name="T3" fmla="*/ 2 h 6"/>
                      <a:gd name="T4" fmla="*/ 5 w 6"/>
                      <a:gd name="T5" fmla="*/ 3 h 6"/>
                      <a:gd name="T6" fmla="*/ 6 w 6"/>
                      <a:gd name="T7" fmla="*/ 4 h 6"/>
                      <a:gd name="T8" fmla="*/ 6 w 6"/>
                      <a:gd name="T9" fmla="*/ 4 h 6"/>
                      <a:gd name="T10" fmla="*/ 5 w 6"/>
                      <a:gd name="T11" fmla="*/ 4 h 6"/>
                      <a:gd name="T12" fmla="*/ 5 w 6"/>
                      <a:gd name="T13" fmla="*/ 4 h 6"/>
                      <a:gd name="T14" fmla="*/ 4 w 6"/>
                      <a:gd name="T15" fmla="*/ 5 h 6"/>
                      <a:gd name="T16" fmla="*/ 4 w 6"/>
                      <a:gd name="T17" fmla="*/ 6 h 6"/>
                      <a:gd name="T18" fmla="*/ 4 w 6"/>
                      <a:gd name="T19" fmla="*/ 6 h 6"/>
                      <a:gd name="T20" fmla="*/ 4 w 6"/>
                      <a:gd name="T21" fmla="*/ 6 h 6"/>
                      <a:gd name="T22" fmla="*/ 4 w 6"/>
                      <a:gd name="T23" fmla="*/ 6 h 6"/>
                      <a:gd name="T24" fmla="*/ 4 w 6"/>
                      <a:gd name="T25" fmla="*/ 4 h 6"/>
                      <a:gd name="T26" fmla="*/ 4 w 6"/>
                      <a:gd name="T27" fmla="*/ 4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3 w 6"/>
                      <a:gd name="T33" fmla="*/ 4 h 6"/>
                      <a:gd name="T34" fmla="*/ 4 w 6"/>
                      <a:gd name="T35" fmla="*/ 4 h 6"/>
                      <a:gd name="T36" fmla="*/ 4 w 6"/>
                      <a:gd name="T37" fmla="*/ 5 h 6"/>
                      <a:gd name="T38" fmla="*/ 3 w 6"/>
                      <a:gd name="T39" fmla="*/ 4 h 6"/>
                      <a:gd name="T40" fmla="*/ 2 w 6"/>
                      <a:gd name="T41" fmla="*/ 4 h 6"/>
                      <a:gd name="T42" fmla="*/ 1 w 6"/>
                      <a:gd name="T43" fmla="*/ 4 h 6"/>
                      <a:gd name="T44" fmla="*/ 1 w 6"/>
                      <a:gd name="T45" fmla="*/ 4 h 6"/>
                      <a:gd name="T46" fmla="*/ 1 w 6"/>
                      <a:gd name="T47" fmla="*/ 4 h 6"/>
                      <a:gd name="T48" fmla="*/ 1 w 6"/>
                      <a:gd name="T49" fmla="*/ 4 h 6"/>
                      <a:gd name="T50" fmla="*/ 1 w 6"/>
                      <a:gd name="T51" fmla="*/ 4 h 6"/>
                      <a:gd name="T52" fmla="*/ 1 w 6"/>
                      <a:gd name="T53" fmla="*/ 4 h 6"/>
                      <a:gd name="T54" fmla="*/ 1 w 6"/>
                      <a:gd name="T55" fmla="*/ 4 h 6"/>
                      <a:gd name="T56" fmla="*/ 1 w 6"/>
                      <a:gd name="T57" fmla="*/ 4 h 6"/>
                      <a:gd name="T58" fmla="*/ 1 w 6"/>
                      <a:gd name="T59" fmla="*/ 5 h 6"/>
                      <a:gd name="T60" fmla="*/ 0 w 6"/>
                      <a:gd name="T61" fmla="*/ 4 h 6"/>
                      <a:gd name="T62" fmla="*/ 0 w 6"/>
                      <a:gd name="T63" fmla="*/ 3 h 6"/>
                      <a:gd name="T64" fmla="*/ 1 w 6"/>
                      <a:gd name="T65" fmla="*/ 2 h 6"/>
                      <a:gd name="T66" fmla="*/ 1 w 6"/>
                      <a:gd name="T67" fmla="*/ 2 h 6"/>
                      <a:gd name="T68" fmla="*/ 1 w 6"/>
                      <a:gd name="T69" fmla="*/ 1 h 6"/>
                      <a:gd name="T70" fmla="*/ 1 w 6"/>
                      <a:gd name="T71" fmla="*/ 1 h 6"/>
                      <a:gd name="T72" fmla="*/ 1 w 6"/>
                      <a:gd name="T73" fmla="*/ 1 h 6"/>
                      <a:gd name="T74" fmla="*/ 1 w 6"/>
                      <a:gd name="T75" fmla="*/ 1 h 6"/>
                      <a:gd name="T76" fmla="*/ 2 w 6"/>
                      <a:gd name="T77" fmla="*/ 1 h 6"/>
                      <a:gd name="T78" fmla="*/ 2 w 6"/>
                      <a:gd name="T79" fmla="*/ 1 h 6"/>
                      <a:gd name="T80" fmla="*/ 3 w 6"/>
                      <a:gd name="T81" fmla="*/ 1 h 6"/>
                      <a:gd name="T82" fmla="*/ 3 w 6"/>
                      <a:gd name="T83" fmla="*/ 2 h 6"/>
                      <a:gd name="T84" fmla="*/ 4 w 6"/>
                      <a:gd name="T85" fmla="*/ 1 h 6"/>
                      <a:gd name="T86" fmla="*/ 5 w 6"/>
                      <a:gd name="T87" fmla="*/ 1 h 6"/>
                      <a:gd name="T88" fmla="*/ 2 w 6"/>
                      <a:gd name="T89" fmla="*/ 2 h 6"/>
                      <a:gd name="T90" fmla="*/ 1 w 6"/>
                      <a:gd name="T91" fmla="*/ 2 h 6"/>
                      <a:gd name="T92" fmla="*/ 1 w 6"/>
                      <a:gd name="T93" fmla="*/ 2 h 6"/>
                      <a:gd name="T94" fmla="*/ 1 w 6"/>
                      <a:gd name="T95" fmla="*/ 3 h 6"/>
                      <a:gd name="T96" fmla="*/ 1 w 6"/>
                      <a:gd name="T97" fmla="*/ 3 h 6"/>
                      <a:gd name="T98" fmla="*/ 2 w 6"/>
                      <a:gd name="T99" fmla="*/ 3 h 6"/>
                      <a:gd name="T100" fmla="*/ 2 w 6"/>
                      <a:gd name="T101" fmla="*/ 3 h 6"/>
                      <a:gd name="T102" fmla="*/ 2 w 6"/>
                      <a:gd name="T103" fmla="*/ 1 h 6"/>
                      <a:gd name="T104" fmla="*/ 2 w 6"/>
                      <a:gd name="T105" fmla="*/ 1 h 6"/>
                      <a:gd name="T106" fmla="*/ 2 w 6"/>
                      <a:gd name="T107" fmla="*/ 2 h 6"/>
                      <a:gd name="T108" fmla="*/ 2 w 6"/>
                      <a:gd name="T109" fmla="*/ 2 h 6"/>
                      <a:gd name="T110" fmla="*/ 3 w 6"/>
                      <a:gd name="T111" fmla="*/ 2 h 6"/>
                      <a:gd name="T112" fmla="*/ 2 w 6"/>
                      <a:gd name="T113" fmla="*/ 1 h 6"/>
                      <a:gd name="T114" fmla="*/ 4 w 6"/>
                      <a:gd name="T115" fmla="*/ 1 h 6"/>
                      <a:gd name="T116" fmla="*/ 3 w 6"/>
                      <a:gd name="T117" fmla="*/ 2 h 6"/>
                      <a:gd name="T118" fmla="*/ 4 w 6"/>
                      <a:gd name="T119" fmla="*/ 3 h 6"/>
                      <a:gd name="T120" fmla="*/ 5 w 6"/>
                      <a:gd name="T121" fmla="*/ 3 h 6"/>
                      <a:gd name="T122" fmla="*/ 5 w 6"/>
                      <a:gd name="T123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" h="6"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lnTo>
                          <a:pt x="5" y="1"/>
                        </a:lnTo>
                        <a:close/>
                        <a:moveTo>
                          <a:pt x="2" y="3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6" name="Freeform 112"/>
                  <p:cNvSpPr>
                    <a:spLocks/>
                  </p:cNvSpPr>
                  <p:nvPr/>
                </p:nvSpPr>
                <p:spPr bwMode="auto">
                  <a:xfrm>
                    <a:off x="1694" y="1594"/>
                    <a:ext cx="26" cy="11"/>
                  </a:xfrm>
                  <a:custGeom>
                    <a:avLst/>
                    <a:gdLst>
                      <a:gd name="T0" fmla="*/ 1 w 14"/>
                      <a:gd name="T1" fmla="*/ 4 h 6"/>
                      <a:gd name="T2" fmla="*/ 0 w 14"/>
                      <a:gd name="T3" fmla="*/ 0 h 6"/>
                      <a:gd name="T4" fmla="*/ 0 w 14"/>
                      <a:gd name="T5" fmla="*/ 0 h 6"/>
                      <a:gd name="T6" fmla="*/ 12 w 14"/>
                      <a:gd name="T7" fmla="*/ 2 h 6"/>
                      <a:gd name="T8" fmla="*/ 13 w 14"/>
                      <a:gd name="T9" fmla="*/ 3 h 6"/>
                      <a:gd name="T10" fmla="*/ 14 w 14"/>
                      <a:gd name="T11" fmla="*/ 2 h 6"/>
                      <a:gd name="T12" fmla="*/ 14 w 14"/>
                      <a:gd name="T13" fmla="*/ 1 h 6"/>
                      <a:gd name="T14" fmla="*/ 14 w 14"/>
                      <a:gd name="T15" fmla="*/ 1 h 6"/>
                      <a:gd name="T16" fmla="*/ 13 w 14"/>
                      <a:gd name="T17" fmla="*/ 6 h 6"/>
                      <a:gd name="T18" fmla="*/ 13 w 14"/>
                      <a:gd name="T19" fmla="*/ 6 h 6"/>
                      <a:gd name="T20" fmla="*/ 13 w 14"/>
                      <a:gd name="T21" fmla="*/ 5 h 6"/>
                      <a:gd name="T22" fmla="*/ 13 w 14"/>
                      <a:gd name="T23" fmla="*/ 4 h 6"/>
                      <a:gd name="T24" fmla="*/ 11 w 14"/>
                      <a:gd name="T25" fmla="*/ 4 h 6"/>
                      <a:gd name="T26" fmla="*/ 4 w 14"/>
                      <a:gd name="T27" fmla="*/ 2 h 6"/>
                      <a:gd name="T28" fmla="*/ 2 w 14"/>
                      <a:gd name="T29" fmla="*/ 2 h 6"/>
                      <a:gd name="T30" fmla="*/ 2 w 14"/>
                      <a:gd name="T31" fmla="*/ 2 h 6"/>
                      <a:gd name="T32" fmla="*/ 1 w 14"/>
                      <a:gd name="T33" fmla="*/ 3 h 6"/>
                      <a:gd name="T34" fmla="*/ 2 w 14"/>
                      <a:gd name="T35" fmla="*/ 4 h 6"/>
                      <a:gd name="T36" fmla="*/ 1 w 14"/>
                      <a:gd name="T3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6">
                        <a:moveTo>
                          <a:pt x="1" y="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3"/>
                          <a:pt x="13" y="3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2" y="4"/>
                          <a:pt x="11" y="4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2" y="4"/>
                        </a:cubicBez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7" name="Freeform 113"/>
                  <p:cNvSpPr>
                    <a:spLocks/>
                  </p:cNvSpPr>
                  <p:nvPr/>
                </p:nvSpPr>
                <p:spPr bwMode="auto">
                  <a:xfrm>
                    <a:off x="1718" y="1585"/>
                    <a:ext cx="10" cy="5"/>
                  </a:xfrm>
                  <a:custGeom>
                    <a:avLst/>
                    <a:gdLst>
                      <a:gd name="T0" fmla="*/ 5 w 5"/>
                      <a:gd name="T1" fmla="*/ 3 h 3"/>
                      <a:gd name="T2" fmla="*/ 5 w 5"/>
                      <a:gd name="T3" fmla="*/ 3 h 3"/>
                      <a:gd name="T4" fmla="*/ 4 w 5"/>
                      <a:gd name="T5" fmla="*/ 1 h 3"/>
                      <a:gd name="T6" fmla="*/ 3 w 5"/>
                      <a:gd name="T7" fmla="*/ 1 h 3"/>
                      <a:gd name="T8" fmla="*/ 3 w 5"/>
                      <a:gd name="T9" fmla="*/ 1 h 3"/>
                      <a:gd name="T10" fmla="*/ 3 w 5"/>
                      <a:gd name="T11" fmla="*/ 1 h 3"/>
                      <a:gd name="T12" fmla="*/ 3 w 5"/>
                      <a:gd name="T13" fmla="*/ 1 h 3"/>
                      <a:gd name="T14" fmla="*/ 3 w 5"/>
                      <a:gd name="T15" fmla="*/ 2 h 3"/>
                      <a:gd name="T16" fmla="*/ 2 w 5"/>
                      <a:gd name="T17" fmla="*/ 2 h 3"/>
                      <a:gd name="T18" fmla="*/ 1 w 5"/>
                      <a:gd name="T19" fmla="*/ 2 h 3"/>
                      <a:gd name="T20" fmla="*/ 1 w 5"/>
                      <a:gd name="T21" fmla="*/ 2 h 3"/>
                      <a:gd name="T22" fmla="*/ 0 w 5"/>
                      <a:gd name="T23" fmla="*/ 1 h 3"/>
                      <a:gd name="T24" fmla="*/ 1 w 5"/>
                      <a:gd name="T25" fmla="*/ 0 h 3"/>
                      <a:gd name="T26" fmla="*/ 3 w 5"/>
                      <a:gd name="T27" fmla="*/ 0 h 3"/>
                      <a:gd name="T28" fmla="*/ 5 w 5"/>
                      <a:gd name="T29" fmla="*/ 1 h 3"/>
                      <a:gd name="T30" fmla="*/ 5 w 5"/>
                      <a:gd name="T3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3">
                        <a:moveTo>
                          <a:pt x="5" y="3"/>
                        </a:move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2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4" y="0"/>
                          <a:pt x="4" y="0"/>
                          <a:pt x="5" y="1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8" name="Freeform 114"/>
                  <p:cNvSpPr>
                    <a:spLocks noEditPoints="1"/>
                  </p:cNvSpPr>
                  <p:nvPr/>
                </p:nvSpPr>
                <p:spPr bwMode="auto">
                  <a:xfrm>
                    <a:off x="1700" y="1561"/>
                    <a:ext cx="26" cy="18"/>
                  </a:xfrm>
                  <a:custGeom>
                    <a:avLst/>
                    <a:gdLst>
                      <a:gd name="T0" fmla="*/ 7 w 14"/>
                      <a:gd name="T1" fmla="*/ 10 h 10"/>
                      <a:gd name="T2" fmla="*/ 3 w 14"/>
                      <a:gd name="T3" fmla="*/ 8 h 10"/>
                      <a:gd name="T4" fmla="*/ 1 w 14"/>
                      <a:gd name="T5" fmla="*/ 6 h 10"/>
                      <a:gd name="T6" fmla="*/ 1 w 14"/>
                      <a:gd name="T7" fmla="*/ 4 h 10"/>
                      <a:gd name="T8" fmla="*/ 3 w 14"/>
                      <a:gd name="T9" fmla="*/ 1 h 10"/>
                      <a:gd name="T10" fmla="*/ 8 w 14"/>
                      <a:gd name="T11" fmla="*/ 1 h 10"/>
                      <a:gd name="T12" fmla="*/ 12 w 14"/>
                      <a:gd name="T13" fmla="*/ 2 h 10"/>
                      <a:gd name="T14" fmla="*/ 14 w 14"/>
                      <a:gd name="T15" fmla="*/ 5 h 10"/>
                      <a:gd name="T16" fmla="*/ 14 w 14"/>
                      <a:gd name="T17" fmla="*/ 7 h 10"/>
                      <a:gd name="T18" fmla="*/ 11 w 14"/>
                      <a:gd name="T19" fmla="*/ 9 h 10"/>
                      <a:gd name="T20" fmla="*/ 7 w 14"/>
                      <a:gd name="T21" fmla="*/ 10 h 10"/>
                      <a:gd name="T22" fmla="*/ 7 w 14"/>
                      <a:gd name="T23" fmla="*/ 8 h 10"/>
                      <a:gd name="T24" fmla="*/ 12 w 14"/>
                      <a:gd name="T25" fmla="*/ 8 h 10"/>
                      <a:gd name="T26" fmla="*/ 14 w 14"/>
                      <a:gd name="T27" fmla="*/ 7 h 10"/>
                      <a:gd name="T28" fmla="*/ 13 w 14"/>
                      <a:gd name="T29" fmla="*/ 5 h 10"/>
                      <a:gd name="T30" fmla="*/ 12 w 14"/>
                      <a:gd name="T31" fmla="*/ 4 h 10"/>
                      <a:gd name="T32" fmla="*/ 7 w 14"/>
                      <a:gd name="T33" fmla="*/ 3 h 10"/>
                      <a:gd name="T34" fmla="*/ 3 w 14"/>
                      <a:gd name="T35" fmla="*/ 2 h 10"/>
                      <a:gd name="T36" fmla="*/ 2 w 14"/>
                      <a:gd name="T37" fmla="*/ 3 h 10"/>
                      <a:gd name="T38" fmla="*/ 1 w 14"/>
                      <a:gd name="T39" fmla="*/ 4 h 10"/>
                      <a:gd name="T40" fmla="*/ 1 w 14"/>
                      <a:gd name="T41" fmla="*/ 5 h 10"/>
                      <a:gd name="T42" fmla="*/ 4 w 14"/>
                      <a:gd name="T43" fmla="*/ 7 h 10"/>
                      <a:gd name="T44" fmla="*/ 7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7" y="10"/>
                        </a:moveTo>
                        <a:cubicBezTo>
                          <a:pt x="5" y="9"/>
                          <a:pt x="4" y="9"/>
                          <a:pt x="3" y="8"/>
                        </a:cubicBezTo>
                        <a:cubicBezTo>
                          <a:pt x="2" y="7"/>
                          <a:pt x="1" y="7"/>
                          <a:pt x="1" y="6"/>
                        </a:cubicBezTo>
                        <a:cubicBezTo>
                          <a:pt x="0" y="5"/>
                          <a:pt x="0" y="4"/>
                          <a:pt x="1" y="4"/>
                        </a:cubicBezTo>
                        <a:cubicBezTo>
                          <a:pt x="1" y="3"/>
                          <a:pt x="1" y="2"/>
                          <a:pt x="3" y="1"/>
                        </a:cubicBezTo>
                        <a:cubicBezTo>
                          <a:pt x="4" y="1"/>
                          <a:pt x="6" y="0"/>
                          <a:pt x="8" y="1"/>
                        </a:cubicBezTo>
                        <a:cubicBezTo>
                          <a:pt x="10" y="1"/>
                          <a:pt x="11" y="2"/>
                          <a:pt x="12" y="2"/>
                        </a:cubicBezTo>
                        <a:cubicBezTo>
                          <a:pt x="13" y="3"/>
                          <a:pt x="14" y="4"/>
                          <a:pt x="14" y="5"/>
                        </a:cubicBezTo>
                        <a:cubicBezTo>
                          <a:pt x="14" y="5"/>
                          <a:pt x="14" y="6"/>
                          <a:pt x="14" y="7"/>
                        </a:cubicBezTo>
                        <a:cubicBezTo>
                          <a:pt x="14" y="8"/>
                          <a:pt x="13" y="9"/>
                          <a:pt x="11" y="9"/>
                        </a:cubicBezTo>
                        <a:cubicBezTo>
                          <a:pt x="10" y="10"/>
                          <a:pt x="8" y="10"/>
                          <a:pt x="7" y="10"/>
                        </a:cubicBezTo>
                        <a:close/>
                        <a:moveTo>
                          <a:pt x="7" y="8"/>
                        </a:moveTo>
                        <a:cubicBezTo>
                          <a:pt x="9" y="8"/>
                          <a:pt x="11" y="8"/>
                          <a:pt x="12" y="8"/>
                        </a:cubicBezTo>
                        <a:cubicBezTo>
                          <a:pt x="13" y="8"/>
                          <a:pt x="14" y="7"/>
                          <a:pt x="14" y="7"/>
                        </a:cubicBezTo>
                        <a:cubicBezTo>
                          <a:pt x="14" y="6"/>
                          <a:pt x="14" y="6"/>
                          <a:pt x="13" y="5"/>
                        </a:cubicBezTo>
                        <a:cubicBezTo>
                          <a:pt x="13" y="5"/>
                          <a:pt x="13" y="5"/>
                          <a:pt x="12" y="4"/>
                        </a:cubicBezTo>
                        <a:cubicBezTo>
                          <a:pt x="11" y="4"/>
                          <a:pt x="9" y="3"/>
                          <a:pt x="7" y="3"/>
                        </a:cubicBezTo>
                        <a:cubicBezTo>
                          <a:pt x="6" y="2"/>
                          <a:pt x="5" y="2"/>
                          <a:pt x="3" y="2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1" y="5"/>
                          <a:pt x="1" y="5"/>
                        </a:cubicBezTo>
                        <a:cubicBezTo>
                          <a:pt x="2" y="6"/>
                          <a:pt x="3" y="6"/>
                          <a:pt x="4" y="7"/>
                        </a:cubicBezTo>
                        <a:cubicBezTo>
                          <a:pt x="5" y="7"/>
                          <a:pt x="6" y="7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19" name="Freeform 115"/>
                  <p:cNvSpPr>
                    <a:spLocks noEditPoints="1"/>
                  </p:cNvSpPr>
                  <p:nvPr/>
                </p:nvSpPr>
                <p:spPr bwMode="auto">
                  <a:xfrm>
                    <a:off x="1705" y="1543"/>
                    <a:ext cx="26" cy="18"/>
                  </a:xfrm>
                  <a:custGeom>
                    <a:avLst/>
                    <a:gdLst>
                      <a:gd name="T0" fmla="*/ 6 w 14"/>
                      <a:gd name="T1" fmla="*/ 10 h 10"/>
                      <a:gd name="T2" fmla="*/ 2 w 14"/>
                      <a:gd name="T3" fmla="*/ 8 h 10"/>
                      <a:gd name="T4" fmla="*/ 0 w 14"/>
                      <a:gd name="T5" fmla="*/ 6 h 10"/>
                      <a:gd name="T6" fmla="*/ 0 w 14"/>
                      <a:gd name="T7" fmla="*/ 4 h 10"/>
                      <a:gd name="T8" fmla="*/ 2 w 14"/>
                      <a:gd name="T9" fmla="*/ 1 h 10"/>
                      <a:gd name="T10" fmla="*/ 7 w 14"/>
                      <a:gd name="T11" fmla="*/ 1 h 10"/>
                      <a:gd name="T12" fmla="*/ 11 w 14"/>
                      <a:gd name="T13" fmla="*/ 2 h 10"/>
                      <a:gd name="T14" fmla="*/ 13 w 14"/>
                      <a:gd name="T15" fmla="*/ 5 h 10"/>
                      <a:gd name="T16" fmla="*/ 13 w 14"/>
                      <a:gd name="T17" fmla="*/ 7 h 10"/>
                      <a:gd name="T18" fmla="*/ 11 w 14"/>
                      <a:gd name="T19" fmla="*/ 9 h 10"/>
                      <a:gd name="T20" fmla="*/ 6 w 14"/>
                      <a:gd name="T21" fmla="*/ 10 h 10"/>
                      <a:gd name="T22" fmla="*/ 6 w 14"/>
                      <a:gd name="T23" fmla="*/ 8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5 h 10"/>
                      <a:gd name="T30" fmla="*/ 11 w 14"/>
                      <a:gd name="T31" fmla="*/ 4 h 10"/>
                      <a:gd name="T32" fmla="*/ 7 w 14"/>
                      <a:gd name="T33" fmla="*/ 3 h 10"/>
                      <a:gd name="T34" fmla="*/ 3 w 14"/>
                      <a:gd name="T35" fmla="*/ 2 h 10"/>
                      <a:gd name="T36" fmla="*/ 1 w 14"/>
                      <a:gd name="T37" fmla="*/ 3 h 10"/>
                      <a:gd name="T38" fmla="*/ 0 w 14"/>
                      <a:gd name="T39" fmla="*/ 4 h 10"/>
                      <a:gd name="T40" fmla="*/ 1 w 14"/>
                      <a:gd name="T41" fmla="*/ 5 h 10"/>
                      <a:gd name="T42" fmla="*/ 3 w 14"/>
                      <a:gd name="T43" fmla="*/ 7 h 10"/>
                      <a:gd name="T44" fmla="*/ 6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10"/>
                        </a:moveTo>
                        <a:cubicBezTo>
                          <a:pt x="4" y="9"/>
                          <a:pt x="3" y="9"/>
                          <a:pt x="2" y="8"/>
                        </a:cubicBezTo>
                        <a:cubicBezTo>
                          <a:pt x="1" y="7"/>
                          <a:pt x="0" y="7"/>
                          <a:pt x="0" y="6"/>
                        </a:cubicBezTo>
                        <a:cubicBezTo>
                          <a:pt x="0" y="5"/>
                          <a:pt x="0" y="4"/>
                          <a:pt x="0" y="4"/>
                        </a:cubicBezTo>
                        <a:cubicBezTo>
                          <a:pt x="0" y="3"/>
                          <a:pt x="1" y="2"/>
                          <a:pt x="2" y="1"/>
                        </a:cubicBezTo>
                        <a:cubicBezTo>
                          <a:pt x="3" y="1"/>
                          <a:pt x="5" y="0"/>
                          <a:pt x="7" y="1"/>
                        </a:cubicBezTo>
                        <a:cubicBezTo>
                          <a:pt x="9" y="1"/>
                          <a:pt x="10" y="2"/>
                          <a:pt x="11" y="2"/>
                        </a:cubicBezTo>
                        <a:cubicBezTo>
                          <a:pt x="12" y="3"/>
                          <a:pt x="13" y="4"/>
                          <a:pt x="13" y="5"/>
                        </a:cubicBezTo>
                        <a:cubicBezTo>
                          <a:pt x="14" y="5"/>
                          <a:pt x="14" y="6"/>
                          <a:pt x="13" y="7"/>
                        </a:cubicBezTo>
                        <a:cubicBezTo>
                          <a:pt x="13" y="8"/>
                          <a:pt x="12" y="9"/>
                          <a:pt x="11" y="9"/>
                        </a:cubicBezTo>
                        <a:cubicBezTo>
                          <a:pt x="9" y="10"/>
                          <a:pt x="8" y="10"/>
                          <a:pt x="6" y="10"/>
                        </a:cubicBezTo>
                        <a:close/>
                        <a:moveTo>
                          <a:pt x="6" y="8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7"/>
                          <a:pt x="13" y="7"/>
                        </a:cubicBezTo>
                        <a:cubicBezTo>
                          <a:pt x="13" y="6"/>
                          <a:pt x="13" y="6"/>
                          <a:pt x="13" y="5"/>
                        </a:cubicBezTo>
                        <a:cubicBezTo>
                          <a:pt x="12" y="5"/>
                          <a:pt x="12" y="5"/>
                          <a:pt x="11" y="4"/>
                        </a:cubicBezTo>
                        <a:cubicBezTo>
                          <a:pt x="10" y="4"/>
                          <a:pt x="9" y="3"/>
                          <a:pt x="7" y="3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3"/>
                          <a:pt x="0" y="3"/>
                          <a:pt x="0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6"/>
                          <a:pt x="3" y="7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0" name="Freeform 116"/>
                  <p:cNvSpPr>
                    <a:spLocks noEditPoints="1"/>
                  </p:cNvSpPr>
                  <p:nvPr/>
                </p:nvSpPr>
                <p:spPr bwMode="auto">
                  <a:xfrm>
                    <a:off x="1709" y="1524"/>
                    <a:ext cx="26" cy="19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2 w 14"/>
                      <a:gd name="T3" fmla="*/ 8 h 10"/>
                      <a:gd name="T4" fmla="*/ 0 w 14"/>
                      <a:gd name="T5" fmla="*/ 6 h 10"/>
                      <a:gd name="T6" fmla="*/ 0 w 14"/>
                      <a:gd name="T7" fmla="*/ 4 h 10"/>
                      <a:gd name="T8" fmla="*/ 2 w 14"/>
                      <a:gd name="T9" fmla="*/ 1 h 10"/>
                      <a:gd name="T10" fmla="*/ 8 w 14"/>
                      <a:gd name="T11" fmla="*/ 1 h 10"/>
                      <a:gd name="T12" fmla="*/ 11 w 14"/>
                      <a:gd name="T13" fmla="*/ 2 h 10"/>
                      <a:gd name="T14" fmla="*/ 13 w 14"/>
                      <a:gd name="T15" fmla="*/ 5 h 10"/>
                      <a:gd name="T16" fmla="*/ 14 w 14"/>
                      <a:gd name="T17" fmla="*/ 7 h 10"/>
                      <a:gd name="T18" fmla="*/ 11 w 14"/>
                      <a:gd name="T19" fmla="*/ 9 h 10"/>
                      <a:gd name="T20" fmla="*/ 6 w 14"/>
                      <a:gd name="T21" fmla="*/ 9 h 10"/>
                      <a:gd name="T22" fmla="*/ 7 w 14"/>
                      <a:gd name="T23" fmla="*/ 8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5 h 10"/>
                      <a:gd name="T30" fmla="*/ 11 w 14"/>
                      <a:gd name="T31" fmla="*/ 4 h 10"/>
                      <a:gd name="T32" fmla="*/ 7 w 14"/>
                      <a:gd name="T33" fmla="*/ 3 h 10"/>
                      <a:gd name="T34" fmla="*/ 3 w 14"/>
                      <a:gd name="T35" fmla="*/ 2 h 10"/>
                      <a:gd name="T36" fmla="*/ 1 w 14"/>
                      <a:gd name="T37" fmla="*/ 3 h 10"/>
                      <a:gd name="T38" fmla="*/ 0 w 14"/>
                      <a:gd name="T39" fmla="*/ 4 h 10"/>
                      <a:gd name="T40" fmla="*/ 1 w 14"/>
                      <a:gd name="T41" fmla="*/ 5 h 10"/>
                      <a:gd name="T42" fmla="*/ 3 w 14"/>
                      <a:gd name="T43" fmla="*/ 7 h 10"/>
                      <a:gd name="T44" fmla="*/ 7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4" y="9"/>
                          <a:pt x="3" y="9"/>
                          <a:pt x="2" y="8"/>
                        </a:cubicBezTo>
                        <a:cubicBezTo>
                          <a:pt x="1" y="7"/>
                          <a:pt x="0" y="6"/>
                          <a:pt x="0" y="6"/>
                        </a:cubicBezTo>
                        <a:cubicBezTo>
                          <a:pt x="0" y="5"/>
                          <a:pt x="0" y="4"/>
                          <a:pt x="0" y="4"/>
                        </a:cubicBezTo>
                        <a:cubicBezTo>
                          <a:pt x="0" y="3"/>
                          <a:pt x="1" y="2"/>
                          <a:pt x="2" y="1"/>
                        </a:cubicBezTo>
                        <a:cubicBezTo>
                          <a:pt x="4" y="0"/>
                          <a:pt x="5" y="0"/>
                          <a:pt x="8" y="1"/>
                        </a:cubicBezTo>
                        <a:cubicBezTo>
                          <a:pt x="9" y="1"/>
                          <a:pt x="10" y="2"/>
                          <a:pt x="11" y="2"/>
                        </a:cubicBezTo>
                        <a:cubicBezTo>
                          <a:pt x="12" y="3"/>
                          <a:pt x="13" y="4"/>
                          <a:pt x="13" y="5"/>
                        </a:cubicBezTo>
                        <a:cubicBezTo>
                          <a:pt x="14" y="5"/>
                          <a:pt x="14" y="6"/>
                          <a:pt x="14" y="7"/>
                        </a:cubicBezTo>
                        <a:cubicBezTo>
                          <a:pt x="13" y="8"/>
                          <a:pt x="12" y="9"/>
                          <a:pt x="11" y="9"/>
                        </a:cubicBezTo>
                        <a:cubicBezTo>
                          <a:pt x="9" y="10"/>
                          <a:pt x="8" y="10"/>
                          <a:pt x="6" y="9"/>
                        </a:cubicBezTo>
                        <a:close/>
                        <a:moveTo>
                          <a:pt x="7" y="8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7"/>
                          <a:pt x="13" y="7"/>
                        </a:cubicBezTo>
                        <a:cubicBezTo>
                          <a:pt x="13" y="6"/>
                          <a:pt x="13" y="6"/>
                          <a:pt x="13" y="5"/>
                        </a:cubicBezTo>
                        <a:cubicBezTo>
                          <a:pt x="13" y="5"/>
                          <a:pt x="12" y="5"/>
                          <a:pt x="11" y="4"/>
                        </a:cubicBezTo>
                        <a:cubicBezTo>
                          <a:pt x="10" y="4"/>
                          <a:pt x="9" y="3"/>
                          <a:pt x="7" y="3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5"/>
                        </a:cubicBezTo>
                        <a:cubicBezTo>
                          <a:pt x="1" y="6"/>
                          <a:pt x="2" y="6"/>
                          <a:pt x="3" y="7"/>
                        </a:cubicBezTo>
                        <a:cubicBezTo>
                          <a:pt x="4" y="7"/>
                          <a:pt x="5" y="7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1" name="Freeform 117"/>
                  <p:cNvSpPr>
                    <a:spLocks/>
                  </p:cNvSpPr>
                  <p:nvPr/>
                </p:nvSpPr>
                <p:spPr bwMode="auto">
                  <a:xfrm>
                    <a:off x="1419" y="1559"/>
                    <a:ext cx="336" cy="230"/>
                  </a:xfrm>
                  <a:custGeom>
                    <a:avLst/>
                    <a:gdLst>
                      <a:gd name="T0" fmla="*/ 175 w 183"/>
                      <a:gd name="T1" fmla="*/ 61 h 125"/>
                      <a:gd name="T2" fmla="*/ 92 w 183"/>
                      <a:gd name="T3" fmla="*/ 123 h 125"/>
                      <a:gd name="T4" fmla="*/ 6 w 183"/>
                      <a:gd name="T5" fmla="*/ 62 h 125"/>
                      <a:gd name="T6" fmla="*/ 91 w 183"/>
                      <a:gd name="T7" fmla="*/ 0 h 125"/>
                      <a:gd name="T8" fmla="*/ 175 w 183"/>
                      <a:gd name="T9" fmla="*/ 61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3" h="125">
                        <a:moveTo>
                          <a:pt x="175" y="61"/>
                        </a:moveTo>
                        <a:cubicBezTo>
                          <a:pt x="183" y="100"/>
                          <a:pt x="176" y="121"/>
                          <a:pt x="92" y="123"/>
                        </a:cubicBezTo>
                        <a:cubicBezTo>
                          <a:pt x="0" y="125"/>
                          <a:pt x="0" y="93"/>
                          <a:pt x="6" y="62"/>
                        </a:cubicBezTo>
                        <a:cubicBezTo>
                          <a:pt x="11" y="30"/>
                          <a:pt x="58" y="0"/>
                          <a:pt x="91" y="0"/>
                        </a:cubicBezTo>
                        <a:cubicBezTo>
                          <a:pt x="124" y="0"/>
                          <a:pt x="167" y="22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FE7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2" name="Freeform 118"/>
                  <p:cNvSpPr>
                    <a:spLocks/>
                  </p:cNvSpPr>
                  <p:nvPr/>
                </p:nvSpPr>
                <p:spPr bwMode="auto">
                  <a:xfrm>
                    <a:off x="1424" y="1557"/>
                    <a:ext cx="324" cy="230"/>
                  </a:xfrm>
                  <a:custGeom>
                    <a:avLst/>
                    <a:gdLst>
                      <a:gd name="T0" fmla="*/ 172 w 176"/>
                      <a:gd name="T1" fmla="*/ 62 h 125"/>
                      <a:gd name="T2" fmla="*/ 171 w 176"/>
                      <a:gd name="T3" fmla="*/ 62 h 125"/>
                      <a:gd name="T4" fmla="*/ 174 w 176"/>
                      <a:gd name="T5" fmla="*/ 83 h 125"/>
                      <a:gd name="T6" fmla="*/ 170 w 176"/>
                      <a:gd name="T7" fmla="*/ 99 h 125"/>
                      <a:gd name="T8" fmla="*/ 145 w 176"/>
                      <a:gd name="T9" fmla="*/ 116 h 125"/>
                      <a:gd name="T10" fmla="*/ 89 w 176"/>
                      <a:gd name="T11" fmla="*/ 123 h 125"/>
                      <a:gd name="T12" fmla="*/ 80 w 176"/>
                      <a:gd name="T13" fmla="*/ 123 h 125"/>
                      <a:gd name="T14" fmla="*/ 16 w 176"/>
                      <a:gd name="T15" fmla="*/ 111 h 125"/>
                      <a:gd name="T16" fmla="*/ 2 w 176"/>
                      <a:gd name="T17" fmla="*/ 81 h 125"/>
                      <a:gd name="T18" fmla="*/ 4 w 176"/>
                      <a:gd name="T19" fmla="*/ 63 h 125"/>
                      <a:gd name="T20" fmla="*/ 36 w 176"/>
                      <a:gd name="T21" fmla="*/ 21 h 125"/>
                      <a:gd name="T22" fmla="*/ 88 w 176"/>
                      <a:gd name="T23" fmla="*/ 2 h 125"/>
                      <a:gd name="T24" fmla="*/ 88 w 176"/>
                      <a:gd name="T25" fmla="*/ 2 h 125"/>
                      <a:gd name="T26" fmla="*/ 139 w 176"/>
                      <a:gd name="T27" fmla="*/ 18 h 125"/>
                      <a:gd name="T28" fmla="*/ 171 w 176"/>
                      <a:gd name="T29" fmla="*/ 62 h 125"/>
                      <a:gd name="T30" fmla="*/ 172 w 176"/>
                      <a:gd name="T31" fmla="*/ 62 h 125"/>
                      <a:gd name="T32" fmla="*/ 173 w 176"/>
                      <a:gd name="T33" fmla="*/ 62 h 125"/>
                      <a:gd name="T34" fmla="*/ 140 w 176"/>
                      <a:gd name="T35" fmla="*/ 16 h 125"/>
                      <a:gd name="T36" fmla="*/ 88 w 176"/>
                      <a:gd name="T37" fmla="*/ 0 h 125"/>
                      <a:gd name="T38" fmla="*/ 88 w 176"/>
                      <a:gd name="T39" fmla="*/ 0 h 125"/>
                      <a:gd name="T40" fmla="*/ 35 w 176"/>
                      <a:gd name="T41" fmla="*/ 19 h 125"/>
                      <a:gd name="T42" fmla="*/ 2 w 176"/>
                      <a:gd name="T43" fmla="*/ 62 h 125"/>
                      <a:gd name="T44" fmla="*/ 0 w 176"/>
                      <a:gd name="T45" fmla="*/ 81 h 125"/>
                      <a:gd name="T46" fmla="*/ 15 w 176"/>
                      <a:gd name="T47" fmla="*/ 112 h 125"/>
                      <a:gd name="T48" fmla="*/ 80 w 176"/>
                      <a:gd name="T49" fmla="*/ 125 h 125"/>
                      <a:gd name="T50" fmla="*/ 89 w 176"/>
                      <a:gd name="T51" fmla="*/ 125 h 125"/>
                      <a:gd name="T52" fmla="*/ 158 w 176"/>
                      <a:gd name="T53" fmla="*/ 113 h 125"/>
                      <a:gd name="T54" fmla="*/ 172 w 176"/>
                      <a:gd name="T55" fmla="*/ 100 h 125"/>
                      <a:gd name="T56" fmla="*/ 176 w 176"/>
                      <a:gd name="T57" fmla="*/ 83 h 125"/>
                      <a:gd name="T58" fmla="*/ 173 w 176"/>
                      <a:gd name="T59" fmla="*/ 62 h 125"/>
                      <a:gd name="T60" fmla="*/ 172 w 176"/>
                      <a:gd name="T61" fmla="*/ 62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76" h="125">
                        <a:moveTo>
                          <a:pt x="172" y="62"/>
                        </a:moveTo>
                        <a:cubicBezTo>
                          <a:pt x="171" y="62"/>
                          <a:pt x="171" y="62"/>
                          <a:pt x="171" y="62"/>
                        </a:cubicBezTo>
                        <a:cubicBezTo>
                          <a:pt x="173" y="70"/>
                          <a:pt x="174" y="77"/>
                          <a:pt x="174" y="83"/>
                        </a:cubicBezTo>
                        <a:cubicBezTo>
                          <a:pt x="173" y="89"/>
                          <a:pt x="172" y="95"/>
                          <a:pt x="170" y="99"/>
                        </a:cubicBezTo>
                        <a:cubicBezTo>
                          <a:pt x="166" y="106"/>
                          <a:pt x="158" y="112"/>
                          <a:pt x="145" y="116"/>
                        </a:cubicBezTo>
                        <a:cubicBezTo>
                          <a:pt x="133" y="120"/>
                          <a:pt x="114" y="122"/>
                          <a:pt x="89" y="123"/>
                        </a:cubicBezTo>
                        <a:cubicBezTo>
                          <a:pt x="86" y="123"/>
                          <a:pt x="83" y="123"/>
                          <a:pt x="80" y="123"/>
                        </a:cubicBezTo>
                        <a:cubicBezTo>
                          <a:pt x="47" y="123"/>
                          <a:pt x="27" y="118"/>
                          <a:pt x="16" y="111"/>
                        </a:cubicBezTo>
                        <a:cubicBezTo>
                          <a:pt x="5" y="103"/>
                          <a:pt x="2" y="92"/>
                          <a:pt x="2" y="81"/>
                        </a:cubicBezTo>
                        <a:cubicBezTo>
                          <a:pt x="2" y="75"/>
                          <a:pt x="3" y="69"/>
                          <a:pt x="4" y="63"/>
                        </a:cubicBezTo>
                        <a:cubicBezTo>
                          <a:pt x="6" y="47"/>
                          <a:pt x="19" y="32"/>
                          <a:pt x="36" y="21"/>
                        </a:cubicBezTo>
                        <a:cubicBezTo>
                          <a:pt x="52" y="10"/>
                          <a:pt x="72" y="2"/>
                          <a:pt x="88" y="2"/>
                        </a:cubicBezTo>
                        <a:cubicBezTo>
                          <a:pt x="88" y="2"/>
                          <a:pt x="88" y="2"/>
                          <a:pt x="88" y="2"/>
                        </a:cubicBezTo>
                        <a:cubicBezTo>
                          <a:pt x="105" y="2"/>
                          <a:pt x="123" y="8"/>
                          <a:pt x="139" y="18"/>
                        </a:cubicBezTo>
                        <a:cubicBezTo>
                          <a:pt x="155" y="28"/>
                          <a:pt x="167" y="43"/>
                          <a:pt x="171" y="62"/>
                        </a:cubicBezTo>
                        <a:cubicBezTo>
                          <a:pt x="172" y="62"/>
                          <a:pt x="172" y="62"/>
                          <a:pt x="172" y="62"/>
                        </a:cubicBezTo>
                        <a:cubicBezTo>
                          <a:pt x="173" y="62"/>
                          <a:pt x="173" y="62"/>
                          <a:pt x="173" y="62"/>
                        </a:cubicBezTo>
                        <a:cubicBezTo>
                          <a:pt x="169" y="42"/>
                          <a:pt x="156" y="27"/>
                          <a:pt x="140" y="16"/>
                        </a:cubicBezTo>
                        <a:cubicBezTo>
                          <a:pt x="124" y="6"/>
                          <a:pt x="105" y="0"/>
                          <a:pt x="88" y="0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ubicBezTo>
                          <a:pt x="71" y="0"/>
                          <a:pt x="51" y="8"/>
                          <a:pt x="35" y="19"/>
                        </a:cubicBezTo>
                        <a:cubicBezTo>
                          <a:pt x="18" y="31"/>
                          <a:pt x="4" y="46"/>
                          <a:pt x="2" y="62"/>
                        </a:cubicBezTo>
                        <a:cubicBezTo>
                          <a:pt x="1" y="69"/>
                          <a:pt x="0" y="75"/>
                          <a:pt x="0" y="81"/>
                        </a:cubicBezTo>
                        <a:cubicBezTo>
                          <a:pt x="0" y="93"/>
                          <a:pt x="3" y="104"/>
                          <a:pt x="15" y="112"/>
                        </a:cubicBezTo>
                        <a:cubicBezTo>
                          <a:pt x="27" y="120"/>
                          <a:pt x="47" y="125"/>
                          <a:pt x="80" y="125"/>
                        </a:cubicBezTo>
                        <a:cubicBezTo>
                          <a:pt x="83" y="125"/>
                          <a:pt x="86" y="125"/>
                          <a:pt x="89" y="125"/>
                        </a:cubicBezTo>
                        <a:cubicBezTo>
                          <a:pt x="123" y="124"/>
                          <a:pt x="144" y="120"/>
                          <a:pt x="158" y="113"/>
                        </a:cubicBezTo>
                        <a:cubicBezTo>
                          <a:pt x="164" y="110"/>
                          <a:pt x="169" y="105"/>
                          <a:pt x="172" y="100"/>
                        </a:cubicBezTo>
                        <a:cubicBezTo>
                          <a:pt x="174" y="95"/>
                          <a:pt x="176" y="89"/>
                          <a:pt x="176" y="83"/>
                        </a:cubicBezTo>
                        <a:cubicBezTo>
                          <a:pt x="175" y="76"/>
                          <a:pt x="174" y="70"/>
                          <a:pt x="173" y="62"/>
                        </a:cubicBezTo>
                        <a:lnTo>
                          <a:pt x="172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3" name="Freeform 119"/>
                  <p:cNvSpPr>
                    <a:spLocks/>
                  </p:cNvSpPr>
                  <p:nvPr/>
                </p:nvSpPr>
                <p:spPr bwMode="auto">
                  <a:xfrm>
                    <a:off x="1520" y="1464"/>
                    <a:ext cx="145" cy="88"/>
                  </a:xfrm>
                  <a:custGeom>
                    <a:avLst/>
                    <a:gdLst>
                      <a:gd name="T0" fmla="*/ 59 w 79"/>
                      <a:gd name="T1" fmla="*/ 48 h 48"/>
                      <a:gd name="T2" fmla="*/ 18 w 79"/>
                      <a:gd name="T3" fmla="*/ 48 h 48"/>
                      <a:gd name="T4" fmla="*/ 5 w 79"/>
                      <a:gd name="T5" fmla="*/ 14 h 48"/>
                      <a:gd name="T6" fmla="*/ 22 w 79"/>
                      <a:gd name="T7" fmla="*/ 7 h 48"/>
                      <a:gd name="T8" fmla="*/ 38 w 79"/>
                      <a:gd name="T9" fmla="*/ 7 h 48"/>
                      <a:gd name="T10" fmla="*/ 54 w 79"/>
                      <a:gd name="T11" fmla="*/ 6 h 48"/>
                      <a:gd name="T12" fmla="*/ 76 w 79"/>
                      <a:gd name="T13" fmla="*/ 8 h 48"/>
                      <a:gd name="T14" fmla="*/ 59 w 79"/>
                      <a:gd name="T15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9" h="48">
                        <a:moveTo>
                          <a:pt x="59" y="48"/>
                        </a:moveTo>
                        <a:cubicBezTo>
                          <a:pt x="18" y="48"/>
                          <a:pt x="18" y="48"/>
                          <a:pt x="18" y="48"/>
                        </a:cubicBezTo>
                        <a:cubicBezTo>
                          <a:pt x="18" y="48"/>
                          <a:pt x="0" y="18"/>
                          <a:pt x="5" y="14"/>
                        </a:cubicBezTo>
                        <a:cubicBezTo>
                          <a:pt x="9" y="10"/>
                          <a:pt x="17" y="0"/>
                          <a:pt x="22" y="7"/>
                        </a:cubicBezTo>
                        <a:cubicBezTo>
                          <a:pt x="26" y="12"/>
                          <a:pt x="32" y="12"/>
                          <a:pt x="38" y="7"/>
                        </a:cubicBezTo>
                        <a:cubicBezTo>
                          <a:pt x="42" y="4"/>
                          <a:pt x="51" y="2"/>
                          <a:pt x="54" y="6"/>
                        </a:cubicBezTo>
                        <a:cubicBezTo>
                          <a:pt x="59" y="14"/>
                          <a:pt x="75" y="4"/>
                          <a:pt x="76" y="8"/>
                        </a:cubicBezTo>
                        <a:cubicBezTo>
                          <a:pt x="79" y="19"/>
                          <a:pt x="59" y="48"/>
                          <a:pt x="59" y="48"/>
                        </a:cubicBezTo>
                        <a:close/>
                      </a:path>
                    </a:pathLst>
                  </a:custGeom>
                  <a:solidFill>
                    <a:srgbClr val="EFE7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4" name="Freeform 120"/>
                  <p:cNvSpPr>
                    <a:spLocks/>
                  </p:cNvSpPr>
                  <p:nvPr/>
                </p:nvSpPr>
                <p:spPr bwMode="auto">
                  <a:xfrm>
                    <a:off x="1525" y="1469"/>
                    <a:ext cx="136" cy="85"/>
                  </a:xfrm>
                  <a:custGeom>
                    <a:avLst/>
                    <a:gdLst>
                      <a:gd name="T0" fmla="*/ 56 w 74"/>
                      <a:gd name="T1" fmla="*/ 45 h 46"/>
                      <a:gd name="T2" fmla="*/ 56 w 74"/>
                      <a:gd name="T3" fmla="*/ 44 h 46"/>
                      <a:gd name="T4" fmla="*/ 15 w 74"/>
                      <a:gd name="T5" fmla="*/ 44 h 46"/>
                      <a:gd name="T6" fmla="*/ 15 w 74"/>
                      <a:gd name="T7" fmla="*/ 45 h 46"/>
                      <a:gd name="T8" fmla="*/ 16 w 74"/>
                      <a:gd name="T9" fmla="*/ 44 h 46"/>
                      <a:gd name="T10" fmla="*/ 14 w 74"/>
                      <a:gd name="T11" fmla="*/ 41 h 46"/>
                      <a:gd name="T12" fmla="*/ 6 w 74"/>
                      <a:gd name="T13" fmla="*/ 27 h 46"/>
                      <a:gd name="T14" fmla="*/ 2 w 74"/>
                      <a:gd name="T15" fmla="*/ 13 h 46"/>
                      <a:gd name="T16" fmla="*/ 2 w 74"/>
                      <a:gd name="T17" fmla="*/ 12 h 46"/>
                      <a:gd name="T18" fmla="*/ 9 w 74"/>
                      <a:gd name="T19" fmla="*/ 6 h 46"/>
                      <a:gd name="T20" fmla="*/ 15 w 74"/>
                      <a:gd name="T21" fmla="*/ 2 h 46"/>
                      <a:gd name="T22" fmla="*/ 19 w 74"/>
                      <a:gd name="T23" fmla="*/ 4 h 46"/>
                      <a:gd name="T24" fmla="*/ 27 w 74"/>
                      <a:gd name="T25" fmla="*/ 9 h 46"/>
                      <a:gd name="T26" fmla="*/ 36 w 74"/>
                      <a:gd name="T27" fmla="*/ 5 h 46"/>
                      <a:gd name="T28" fmla="*/ 45 w 74"/>
                      <a:gd name="T29" fmla="*/ 2 h 46"/>
                      <a:gd name="T30" fmla="*/ 50 w 74"/>
                      <a:gd name="T31" fmla="*/ 4 h 46"/>
                      <a:gd name="T32" fmla="*/ 58 w 74"/>
                      <a:gd name="T33" fmla="*/ 7 h 46"/>
                      <a:gd name="T34" fmla="*/ 66 w 74"/>
                      <a:gd name="T35" fmla="*/ 6 h 46"/>
                      <a:gd name="T36" fmla="*/ 71 w 74"/>
                      <a:gd name="T37" fmla="*/ 5 h 46"/>
                      <a:gd name="T38" fmla="*/ 72 w 74"/>
                      <a:gd name="T39" fmla="*/ 5 h 46"/>
                      <a:gd name="T40" fmla="*/ 72 w 74"/>
                      <a:gd name="T41" fmla="*/ 5 h 46"/>
                      <a:gd name="T42" fmla="*/ 72 w 74"/>
                      <a:gd name="T43" fmla="*/ 5 h 46"/>
                      <a:gd name="T44" fmla="*/ 72 w 74"/>
                      <a:gd name="T45" fmla="*/ 5 h 46"/>
                      <a:gd name="T46" fmla="*/ 72 w 74"/>
                      <a:gd name="T47" fmla="*/ 5 h 46"/>
                      <a:gd name="T48" fmla="*/ 72 w 74"/>
                      <a:gd name="T49" fmla="*/ 5 h 46"/>
                      <a:gd name="T50" fmla="*/ 72 w 74"/>
                      <a:gd name="T51" fmla="*/ 5 h 46"/>
                      <a:gd name="T52" fmla="*/ 72 w 74"/>
                      <a:gd name="T53" fmla="*/ 5 h 46"/>
                      <a:gd name="T54" fmla="*/ 72 w 74"/>
                      <a:gd name="T55" fmla="*/ 5 h 46"/>
                      <a:gd name="T56" fmla="*/ 72 w 74"/>
                      <a:gd name="T57" fmla="*/ 5 h 46"/>
                      <a:gd name="T58" fmla="*/ 72 w 74"/>
                      <a:gd name="T59" fmla="*/ 5 h 46"/>
                      <a:gd name="T60" fmla="*/ 72 w 74"/>
                      <a:gd name="T61" fmla="*/ 5 h 46"/>
                      <a:gd name="T62" fmla="*/ 72 w 74"/>
                      <a:gd name="T63" fmla="*/ 8 h 46"/>
                      <a:gd name="T64" fmla="*/ 64 w 74"/>
                      <a:gd name="T65" fmla="*/ 31 h 46"/>
                      <a:gd name="T66" fmla="*/ 58 w 74"/>
                      <a:gd name="T67" fmla="*/ 41 h 46"/>
                      <a:gd name="T68" fmla="*/ 55 w 74"/>
                      <a:gd name="T69" fmla="*/ 45 h 46"/>
                      <a:gd name="T70" fmla="*/ 56 w 74"/>
                      <a:gd name="T71" fmla="*/ 45 h 46"/>
                      <a:gd name="T72" fmla="*/ 56 w 74"/>
                      <a:gd name="T73" fmla="*/ 44 h 46"/>
                      <a:gd name="T74" fmla="*/ 56 w 74"/>
                      <a:gd name="T75" fmla="*/ 45 h 46"/>
                      <a:gd name="T76" fmla="*/ 57 w 74"/>
                      <a:gd name="T77" fmla="*/ 46 h 46"/>
                      <a:gd name="T78" fmla="*/ 66 w 74"/>
                      <a:gd name="T79" fmla="*/ 32 h 46"/>
                      <a:gd name="T80" fmla="*/ 74 w 74"/>
                      <a:gd name="T81" fmla="*/ 8 h 46"/>
                      <a:gd name="T82" fmla="*/ 74 w 74"/>
                      <a:gd name="T83" fmla="*/ 5 h 46"/>
                      <a:gd name="T84" fmla="*/ 73 w 74"/>
                      <a:gd name="T85" fmla="*/ 3 h 46"/>
                      <a:gd name="T86" fmla="*/ 71 w 74"/>
                      <a:gd name="T87" fmla="*/ 3 h 46"/>
                      <a:gd name="T88" fmla="*/ 65 w 74"/>
                      <a:gd name="T89" fmla="*/ 4 h 46"/>
                      <a:gd name="T90" fmla="*/ 58 w 74"/>
                      <a:gd name="T91" fmla="*/ 5 h 46"/>
                      <a:gd name="T92" fmla="*/ 52 w 74"/>
                      <a:gd name="T93" fmla="*/ 3 h 46"/>
                      <a:gd name="T94" fmla="*/ 45 w 74"/>
                      <a:gd name="T95" fmla="*/ 0 h 46"/>
                      <a:gd name="T96" fmla="*/ 35 w 74"/>
                      <a:gd name="T97" fmla="*/ 4 h 46"/>
                      <a:gd name="T98" fmla="*/ 27 w 74"/>
                      <a:gd name="T99" fmla="*/ 7 h 46"/>
                      <a:gd name="T100" fmla="*/ 20 w 74"/>
                      <a:gd name="T101" fmla="*/ 3 h 46"/>
                      <a:gd name="T102" fmla="*/ 15 w 74"/>
                      <a:gd name="T103" fmla="*/ 0 h 46"/>
                      <a:gd name="T104" fmla="*/ 7 w 74"/>
                      <a:gd name="T105" fmla="*/ 4 h 46"/>
                      <a:gd name="T106" fmla="*/ 1 w 74"/>
                      <a:gd name="T107" fmla="*/ 10 h 46"/>
                      <a:gd name="T108" fmla="*/ 0 w 74"/>
                      <a:gd name="T109" fmla="*/ 13 h 46"/>
                      <a:gd name="T110" fmla="*/ 2 w 74"/>
                      <a:gd name="T111" fmla="*/ 22 h 46"/>
                      <a:gd name="T112" fmla="*/ 15 w 74"/>
                      <a:gd name="T113" fmla="*/ 45 h 46"/>
                      <a:gd name="T114" fmla="*/ 15 w 74"/>
                      <a:gd name="T115" fmla="*/ 46 h 46"/>
                      <a:gd name="T116" fmla="*/ 57 w 74"/>
                      <a:gd name="T117" fmla="*/ 46 h 46"/>
                      <a:gd name="T118" fmla="*/ 57 w 74"/>
                      <a:gd name="T119" fmla="*/ 46 h 46"/>
                      <a:gd name="T120" fmla="*/ 56 w 74"/>
                      <a:gd name="T121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74" h="46">
                        <a:moveTo>
                          <a:pt x="56" y="45"/>
                        </a:moveTo>
                        <a:cubicBezTo>
                          <a:pt x="56" y="44"/>
                          <a:pt x="56" y="44"/>
                          <a:pt x="56" y="44"/>
                        </a:cubicBezTo>
                        <a:cubicBezTo>
                          <a:pt x="15" y="44"/>
                          <a:pt x="15" y="44"/>
                          <a:pt x="15" y="44"/>
                        </a:cubicBezTo>
                        <a:cubicBezTo>
                          <a:pt x="15" y="45"/>
                          <a:pt x="15" y="45"/>
                          <a:pt x="15" y="45"/>
                        </a:cubicBezTo>
                        <a:cubicBezTo>
                          <a:pt x="16" y="44"/>
                          <a:pt x="16" y="44"/>
                          <a:pt x="16" y="44"/>
                        </a:cubicBezTo>
                        <a:cubicBezTo>
                          <a:pt x="16" y="44"/>
                          <a:pt x="15" y="43"/>
                          <a:pt x="14" y="41"/>
                        </a:cubicBezTo>
                        <a:cubicBezTo>
                          <a:pt x="12" y="37"/>
                          <a:pt x="9" y="32"/>
                          <a:pt x="6" y="27"/>
                        </a:cubicBezTo>
                        <a:cubicBezTo>
                          <a:pt x="4" y="21"/>
                          <a:pt x="2" y="16"/>
                          <a:pt x="2" y="13"/>
                        </a:cubicBezTo>
                        <a:cubicBezTo>
                          <a:pt x="2" y="13"/>
                          <a:pt x="2" y="12"/>
                          <a:pt x="2" y="12"/>
                        </a:cubicBezTo>
                        <a:cubicBezTo>
                          <a:pt x="4" y="10"/>
                          <a:pt x="6" y="8"/>
                          <a:pt x="9" y="6"/>
                        </a:cubicBezTo>
                        <a:cubicBezTo>
                          <a:pt x="11" y="4"/>
                          <a:pt x="13" y="2"/>
                          <a:pt x="15" y="2"/>
                        </a:cubicBezTo>
                        <a:cubicBezTo>
                          <a:pt x="16" y="2"/>
                          <a:pt x="17" y="3"/>
                          <a:pt x="19" y="4"/>
                        </a:cubicBezTo>
                        <a:cubicBezTo>
                          <a:pt x="21" y="7"/>
                          <a:pt x="24" y="9"/>
                          <a:pt x="27" y="9"/>
                        </a:cubicBezTo>
                        <a:cubicBezTo>
                          <a:pt x="30" y="9"/>
                          <a:pt x="33" y="8"/>
                          <a:pt x="36" y="5"/>
                        </a:cubicBezTo>
                        <a:cubicBezTo>
                          <a:pt x="38" y="4"/>
                          <a:pt x="42" y="2"/>
                          <a:pt x="45" y="2"/>
                        </a:cubicBezTo>
                        <a:cubicBezTo>
                          <a:pt x="48" y="2"/>
                          <a:pt x="49" y="2"/>
                          <a:pt x="50" y="4"/>
                        </a:cubicBezTo>
                        <a:cubicBezTo>
                          <a:pt x="52" y="6"/>
                          <a:pt x="55" y="7"/>
                          <a:pt x="58" y="7"/>
                        </a:cubicBezTo>
                        <a:cubicBezTo>
                          <a:pt x="60" y="7"/>
                          <a:pt x="63" y="7"/>
                          <a:pt x="66" y="6"/>
                        </a:cubicBezTo>
                        <a:cubicBezTo>
                          <a:pt x="68" y="6"/>
                          <a:pt x="70" y="5"/>
                          <a:pt x="71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5"/>
                          <a:pt x="72" y="5"/>
                          <a:pt x="72" y="5"/>
                        </a:cubicBezTo>
                        <a:cubicBezTo>
                          <a:pt x="72" y="6"/>
                          <a:pt x="72" y="7"/>
                          <a:pt x="72" y="8"/>
                        </a:cubicBezTo>
                        <a:cubicBezTo>
                          <a:pt x="72" y="14"/>
                          <a:pt x="68" y="23"/>
                          <a:pt x="64" y="31"/>
                        </a:cubicBezTo>
                        <a:cubicBezTo>
                          <a:pt x="62" y="35"/>
                          <a:pt x="60" y="38"/>
                          <a:pt x="58" y="41"/>
                        </a:cubicBezTo>
                        <a:cubicBezTo>
                          <a:pt x="56" y="43"/>
                          <a:pt x="55" y="45"/>
                          <a:pt x="55" y="45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6" y="44"/>
                          <a:pt x="56" y="44"/>
                          <a:pt x="56" y="44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7" y="46"/>
                          <a:pt x="57" y="46"/>
                          <a:pt x="57" y="46"/>
                        </a:cubicBezTo>
                        <a:cubicBezTo>
                          <a:pt x="57" y="46"/>
                          <a:pt x="61" y="40"/>
                          <a:pt x="66" y="32"/>
                        </a:cubicBezTo>
                        <a:cubicBezTo>
                          <a:pt x="70" y="24"/>
                          <a:pt x="74" y="15"/>
                          <a:pt x="74" y="8"/>
                        </a:cubicBezTo>
                        <a:cubicBezTo>
                          <a:pt x="74" y="7"/>
                          <a:pt x="74" y="6"/>
                          <a:pt x="74" y="5"/>
                        </a:cubicBezTo>
                        <a:cubicBezTo>
                          <a:pt x="74" y="4"/>
                          <a:pt x="73" y="4"/>
                          <a:pt x="73" y="3"/>
                        </a:cubicBezTo>
                        <a:cubicBezTo>
                          <a:pt x="72" y="3"/>
                          <a:pt x="72" y="3"/>
                          <a:pt x="71" y="3"/>
                        </a:cubicBezTo>
                        <a:cubicBezTo>
                          <a:pt x="70" y="3"/>
                          <a:pt x="67" y="4"/>
                          <a:pt x="65" y="4"/>
                        </a:cubicBezTo>
                        <a:cubicBezTo>
                          <a:pt x="63" y="5"/>
                          <a:pt x="60" y="5"/>
                          <a:pt x="58" y="5"/>
                        </a:cubicBezTo>
                        <a:cubicBezTo>
                          <a:pt x="55" y="5"/>
                          <a:pt x="53" y="5"/>
                          <a:pt x="52" y="3"/>
                        </a:cubicBezTo>
                        <a:cubicBezTo>
                          <a:pt x="50" y="1"/>
                          <a:pt x="48" y="0"/>
                          <a:pt x="45" y="0"/>
                        </a:cubicBezTo>
                        <a:cubicBezTo>
                          <a:pt x="42" y="0"/>
                          <a:pt x="37" y="2"/>
                          <a:pt x="35" y="4"/>
                        </a:cubicBezTo>
                        <a:cubicBezTo>
                          <a:pt x="32" y="6"/>
                          <a:pt x="29" y="7"/>
                          <a:pt x="27" y="7"/>
                        </a:cubicBezTo>
                        <a:cubicBezTo>
                          <a:pt x="24" y="7"/>
                          <a:pt x="22" y="6"/>
                          <a:pt x="20" y="3"/>
                        </a:cubicBezTo>
                        <a:cubicBezTo>
                          <a:pt x="19" y="1"/>
                          <a:pt x="17" y="0"/>
                          <a:pt x="15" y="0"/>
                        </a:cubicBezTo>
                        <a:cubicBezTo>
                          <a:pt x="12" y="0"/>
                          <a:pt x="10" y="2"/>
                          <a:pt x="7" y="4"/>
                        </a:cubicBezTo>
                        <a:cubicBezTo>
                          <a:pt x="5" y="7"/>
                          <a:pt x="3" y="9"/>
                          <a:pt x="1" y="10"/>
                        </a:cubicBezTo>
                        <a:cubicBezTo>
                          <a:pt x="0" y="11"/>
                          <a:pt x="0" y="12"/>
                          <a:pt x="0" y="13"/>
                        </a:cubicBezTo>
                        <a:cubicBezTo>
                          <a:pt x="0" y="16"/>
                          <a:pt x="1" y="19"/>
                          <a:pt x="2" y="22"/>
                        </a:cubicBezTo>
                        <a:cubicBezTo>
                          <a:pt x="6" y="32"/>
                          <a:pt x="15" y="45"/>
                          <a:pt x="15" y="45"/>
                        </a:cubicBezTo>
                        <a:cubicBezTo>
                          <a:pt x="15" y="46"/>
                          <a:pt x="15" y="46"/>
                          <a:pt x="15" y="46"/>
                        </a:cubicBezTo>
                        <a:cubicBezTo>
                          <a:pt x="57" y="46"/>
                          <a:pt x="57" y="46"/>
                          <a:pt x="57" y="46"/>
                        </a:cubicBezTo>
                        <a:cubicBezTo>
                          <a:pt x="57" y="46"/>
                          <a:pt x="57" y="46"/>
                          <a:pt x="57" y="46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5" name="Freeform 121"/>
                  <p:cNvSpPr>
                    <a:spLocks/>
                  </p:cNvSpPr>
                  <p:nvPr/>
                </p:nvSpPr>
                <p:spPr bwMode="auto">
                  <a:xfrm>
                    <a:off x="1424" y="1576"/>
                    <a:ext cx="235" cy="213"/>
                  </a:xfrm>
                  <a:custGeom>
                    <a:avLst/>
                    <a:gdLst>
                      <a:gd name="T0" fmla="*/ 128 w 128"/>
                      <a:gd name="T1" fmla="*/ 108 h 116"/>
                      <a:gd name="T2" fmla="*/ 47 w 128"/>
                      <a:gd name="T3" fmla="*/ 71 h 116"/>
                      <a:gd name="T4" fmla="*/ 61 w 128"/>
                      <a:gd name="T5" fmla="*/ 0 h 116"/>
                      <a:gd name="T6" fmla="*/ 3 w 128"/>
                      <a:gd name="T7" fmla="*/ 61 h 116"/>
                      <a:gd name="T8" fmla="*/ 62 w 128"/>
                      <a:gd name="T9" fmla="*/ 112 h 116"/>
                      <a:gd name="T10" fmla="*/ 128 w 128"/>
                      <a:gd name="T11" fmla="*/ 108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8" h="116">
                        <a:moveTo>
                          <a:pt x="128" y="108"/>
                        </a:moveTo>
                        <a:cubicBezTo>
                          <a:pt x="128" y="108"/>
                          <a:pt x="52" y="106"/>
                          <a:pt x="47" y="71"/>
                        </a:cubicBezTo>
                        <a:cubicBezTo>
                          <a:pt x="45" y="56"/>
                          <a:pt x="50" y="16"/>
                          <a:pt x="61" y="0"/>
                        </a:cubicBezTo>
                        <a:cubicBezTo>
                          <a:pt x="16" y="16"/>
                          <a:pt x="4" y="46"/>
                          <a:pt x="3" y="61"/>
                        </a:cubicBezTo>
                        <a:cubicBezTo>
                          <a:pt x="0" y="96"/>
                          <a:pt x="13" y="107"/>
                          <a:pt x="62" y="112"/>
                        </a:cubicBezTo>
                        <a:cubicBezTo>
                          <a:pt x="108" y="116"/>
                          <a:pt x="128" y="108"/>
                          <a:pt x="128" y="108"/>
                        </a:cubicBezTo>
                        <a:close/>
                      </a:path>
                    </a:pathLst>
                  </a:custGeom>
                  <a:solidFill>
                    <a:srgbClr val="C6B98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6" name="Freeform 122"/>
                  <p:cNvSpPr>
                    <a:spLocks/>
                  </p:cNvSpPr>
                  <p:nvPr/>
                </p:nvSpPr>
                <p:spPr bwMode="auto">
                  <a:xfrm>
                    <a:off x="1523" y="1467"/>
                    <a:ext cx="56" cy="87"/>
                  </a:xfrm>
                  <a:custGeom>
                    <a:avLst/>
                    <a:gdLst>
                      <a:gd name="T0" fmla="*/ 20 w 30"/>
                      <a:gd name="T1" fmla="*/ 28 h 47"/>
                      <a:gd name="T2" fmla="*/ 20 w 30"/>
                      <a:gd name="T3" fmla="*/ 7 h 47"/>
                      <a:gd name="T4" fmla="*/ 5 w 30"/>
                      <a:gd name="T5" fmla="*/ 14 h 47"/>
                      <a:gd name="T6" fmla="*/ 19 w 30"/>
                      <a:gd name="T7" fmla="*/ 47 h 47"/>
                      <a:gd name="T8" fmla="*/ 30 w 30"/>
                      <a:gd name="T9" fmla="*/ 47 h 47"/>
                      <a:gd name="T10" fmla="*/ 20 w 30"/>
                      <a:gd name="T11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47">
                        <a:moveTo>
                          <a:pt x="20" y="28"/>
                        </a:moveTo>
                        <a:cubicBezTo>
                          <a:pt x="18" y="23"/>
                          <a:pt x="16" y="13"/>
                          <a:pt x="20" y="7"/>
                        </a:cubicBezTo>
                        <a:cubicBezTo>
                          <a:pt x="17" y="0"/>
                          <a:pt x="9" y="10"/>
                          <a:pt x="5" y="14"/>
                        </a:cubicBezTo>
                        <a:cubicBezTo>
                          <a:pt x="0" y="18"/>
                          <a:pt x="19" y="47"/>
                          <a:pt x="19" y="47"/>
                        </a:cubicBezTo>
                        <a:cubicBezTo>
                          <a:pt x="30" y="47"/>
                          <a:pt x="30" y="47"/>
                          <a:pt x="30" y="47"/>
                        </a:cubicBezTo>
                        <a:cubicBezTo>
                          <a:pt x="24" y="39"/>
                          <a:pt x="24" y="35"/>
                          <a:pt x="20" y="28"/>
                        </a:cubicBezTo>
                        <a:close/>
                      </a:path>
                    </a:pathLst>
                  </a:custGeom>
                  <a:solidFill>
                    <a:srgbClr val="C6B98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7" name="Freeform 123"/>
                  <p:cNvSpPr>
                    <a:spLocks/>
                  </p:cNvSpPr>
                  <p:nvPr/>
                </p:nvSpPr>
                <p:spPr bwMode="auto">
                  <a:xfrm>
                    <a:off x="1536" y="1548"/>
                    <a:ext cx="103" cy="17"/>
                  </a:xfrm>
                  <a:custGeom>
                    <a:avLst/>
                    <a:gdLst>
                      <a:gd name="T0" fmla="*/ 55 w 56"/>
                      <a:gd name="T1" fmla="*/ 4 h 9"/>
                      <a:gd name="T2" fmla="*/ 4 w 56"/>
                      <a:gd name="T3" fmla="*/ 7 h 9"/>
                      <a:gd name="T4" fmla="*/ 6 w 56"/>
                      <a:gd name="T5" fmla="*/ 1 h 9"/>
                      <a:gd name="T6" fmla="*/ 53 w 56"/>
                      <a:gd name="T7" fmla="*/ 1 h 9"/>
                      <a:gd name="T8" fmla="*/ 55 w 56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9">
                        <a:moveTo>
                          <a:pt x="55" y="4"/>
                        </a:moveTo>
                        <a:cubicBezTo>
                          <a:pt x="54" y="5"/>
                          <a:pt x="7" y="9"/>
                          <a:pt x="4" y="7"/>
                        </a:cubicBezTo>
                        <a:cubicBezTo>
                          <a:pt x="0" y="5"/>
                          <a:pt x="1" y="2"/>
                          <a:pt x="6" y="1"/>
                        </a:cubicBezTo>
                        <a:cubicBezTo>
                          <a:pt x="10" y="0"/>
                          <a:pt x="50" y="0"/>
                          <a:pt x="53" y="1"/>
                        </a:cubicBezTo>
                        <a:cubicBezTo>
                          <a:pt x="56" y="2"/>
                          <a:pt x="56" y="2"/>
                          <a:pt x="55" y="4"/>
                        </a:cubicBezTo>
                        <a:close/>
                      </a:path>
                    </a:pathLst>
                  </a:custGeom>
                  <a:solidFill>
                    <a:srgbClr val="9C30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8" name="Freeform 124"/>
                  <p:cNvSpPr>
                    <a:spLocks/>
                  </p:cNvSpPr>
                  <p:nvPr/>
                </p:nvSpPr>
                <p:spPr bwMode="auto">
                  <a:xfrm>
                    <a:off x="1538" y="1546"/>
                    <a:ext cx="101" cy="19"/>
                  </a:xfrm>
                  <a:custGeom>
                    <a:avLst/>
                    <a:gdLst>
                      <a:gd name="T0" fmla="*/ 54 w 55"/>
                      <a:gd name="T1" fmla="*/ 5 h 10"/>
                      <a:gd name="T2" fmla="*/ 53 w 55"/>
                      <a:gd name="T3" fmla="*/ 4 h 10"/>
                      <a:gd name="T4" fmla="*/ 53 w 55"/>
                      <a:gd name="T5" fmla="*/ 4 h 10"/>
                      <a:gd name="T6" fmla="*/ 53 w 55"/>
                      <a:gd name="T7" fmla="*/ 4 h 10"/>
                      <a:gd name="T8" fmla="*/ 53 w 55"/>
                      <a:gd name="T9" fmla="*/ 4 h 10"/>
                      <a:gd name="T10" fmla="*/ 53 w 55"/>
                      <a:gd name="T11" fmla="*/ 4 h 10"/>
                      <a:gd name="T12" fmla="*/ 53 w 55"/>
                      <a:gd name="T13" fmla="*/ 4 h 10"/>
                      <a:gd name="T14" fmla="*/ 51 w 55"/>
                      <a:gd name="T15" fmla="*/ 4 h 10"/>
                      <a:gd name="T16" fmla="*/ 10 w 55"/>
                      <a:gd name="T17" fmla="*/ 8 h 10"/>
                      <a:gd name="T18" fmla="*/ 5 w 55"/>
                      <a:gd name="T19" fmla="*/ 8 h 10"/>
                      <a:gd name="T20" fmla="*/ 3 w 55"/>
                      <a:gd name="T21" fmla="*/ 7 h 10"/>
                      <a:gd name="T22" fmla="*/ 2 w 55"/>
                      <a:gd name="T23" fmla="*/ 5 h 10"/>
                      <a:gd name="T24" fmla="*/ 2 w 55"/>
                      <a:gd name="T25" fmla="*/ 4 h 10"/>
                      <a:gd name="T26" fmla="*/ 5 w 55"/>
                      <a:gd name="T27" fmla="*/ 3 h 10"/>
                      <a:gd name="T28" fmla="*/ 8 w 55"/>
                      <a:gd name="T29" fmla="*/ 3 h 10"/>
                      <a:gd name="T30" fmla="*/ 32 w 55"/>
                      <a:gd name="T31" fmla="*/ 2 h 10"/>
                      <a:gd name="T32" fmla="*/ 45 w 55"/>
                      <a:gd name="T33" fmla="*/ 2 h 10"/>
                      <a:gd name="T34" fmla="*/ 49 w 55"/>
                      <a:gd name="T35" fmla="*/ 3 h 10"/>
                      <a:gd name="T36" fmla="*/ 51 w 55"/>
                      <a:gd name="T37" fmla="*/ 3 h 10"/>
                      <a:gd name="T38" fmla="*/ 53 w 55"/>
                      <a:gd name="T39" fmla="*/ 3 h 10"/>
                      <a:gd name="T40" fmla="*/ 53 w 55"/>
                      <a:gd name="T41" fmla="*/ 4 h 10"/>
                      <a:gd name="T42" fmla="*/ 53 w 55"/>
                      <a:gd name="T43" fmla="*/ 4 h 10"/>
                      <a:gd name="T44" fmla="*/ 53 w 55"/>
                      <a:gd name="T45" fmla="*/ 4 h 10"/>
                      <a:gd name="T46" fmla="*/ 53 w 55"/>
                      <a:gd name="T47" fmla="*/ 4 h 10"/>
                      <a:gd name="T48" fmla="*/ 53 w 55"/>
                      <a:gd name="T49" fmla="*/ 4 h 10"/>
                      <a:gd name="T50" fmla="*/ 53 w 55"/>
                      <a:gd name="T51" fmla="*/ 4 h 10"/>
                      <a:gd name="T52" fmla="*/ 54 w 55"/>
                      <a:gd name="T53" fmla="*/ 3 h 10"/>
                      <a:gd name="T54" fmla="*/ 53 w 55"/>
                      <a:gd name="T55" fmla="*/ 3 h 10"/>
                      <a:gd name="T56" fmla="*/ 53 w 55"/>
                      <a:gd name="T57" fmla="*/ 4 h 10"/>
                      <a:gd name="T58" fmla="*/ 54 w 55"/>
                      <a:gd name="T59" fmla="*/ 3 h 10"/>
                      <a:gd name="T60" fmla="*/ 53 w 55"/>
                      <a:gd name="T61" fmla="*/ 3 h 10"/>
                      <a:gd name="T62" fmla="*/ 53 w 55"/>
                      <a:gd name="T63" fmla="*/ 3 h 10"/>
                      <a:gd name="T64" fmla="*/ 53 w 55"/>
                      <a:gd name="T65" fmla="*/ 3 h 10"/>
                      <a:gd name="T66" fmla="*/ 53 w 55"/>
                      <a:gd name="T67" fmla="*/ 3 h 10"/>
                      <a:gd name="T68" fmla="*/ 53 w 55"/>
                      <a:gd name="T69" fmla="*/ 3 h 10"/>
                      <a:gd name="T70" fmla="*/ 53 w 55"/>
                      <a:gd name="T71" fmla="*/ 3 h 10"/>
                      <a:gd name="T72" fmla="*/ 53 w 55"/>
                      <a:gd name="T73" fmla="*/ 4 h 10"/>
                      <a:gd name="T74" fmla="*/ 54 w 55"/>
                      <a:gd name="T75" fmla="*/ 5 h 10"/>
                      <a:gd name="T76" fmla="*/ 55 w 55"/>
                      <a:gd name="T77" fmla="*/ 5 h 10"/>
                      <a:gd name="T78" fmla="*/ 55 w 55"/>
                      <a:gd name="T79" fmla="*/ 3 h 10"/>
                      <a:gd name="T80" fmla="*/ 55 w 55"/>
                      <a:gd name="T81" fmla="*/ 2 h 10"/>
                      <a:gd name="T82" fmla="*/ 54 w 55"/>
                      <a:gd name="T83" fmla="*/ 1 h 10"/>
                      <a:gd name="T84" fmla="*/ 52 w 55"/>
                      <a:gd name="T85" fmla="*/ 1 h 10"/>
                      <a:gd name="T86" fmla="*/ 50 w 55"/>
                      <a:gd name="T87" fmla="*/ 1 h 10"/>
                      <a:gd name="T88" fmla="*/ 32 w 55"/>
                      <a:gd name="T89" fmla="*/ 0 h 10"/>
                      <a:gd name="T90" fmla="*/ 15 w 55"/>
                      <a:gd name="T91" fmla="*/ 0 h 10"/>
                      <a:gd name="T92" fmla="*/ 8 w 55"/>
                      <a:gd name="T93" fmla="*/ 1 h 10"/>
                      <a:gd name="T94" fmla="*/ 4 w 55"/>
                      <a:gd name="T95" fmla="*/ 1 h 10"/>
                      <a:gd name="T96" fmla="*/ 1 w 55"/>
                      <a:gd name="T97" fmla="*/ 3 h 10"/>
                      <a:gd name="T98" fmla="*/ 0 w 55"/>
                      <a:gd name="T99" fmla="*/ 5 h 10"/>
                      <a:gd name="T100" fmla="*/ 2 w 55"/>
                      <a:gd name="T101" fmla="*/ 9 h 10"/>
                      <a:gd name="T102" fmla="*/ 5 w 55"/>
                      <a:gd name="T103" fmla="*/ 9 h 10"/>
                      <a:gd name="T104" fmla="*/ 10 w 55"/>
                      <a:gd name="T105" fmla="*/ 10 h 10"/>
                      <a:gd name="T106" fmla="*/ 37 w 55"/>
                      <a:gd name="T107" fmla="*/ 8 h 10"/>
                      <a:gd name="T108" fmla="*/ 49 w 55"/>
                      <a:gd name="T109" fmla="*/ 7 h 10"/>
                      <a:gd name="T110" fmla="*/ 53 w 55"/>
                      <a:gd name="T111" fmla="*/ 6 h 10"/>
                      <a:gd name="T112" fmla="*/ 54 w 55"/>
                      <a:gd name="T113" fmla="*/ 6 h 10"/>
                      <a:gd name="T114" fmla="*/ 54 w 55"/>
                      <a:gd name="T115" fmla="*/ 6 h 10"/>
                      <a:gd name="T116" fmla="*/ 55 w 55"/>
                      <a:gd name="T117" fmla="*/ 5 h 10"/>
                      <a:gd name="T118" fmla="*/ 54 w 55"/>
                      <a:gd name="T119" fmla="*/ 5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5" h="10">
                        <a:moveTo>
                          <a:pt x="54" y="5"/>
                        </a:move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2" y="4"/>
                          <a:pt x="51" y="4"/>
                        </a:cubicBezTo>
                        <a:cubicBezTo>
                          <a:pt x="45" y="6"/>
                          <a:pt x="22" y="8"/>
                          <a:pt x="10" y="8"/>
                        </a:cubicBezTo>
                        <a:cubicBezTo>
                          <a:pt x="8" y="8"/>
                          <a:pt x="7" y="8"/>
                          <a:pt x="5" y="8"/>
                        </a:cubicBezTo>
                        <a:cubicBezTo>
                          <a:pt x="4" y="7"/>
                          <a:pt x="3" y="7"/>
                          <a:pt x="3" y="7"/>
                        </a:cubicBezTo>
                        <a:cubicBezTo>
                          <a:pt x="2" y="6"/>
                          <a:pt x="1" y="6"/>
                          <a:pt x="2" y="5"/>
                        </a:cubicBezTo>
                        <a:cubicBezTo>
                          <a:pt x="2" y="5"/>
                          <a:pt x="2" y="5"/>
                          <a:pt x="2" y="4"/>
                        </a:cubicBezTo>
                        <a:cubicBezTo>
                          <a:pt x="3" y="4"/>
                          <a:pt x="4" y="3"/>
                          <a:pt x="5" y="3"/>
                        </a:cubicBezTo>
                        <a:cubicBezTo>
                          <a:pt x="5" y="3"/>
                          <a:pt x="7" y="3"/>
                          <a:pt x="8" y="3"/>
                        </a:cubicBezTo>
                        <a:cubicBezTo>
                          <a:pt x="14" y="2"/>
                          <a:pt x="23" y="2"/>
                          <a:pt x="32" y="2"/>
                        </a:cubicBezTo>
                        <a:cubicBezTo>
                          <a:pt x="37" y="2"/>
                          <a:pt x="42" y="2"/>
                          <a:pt x="45" y="2"/>
                        </a:cubicBezTo>
                        <a:cubicBezTo>
                          <a:pt x="47" y="2"/>
                          <a:pt x="48" y="2"/>
                          <a:pt x="49" y="3"/>
                        </a:cubicBezTo>
                        <a:cubicBezTo>
                          <a:pt x="51" y="3"/>
                          <a:pt x="51" y="3"/>
                          <a:pt x="51" y="3"/>
                        </a:cubicBezTo>
                        <a:cubicBezTo>
                          <a:pt x="52" y="3"/>
                          <a:pt x="53" y="3"/>
                          <a:pt x="53" y="3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4" y="3"/>
                          <a:pt x="54" y="3"/>
                          <a:pt x="54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4"/>
                          <a:pt x="53" y="4"/>
                          <a:pt x="53" y="4"/>
                        </a:cubicBezTo>
                        <a:cubicBezTo>
                          <a:pt x="54" y="3"/>
                          <a:pt x="54" y="3"/>
                          <a:pt x="54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4"/>
                          <a:pt x="53" y="4"/>
                        </a:cubicBezTo>
                        <a:cubicBezTo>
                          <a:pt x="54" y="5"/>
                          <a:pt x="54" y="5"/>
                          <a:pt x="54" y="5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5" y="4"/>
                          <a:pt x="55" y="4"/>
                          <a:pt x="55" y="3"/>
                        </a:cubicBezTo>
                        <a:cubicBezTo>
                          <a:pt x="55" y="2"/>
                          <a:pt x="55" y="2"/>
                          <a:pt x="55" y="2"/>
                        </a:cubicBezTo>
                        <a:cubicBezTo>
                          <a:pt x="55" y="2"/>
                          <a:pt x="54" y="2"/>
                          <a:pt x="54" y="1"/>
                        </a:cubicBezTo>
                        <a:cubicBezTo>
                          <a:pt x="53" y="1"/>
                          <a:pt x="53" y="1"/>
                          <a:pt x="52" y="1"/>
                        </a:cubicBezTo>
                        <a:cubicBezTo>
                          <a:pt x="52" y="1"/>
                          <a:pt x="51" y="1"/>
                          <a:pt x="50" y="1"/>
                        </a:cubicBezTo>
                        <a:cubicBezTo>
                          <a:pt x="46" y="0"/>
                          <a:pt x="40" y="0"/>
                          <a:pt x="32" y="0"/>
                        </a:cubicBezTo>
                        <a:cubicBezTo>
                          <a:pt x="26" y="0"/>
                          <a:pt x="20" y="0"/>
                          <a:pt x="15" y="0"/>
                        </a:cubicBezTo>
                        <a:cubicBezTo>
                          <a:pt x="12" y="0"/>
                          <a:pt x="10" y="1"/>
                          <a:pt x="8" y="1"/>
                        </a:cubicBezTo>
                        <a:cubicBezTo>
                          <a:pt x="6" y="1"/>
                          <a:pt x="5" y="1"/>
                          <a:pt x="4" y="1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7"/>
                          <a:pt x="1" y="8"/>
                          <a:pt x="2" y="9"/>
                        </a:cubicBezTo>
                        <a:cubicBezTo>
                          <a:pt x="3" y="9"/>
                          <a:pt x="4" y="9"/>
                          <a:pt x="5" y="9"/>
                        </a:cubicBezTo>
                        <a:cubicBezTo>
                          <a:pt x="6" y="10"/>
                          <a:pt x="8" y="10"/>
                          <a:pt x="10" y="10"/>
                        </a:cubicBezTo>
                        <a:cubicBezTo>
                          <a:pt x="17" y="10"/>
                          <a:pt x="28" y="9"/>
                          <a:pt x="37" y="8"/>
                        </a:cubicBezTo>
                        <a:cubicBezTo>
                          <a:pt x="42" y="8"/>
                          <a:pt x="46" y="7"/>
                          <a:pt x="49" y="7"/>
                        </a:cubicBezTo>
                        <a:cubicBezTo>
                          <a:pt x="50" y="7"/>
                          <a:pt x="52" y="6"/>
                          <a:pt x="53" y="6"/>
                        </a:cubicBezTo>
                        <a:cubicBezTo>
                          <a:pt x="53" y="6"/>
                          <a:pt x="53" y="6"/>
                          <a:pt x="54" y="6"/>
                        </a:cubicBezTo>
                        <a:cubicBezTo>
                          <a:pt x="54" y="6"/>
                          <a:pt x="54" y="6"/>
                          <a:pt x="54" y="6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lnTo>
                          <a:pt x="54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29" name="Freeform 125"/>
                  <p:cNvSpPr>
                    <a:spLocks/>
                  </p:cNvSpPr>
                  <p:nvPr/>
                </p:nvSpPr>
                <p:spPr bwMode="auto">
                  <a:xfrm>
                    <a:off x="1538" y="1554"/>
                    <a:ext cx="103" cy="16"/>
                  </a:xfrm>
                  <a:custGeom>
                    <a:avLst/>
                    <a:gdLst>
                      <a:gd name="T0" fmla="*/ 1 w 56"/>
                      <a:gd name="T1" fmla="*/ 3 h 9"/>
                      <a:gd name="T2" fmla="*/ 52 w 56"/>
                      <a:gd name="T3" fmla="*/ 3 h 9"/>
                      <a:gd name="T4" fmla="*/ 50 w 56"/>
                      <a:gd name="T5" fmla="*/ 9 h 9"/>
                      <a:gd name="T6" fmla="*/ 3 w 56"/>
                      <a:gd name="T7" fmla="*/ 6 h 9"/>
                      <a:gd name="T8" fmla="*/ 1 w 56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9">
                        <a:moveTo>
                          <a:pt x="1" y="3"/>
                        </a:moveTo>
                        <a:cubicBezTo>
                          <a:pt x="2" y="2"/>
                          <a:pt x="49" y="0"/>
                          <a:pt x="52" y="3"/>
                        </a:cubicBezTo>
                        <a:cubicBezTo>
                          <a:pt x="56" y="5"/>
                          <a:pt x="54" y="8"/>
                          <a:pt x="50" y="9"/>
                        </a:cubicBezTo>
                        <a:cubicBezTo>
                          <a:pt x="46" y="9"/>
                          <a:pt x="6" y="7"/>
                          <a:pt x="3" y="6"/>
                        </a:cubicBezTo>
                        <a:cubicBezTo>
                          <a:pt x="0" y="5"/>
                          <a:pt x="0" y="5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9C30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30" name="Freeform 126"/>
                  <p:cNvSpPr>
                    <a:spLocks/>
                  </p:cNvSpPr>
                  <p:nvPr/>
                </p:nvSpPr>
                <p:spPr bwMode="auto">
                  <a:xfrm>
                    <a:off x="1536" y="1554"/>
                    <a:ext cx="103" cy="18"/>
                  </a:xfrm>
                  <a:custGeom>
                    <a:avLst/>
                    <a:gdLst>
                      <a:gd name="T0" fmla="*/ 2 w 56"/>
                      <a:gd name="T1" fmla="*/ 3 h 10"/>
                      <a:gd name="T2" fmla="*/ 3 w 56"/>
                      <a:gd name="T3" fmla="*/ 4 h 10"/>
                      <a:gd name="T4" fmla="*/ 2 w 56"/>
                      <a:gd name="T5" fmla="*/ 4 h 10"/>
                      <a:gd name="T6" fmla="*/ 3 w 56"/>
                      <a:gd name="T7" fmla="*/ 4 h 10"/>
                      <a:gd name="T8" fmla="*/ 3 w 56"/>
                      <a:gd name="T9" fmla="*/ 4 h 10"/>
                      <a:gd name="T10" fmla="*/ 2 w 56"/>
                      <a:gd name="T11" fmla="*/ 4 h 10"/>
                      <a:gd name="T12" fmla="*/ 3 w 56"/>
                      <a:gd name="T13" fmla="*/ 4 h 10"/>
                      <a:gd name="T14" fmla="*/ 3 w 56"/>
                      <a:gd name="T15" fmla="*/ 4 h 10"/>
                      <a:gd name="T16" fmla="*/ 3 w 56"/>
                      <a:gd name="T17" fmla="*/ 4 h 10"/>
                      <a:gd name="T18" fmla="*/ 3 w 56"/>
                      <a:gd name="T19" fmla="*/ 4 h 10"/>
                      <a:gd name="T20" fmla="*/ 3 w 56"/>
                      <a:gd name="T21" fmla="*/ 4 h 10"/>
                      <a:gd name="T22" fmla="*/ 3 w 56"/>
                      <a:gd name="T23" fmla="*/ 4 h 10"/>
                      <a:gd name="T24" fmla="*/ 4 w 56"/>
                      <a:gd name="T25" fmla="*/ 4 h 10"/>
                      <a:gd name="T26" fmla="*/ 35 w 56"/>
                      <a:gd name="T27" fmla="*/ 2 h 10"/>
                      <a:gd name="T28" fmla="*/ 47 w 56"/>
                      <a:gd name="T29" fmla="*/ 3 h 10"/>
                      <a:gd name="T30" fmla="*/ 51 w 56"/>
                      <a:gd name="T31" fmla="*/ 3 h 10"/>
                      <a:gd name="T32" fmla="*/ 53 w 56"/>
                      <a:gd name="T33" fmla="*/ 4 h 10"/>
                      <a:gd name="T34" fmla="*/ 54 w 56"/>
                      <a:gd name="T35" fmla="*/ 5 h 10"/>
                      <a:gd name="T36" fmla="*/ 54 w 56"/>
                      <a:gd name="T37" fmla="*/ 7 h 10"/>
                      <a:gd name="T38" fmla="*/ 51 w 56"/>
                      <a:gd name="T39" fmla="*/ 8 h 10"/>
                      <a:gd name="T40" fmla="*/ 46 w 56"/>
                      <a:gd name="T41" fmla="*/ 8 h 10"/>
                      <a:gd name="T42" fmla="*/ 22 w 56"/>
                      <a:gd name="T43" fmla="*/ 7 h 10"/>
                      <a:gd name="T44" fmla="*/ 10 w 56"/>
                      <a:gd name="T45" fmla="*/ 6 h 10"/>
                      <a:gd name="T46" fmla="*/ 6 w 56"/>
                      <a:gd name="T47" fmla="*/ 6 h 10"/>
                      <a:gd name="T48" fmla="*/ 4 w 56"/>
                      <a:gd name="T49" fmla="*/ 5 h 10"/>
                      <a:gd name="T50" fmla="*/ 3 w 56"/>
                      <a:gd name="T51" fmla="*/ 5 h 10"/>
                      <a:gd name="T52" fmla="*/ 2 w 56"/>
                      <a:gd name="T53" fmla="*/ 5 h 10"/>
                      <a:gd name="T54" fmla="*/ 2 w 56"/>
                      <a:gd name="T55" fmla="*/ 5 h 10"/>
                      <a:gd name="T56" fmla="*/ 2 w 56"/>
                      <a:gd name="T57" fmla="*/ 5 h 10"/>
                      <a:gd name="T58" fmla="*/ 2 w 56"/>
                      <a:gd name="T59" fmla="*/ 5 h 10"/>
                      <a:gd name="T60" fmla="*/ 2 w 56"/>
                      <a:gd name="T61" fmla="*/ 5 h 10"/>
                      <a:gd name="T62" fmla="*/ 2 w 56"/>
                      <a:gd name="T63" fmla="*/ 5 h 10"/>
                      <a:gd name="T64" fmla="*/ 2 w 56"/>
                      <a:gd name="T65" fmla="*/ 5 h 10"/>
                      <a:gd name="T66" fmla="*/ 2 w 56"/>
                      <a:gd name="T67" fmla="*/ 5 h 10"/>
                      <a:gd name="T68" fmla="*/ 3 w 56"/>
                      <a:gd name="T69" fmla="*/ 4 h 10"/>
                      <a:gd name="T70" fmla="*/ 2 w 56"/>
                      <a:gd name="T71" fmla="*/ 3 h 10"/>
                      <a:gd name="T72" fmla="*/ 1 w 56"/>
                      <a:gd name="T73" fmla="*/ 3 h 10"/>
                      <a:gd name="T74" fmla="*/ 0 w 56"/>
                      <a:gd name="T75" fmla="*/ 5 h 10"/>
                      <a:gd name="T76" fmla="*/ 1 w 56"/>
                      <a:gd name="T77" fmla="*/ 6 h 10"/>
                      <a:gd name="T78" fmla="*/ 2 w 56"/>
                      <a:gd name="T79" fmla="*/ 7 h 10"/>
                      <a:gd name="T80" fmla="*/ 4 w 56"/>
                      <a:gd name="T81" fmla="*/ 7 h 10"/>
                      <a:gd name="T82" fmla="*/ 6 w 56"/>
                      <a:gd name="T83" fmla="*/ 8 h 10"/>
                      <a:gd name="T84" fmla="*/ 46 w 56"/>
                      <a:gd name="T85" fmla="*/ 10 h 10"/>
                      <a:gd name="T86" fmla="*/ 51 w 56"/>
                      <a:gd name="T87" fmla="*/ 10 h 10"/>
                      <a:gd name="T88" fmla="*/ 55 w 56"/>
                      <a:gd name="T89" fmla="*/ 8 h 10"/>
                      <a:gd name="T90" fmla="*/ 56 w 56"/>
                      <a:gd name="T91" fmla="*/ 5 h 10"/>
                      <a:gd name="T92" fmla="*/ 54 w 56"/>
                      <a:gd name="T93" fmla="*/ 2 h 10"/>
                      <a:gd name="T94" fmla="*/ 51 w 56"/>
                      <a:gd name="T95" fmla="*/ 1 h 10"/>
                      <a:gd name="T96" fmla="*/ 35 w 56"/>
                      <a:gd name="T97" fmla="*/ 0 h 10"/>
                      <a:gd name="T98" fmla="*/ 13 w 56"/>
                      <a:gd name="T99" fmla="*/ 1 h 10"/>
                      <a:gd name="T100" fmla="*/ 5 w 56"/>
                      <a:gd name="T101" fmla="*/ 2 h 10"/>
                      <a:gd name="T102" fmla="*/ 3 w 56"/>
                      <a:gd name="T103" fmla="*/ 2 h 10"/>
                      <a:gd name="T104" fmla="*/ 2 w 56"/>
                      <a:gd name="T105" fmla="*/ 2 h 10"/>
                      <a:gd name="T106" fmla="*/ 1 w 56"/>
                      <a:gd name="T107" fmla="*/ 3 h 10"/>
                      <a:gd name="T108" fmla="*/ 2 w 56"/>
                      <a:gd name="T109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6" h="10">
                        <a:moveTo>
                          <a:pt x="2" y="3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4" y="4"/>
                        </a:cubicBezTo>
                        <a:cubicBezTo>
                          <a:pt x="8" y="3"/>
                          <a:pt x="23" y="2"/>
                          <a:pt x="35" y="2"/>
                        </a:cubicBezTo>
                        <a:cubicBezTo>
                          <a:pt x="40" y="2"/>
                          <a:pt x="44" y="3"/>
                          <a:pt x="47" y="3"/>
                        </a:cubicBezTo>
                        <a:cubicBezTo>
                          <a:pt x="49" y="3"/>
                          <a:pt x="50" y="3"/>
                          <a:pt x="51" y="3"/>
                        </a:cubicBezTo>
                        <a:cubicBezTo>
                          <a:pt x="52" y="3"/>
                          <a:pt x="53" y="4"/>
                          <a:pt x="53" y="4"/>
                        </a:cubicBezTo>
                        <a:cubicBezTo>
                          <a:pt x="54" y="4"/>
                          <a:pt x="54" y="5"/>
                          <a:pt x="54" y="5"/>
                        </a:cubicBezTo>
                        <a:cubicBezTo>
                          <a:pt x="54" y="6"/>
                          <a:pt x="54" y="6"/>
                          <a:pt x="54" y="7"/>
                        </a:cubicBezTo>
                        <a:cubicBezTo>
                          <a:pt x="53" y="7"/>
                          <a:pt x="52" y="7"/>
                          <a:pt x="51" y="8"/>
                        </a:cubicBezTo>
                        <a:cubicBezTo>
                          <a:pt x="50" y="8"/>
                          <a:pt x="48" y="8"/>
                          <a:pt x="46" y="8"/>
                        </a:cubicBezTo>
                        <a:cubicBezTo>
                          <a:pt x="40" y="8"/>
                          <a:pt x="30" y="7"/>
                          <a:pt x="22" y="7"/>
                        </a:cubicBezTo>
                        <a:cubicBezTo>
                          <a:pt x="17" y="7"/>
                          <a:pt x="13" y="6"/>
                          <a:pt x="10" y="6"/>
                        </a:cubicBezTo>
                        <a:cubicBezTo>
                          <a:pt x="8" y="6"/>
                          <a:pt x="7" y="6"/>
                          <a:pt x="6" y="6"/>
                        </a:cubicBezTo>
                        <a:cubicBezTo>
                          <a:pt x="5" y="6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0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2" y="6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7"/>
                          <a:pt x="5" y="8"/>
                          <a:pt x="6" y="8"/>
                        </a:cubicBezTo>
                        <a:cubicBezTo>
                          <a:pt x="13" y="9"/>
                          <a:pt x="36" y="10"/>
                          <a:pt x="46" y="10"/>
                        </a:cubicBezTo>
                        <a:cubicBezTo>
                          <a:pt x="49" y="10"/>
                          <a:pt x="50" y="10"/>
                          <a:pt x="51" y="10"/>
                        </a:cubicBezTo>
                        <a:cubicBezTo>
                          <a:pt x="53" y="9"/>
                          <a:pt x="54" y="9"/>
                          <a:pt x="55" y="8"/>
                        </a:cubicBezTo>
                        <a:cubicBezTo>
                          <a:pt x="56" y="8"/>
                          <a:pt x="56" y="7"/>
                          <a:pt x="56" y="5"/>
                        </a:cubicBezTo>
                        <a:cubicBezTo>
                          <a:pt x="56" y="4"/>
                          <a:pt x="55" y="3"/>
                          <a:pt x="54" y="2"/>
                        </a:cubicBezTo>
                        <a:cubicBezTo>
                          <a:pt x="53" y="1"/>
                          <a:pt x="52" y="1"/>
                          <a:pt x="51" y="1"/>
                        </a:cubicBezTo>
                        <a:cubicBezTo>
                          <a:pt x="48" y="1"/>
                          <a:pt x="42" y="0"/>
                          <a:pt x="35" y="0"/>
                        </a:cubicBezTo>
                        <a:cubicBezTo>
                          <a:pt x="28" y="0"/>
                          <a:pt x="20" y="1"/>
                          <a:pt x="13" y="1"/>
                        </a:cubicBezTo>
                        <a:cubicBezTo>
                          <a:pt x="10" y="1"/>
                          <a:pt x="7" y="1"/>
                          <a:pt x="5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31" name="Freeform 127"/>
                  <p:cNvSpPr>
                    <a:spLocks/>
                  </p:cNvSpPr>
                  <p:nvPr/>
                </p:nvSpPr>
                <p:spPr bwMode="auto">
                  <a:xfrm>
                    <a:off x="1562" y="1520"/>
                    <a:ext cx="11" cy="30"/>
                  </a:xfrm>
                  <a:custGeom>
                    <a:avLst/>
                    <a:gdLst>
                      <a:gd name="T0" fmla="*/ 6 w 6"/>
                      <a:gd name="T1" fmla="*/ 15 h 16"/>
                      <a:gd name="T2" fmla="*/ 5 w 6"/>
                      <a:gd name="T3" fmla="*/ 9 h 16"/>
                      <a:gd name="T4" fmla="*/ 1 w 6"/>
                      <a:gd name="T5" fmla="*/ 0 h 16"/>
                      <a:gd name="T6" fmla="*/ 0 w 6"/>
                      <a:gd name="T7" fmla="*/ 0 h 16"/>
                      <a:gd name="T8" fmla="*/ 0 w 6"/>
                      <a:gd name="T9" fmla="*/ 1 h 16"/>
                      <a:gd name="T10" fmla="*/ 3 w 6"/>
                      <a:gd name="T11" fmla="*/ 9 h 16"/>
                      <a:gd name="T12" fmla="*/ 4 w 6"/>
                      <a:gd name="T13" fmla="*/ 14 h 16"/>
                      <a:gd name="T14" fmla="*/ 4 w 6"/>
                      <a:gd name="T15" fmla="*/ 15 h 16"/>
                      <a:gd name="T16" fmla="*/ 5 w 6"/>
                      <a:gd name="T17" fmla="*/ 16 h 16"/>
                      <a:gd name="T18" fmla="*/ 6 w 6"/>
                      <a:gd name="T1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" h="16">
                        <a:moveTo>
                          <a:pt x="6" y="15"/>
                        </a:moveTo>
                        <a:cubicBezTo>
                          <a:pt x="6" y="15"/>
                          <a:pt x="6" y="12"/>
                          <a:pt x="5" y="9"/>
                        </a:cubicBezTo>
                        <a:cubicBezTo>
                          <a:pt x="4" y="6"/>
                          <a:pt x="3" y="2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3" y="6"/>
                          <a:pt x="3" y="9"/>
                        </a:cubicBezTo>
                        <a:cubicBezTo>
                          <a:pt x="4" y="11"/>
                          <a:pt x="4" y="13"/>
                          <a:pt x="4" y="14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6"/>
                          <a:pt x="5" y="16"/>
                          <a:pt x="5" y="16"/>
                        </a:cubicBezTo>
                        <a:cubicBezTo>
                          <a:pt x="6" y="16"/>
                          <a:pt x="6" y="16"/>
                          <a:pt x="6" y="1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32" name="Freeform 128"/>
                  <p:cNvSpPr>
                    <a:spLocks/>
                  </p:cNvSpPr>
                  <p:nvPr/>
                </p:nvSpPr>
                <p:spPr bwMode="auto">
                  <a:xfrm>
                    <a:off x="1604" y="1520"/>
                    <a:ext cx="15" cy="30"/>
                  </a:xfrm>
                  <a:custGeom>
                    <a:avLst/>
                    <a:gdLst>
                      <a:gd name="T0" fmla="*/ 6 w 8"/>
                      <a:gd name="T1" fmla="*/ 0 h 16"/>
                      <a:gd name="T2" fmla="*/ 3 w 8"/>
                      <a:gd name="T3" fmla="*/ 5 h 16"/>
                      <a:gd name="T4" fmla="*/ 0 w 8"/>
                      <a:gd name="T5" fmla="*/ 15 h 16"/>
                      <a:gd name="T6" fmla="*/ 0 w 8"/>
                      <a:gd name="T7" fmla="*/ 15 h 16"/>
                      <a:gd name="T8" fmla="*/ 1 w 8"/>
                      <a:gd name="T9" fmla="*/ 16 h 16"/>
                      <a:gd name="T10" fmla="*/ 2 w 8"/>
                      <a:gd name="T11" fmla="*/ 15 h 16"/>
                      <a:gd name="T12" fmla="*/ 2 w 8"/>
                      <a:gd name="T13" fmla="*/ 15 h 16"/>
                      <a:gd name="T14" fmla="*/ 5 w 8"/>
                      <a:gd name="T15" fmla="*/ 6 h 16"/>
                      <a:gd name="T16" fmla="*/ 7 w 8"/>
                      <a:gd name="T17" fmla="*/ 3 h 16"/>
                      <a:gd name="T18" fmla="*/ 8 w 8"/>
                      <a:gd name="T19" fmla="*/ 1 h 16"/>
                      <a:gd name="T20" fmla="*/ 7 w 8"/>
                      <a:gd name="T21" fmla="*/ 0 h 16"/>
                      <a:gd name="T22" fmla="*/ 6 w 8"/>
                      <a:gd name="T2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" h="16">
                        <a:moveTo>
                          <a:pt x="6" y="0"/>
                        </a:moveTo>
                        <a:cubicBezTo>
                          <a:pt x="6" y="0"/>
                          <a:pt x="5" y="3"/>
                          <a:pt x="3" y="5"/>
                        </a:cubicBezTo>
                        <a:cubicBezTo>
                          <a:pt x="2" y="8"/>
                          <a:pt x="0" y="12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6"/>
                          <a:pt x="1" y="16"/>
                          <a:pt x="1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2"/>
                          <a:pt x="4" y="9"/>
                          <a:pt x="5" y="6"/>
                        </a:cubicBezTo>
                        <a:cubicBezTo>
                          <a:pt x="6" y="5"/>
                          <a:pt x="6" y="4"/>
                          <a:pt x="7" y="3"/>
                        </a:cubicBezTo>
                        <a:cubicBezTo>
                          <a:pt x="7" y="2"/>
                          <a:pt x="8" y="1"/>
                          <a:pt x="8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33" name="Freeform 129"/>
                  <p:cNvSpPr>
                    <a:spLocks/>
                  </p:cNvSpPr>
                  <p:nvPr/>
                </p:nvSpPr>
                <p:spPr bwMode="auto">
                  <a:xfrm>
                    <a:off x="1582" y="1508"/>
                    <a:ext cx="9" cy="42"/>
                  </a:xfrm>
                  <a:custGeom>
                    <a:avLst/>
                    <a:gdLst>
                      <a:gd name="T0" fmla="*/ 3 w 5"/>
                      <a:gd name="T1" fmla="*/ 1 h 23"/>
                      <a:gd name="T2" fmla="*/ 0 w 5"/>
                      <a:gd name="T3" fmla="*/ 21 h 23"/>
                      <a:gd name="T4" fmla="*/ 0 w 5"/>
                      <a:gd name="T5" fmla="*/ 22 h 23"/>
                      <a:gd name="T6" fmla="*/ 2 w 5"/>
                      <a:gd name="T7" fmla="*/ 23 h 23"/>
                      <a:gd name="T8" fmla="*/ 2 w 5"/>
                      <a:gd name="T9" fmla="*/ 22 h 23"/>
                      <a:gd name="T10" fmla="*/ 2 w 5"/>
                      <a:gd name="T11" fmla="*/ 21 h 23"/>
                      <a:gd name="T12" fmla="*/ 4 w 5"/>
                      <a:gd name="T13" fmla="*/ 9 h 23"/>
                      <a:gd name="T14" fmla="*/ 5 w 5"/>
                      <a:gd name="T15" fmla="*/ 2 h 23"/>
                      <a:gd name="T16" fmla="*/ 4 w 5"/>
                      <a:gd name="T17" fmla="*/ 0 h 23"/>
                      <a:gd name="T18" fmla="*/ 3 w 5"/>
                      <a:gd name="T19" fmla="*/ 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" h="23">
                        <a:moveTo>
                          <a:pt x="3" y="1"/>
                        </a:moveTo>
                        <a:cubicBezTo>
                          <a:pt x="3" y="1"/>
                          <a:pt x="0" y="15"/>
                          <a:pt x="0" y="21"/>
                        </a:cubicBezTo>
                        <a:cubicBezTo>
                          <a:pt x="0" y="21"/>
                          <a:pt x="0" y="22"/>
                          <a:pt x="0" y="22"/>
                        </a:cubicBezTo>
                        <a:cubicBezTo>
                          <a:pt x="0" y="23"/>
                          <a:pt x="1" y="23"/>
                          <a:pt x="2" y="23"/>
                        </a:cubicBezTo>
                        <a:cubicBezTo>
                          <a:pt x="2" y="23"/>
                          <a:pt x="2" y="22"/>
                          <a:pt x="2" y="22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18"/>
                          <a:pt x="3" y="14"/>
                          <a:pt x="4" y="9"/>
                        </a:cubicBezTo>
                        <a:cubicBezTo>
                          <a:pt x="4" y="5"/>
                          <a:pt x="5" y="2"/>
                          <a:pt x="5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34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1536" y="1603"/>
                    <a:ext cx="90" cy="140"/>
                  </a:xfrm>
                  <a:custGeom>
                    <a:avLst/>
                    <a:gdLst>
                      <a:gd name="T0" fmla="*/ 0 w 49"/>
                      <a:gd name="T1" fmla="*/ 63 h 76"/>
                      <a:gd name="T2" fmla="*/ 1 w 49"/>
                      <a:gd name="T3" fmla="*/ 60 h 76"/>
                      <a:gd name="T4" fmla="*/ 5 w 49"/>
                      <a:gd name="T5" fmla="*/ 59 h 76"/>
                      <a:gd name="T6" fmla="*/ 10 w 49"/>
                      <a:gd name="T7" fmla="*/ 30 h 76"/>
                      <a:gd name="T8" fmla="*/ 12 w 49"/>
                      <a:gd name="T9" fmla="*/ 14 h 76"/>
                      <a:gd name="T10" fmla="*/ 9 w 49"/>
                      <a:gd name="T11" fmla="*/ 12 h 76"/>
                      <a:gd name="T12" fmla="*/ 13 w 49"/>
                      <a:gd name="T13" fmla="*/ 9 h 76"/>
                      <a:gd name="T14" fmla="*/ 25 w 49"/>
                      <a:gd name="T15" fmla="*/ 8 h 76"/>
                      <a:gd name="T16" fmla="*/ 29 w 49"/>
                      <a:gd name="T17" fmla="*/ 5 h 76"/>
                      <a:gd name="T18" fmla="*/ 30 w 49"/>
                      <a:gd name="T19" fmla="*/ 1 h 76"/>
                      <a:gd name="T20" fmla="*/ 34 w 49"/>
                      <a:gd name="T21" fmla="*/ 1 h 76"/>
                      <a:gd name="T22" fmla="*/ 33 w 49"/>
                      <a:gd name="T23" fmla="*/ 10 h 76"/>
                      <a:gd name="T24" fmla="*/ 45 w 49"/>
                      <a:gd name="T25" fmla="*/ 16 h 76"/>
                      <a:gd name="T26" fmla="*/ 48 w 49"/>
                      <a:gd name="T27" fmla="*/ 28 h 76"/>
                      <a:gd name="T28" fmla="*/ 44 w 49"/>
                      <a:gd name="T29" fmla="*/ 36 h 76"/>
                      <a:gd name="T30" fmla="*/ 36 w 49"/>
                      <a:gd name="T31" fmla="*/ 40 h 76"/>
                      <a:gd name="T32" fmla="*/ 42 w 49"/>
                      <a:gd name="T33" fmla="*/ 47 h 76"/>
                      <a:gd name="T34" fmla="*/ 43 w 49"/>
                      <a:gd name="T35" fmla="*/ 56 h 76"/>
                      <a:gd name="T36" fmla="*/ 38 w 49"/>
                      <a:gd name="T37" fmla="*/ 65 h 76"/>
                      <a:gd name="T38" fmla="*/ 28 w 49"/>
                      <a:gd name="T39" fmla="*/ 67 h 76"/>
                      <a:gd name="T40" fmla="*/ 24 w 49"/>
                      <a:gd name="T41" fmla="*/ 67 h 76"/>
                      <a:gd name="T42" fmla="*/ 22 w 49"/>
                      <a:gd name="T43" fmla="*/ 73 h 76"/>
                      <a:gd name="T44" fmla="*/ 20 w 49"/>
                      <a:gd name="T45" fmla="*/ 75 h 76"/>
                      <a:gd name="T46" fmla="*/ 18 w 49"/>
                      <a:gd name="T47" fmla="*/ 72 h 76"/>
                      <a:gd name="T48" fmla="*/ 19 w 49"/>
                      <a:gd name="T49" fmla="*/ 67 h 76"/>
                      <a:gd name="T50" fmla="*/ 14 w 49"/>
                      <a:gd name="T51" fmla="*/ 66 h 76"/>
                      <a:gd name="T52" fmla="*/ 8 w 49"/>
                      <a:gd name="T53" fmla="*/ 65 h 76"/>
                      <a:gd name="T54" fmla="*/ 5 w 49"/>
                      <a:gd name="T55" fmla="*/ 66 h 76"/>
                      <a:gd name="T56" fmla="*/ 2 w 49"/>
                      <a:gd name="T57" fmla="*/ 64 h 76"/>
                      <a:gd name="T58" fmla="*/ 16 w 49"/>
                      <a:gd name="T59" fmla="*/ 18 h 76"/>
                      <a:gd name="T60" fmla="*/ 15 w 49"/>
                      <a:gd name="T61" fmla="*/ 28 h 76"/>
                      <a:gd name="T62" fmla="*/ 12 w 49"/>
                      <a:gd name="T63" fmla="*/ 46 h 76"/>
                      <a:gd name="T64" fmla="*/ 15 w 49"/>
                      <a:gd name="T65" fmla="*/ 62 h 76"/>
                      <a:gd name="T66" fmla="*/ 19 w 49"/>
                      <a:gd name="T67" fmla="*/ 62 h 76"/>
                      <a:gd name="T68" fmla="*/ 21 w 49"/>
                      <a:gd name="T69" fmla="*/ 53 h 76"/>
                      <a:gd name="T70" fmla="*/ 23 w 49"/>
                      <a:gd name="T71" fmla="*/ 40 h 76"/>
                      <a:gd name="T72" fmla="*/ 18 w 49"/>
                      <a:gd name="T73" fmla="*/ 37 h 76"/>
                      <a:gd name="T74" fmla="*/ 20 w 49"/>
                      <a:gd name="T75" fmla="*/ 35 h 76"/>
                      <a:gd name="T76" fmla="*/ 24 w 49"/>
                      <a:gd name="T77" fmla="*/ 36 h 76"/>
                      <a:gd name="T78" fmla="*/ 27 w 49"/>
                      <a:gd name="T79" fmla="*/ 18 h 76"/>
                      <a:gd name="T80" fmla="*/ 28 w 49"/>
                      <a:gd name="T81" fmla="*/ 12 h 76"/>
                      <a:gd name="T82" fmla="*/ 23 w 49"/>
                      <a:gd name="T83" fmla="*/ 12 h 76"/>
                      <a:gd name="T84" fmla="*/ 17 w 49"/>
                      <a:gd name="T85" fmla="*/ 13 h 76"/>
                      <a:gd name="T86" fmla="*/ 29 w 49"/>
                      <a:gd name="T87" fmla="*/ 63 h 76"/>
                      <a:gd name="T88" fmla="*/ 37 w 49"/>
                      <a:gd name="T89" fmla="*/ 60 h 76"/>
                      <a:gd name="T90" fmla="*/ 36 w 49"/>
                      <a:gd name="T91" fmla="*/ 45 h 76"/>
                      <a:gd name="T92" fmla="*/ 28 w 49"/>
                      <a:gd name="T93" fmla="*/ 42 h 76"/>
                      <a:gd name="T94" fmla="*/ 24 w 49"/>
                      <a:gd name="T95" fmla="*/ 63 h 76"/>
                      <a:gd name="T96" fmla="*/ 40 w 49"/>
                      <a:gd name="T97" fmla="*/ 35 h 76"/>
                      <a:gd name="T98" fmla="*/ 44 w 49"/>
                      <a:gd name="T99" fmla="*/ 23 h 76"/>
                      <a:gd name="T100" fmla="*/ 37 w 49"/>
                      <a:gd name="T101" fmla="*/ 16 h 76"/>
                      <a:gd name="T102" fmla="*/ 29 w 49"/>
                      <a:gd name="T103" fmla="*/ 37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9" h="76">
                        <a:moveTo>
                          <a:pt x="2" y="64"/>
                        </a:moveTo>
                        <a:cubicBezTo>
                          <a:pt x="1" y="64"/>
                          <a:pt x="1" y="63"/>
                          <a:pt x="0" y="63"/>
                        </a:cubicBezTo>
                        <a:cubicBezTo>
                          <a:pt x="0" y="62"/>
                          <a:pt x="0" y="62"/>
                          <a:pt x="0" y="61"/>
                        </a:cubicBezTo>
                        <a:cubicBezTo>
                          <a:pt x="0" y="61"/>
                          <a:pt x="0" y="60"/>
                          <a:pt x="1" y="60"/>
                        </a:cubicBezTo>
                        <a:cubicBezTo>
                          <a:pt x="1" y="59"/>
                          <a:pt x="2" y="59"/>
                          <a:pt x="3" y="59"/>
                        </a:cubicBezTo>
                        <a:cubicBezTo>
                          <a:pt x="5" y="59"/>
                          <a:pt x="5" y="59"/>
                          <a:pt x="5" y="59"/>
                        </a:cubicBezTo>
                        <a:cubicBezTo>
                          <a:pt x="6" y="55"/>
                          <a:pt x="7" y="50"/>
                          <a:pt x="8" y="45"/>
                        </a:cubicBezTo>
                        <a:cubicBezTo>
                          <a:pt x="8" y="40"/>
                          <a:pt x="9" y="35"/>
                          <a:pt x="10" y="30"/>
                        </a:cubicBezTo>
                        <a:cubicBezTo>
                          <a:pt x="10" y="27"/>
                          <a:pt x="11" y="25"/>
                          <a:pt x="11" y="22"/>
                        </a:cubicBezTo>
                        <a:cubicBezTo>
                          <a:pt x="11" y="20"/>
                          <a:pt x="12" y="17"/>
                          <a:pt x="12" y="14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1"/>
                          <a:pt x="10" y="10"/>
                        </a:cubicBezTo>
                        <a:cubicBezTo>
                          <a:pt x="11" y="10"/>
                          <a:pt x="11" y="10"/>
                          <a:pt x="13" y="9"/>
                        </a:cubicBezTo>
                        <a:cubicBezTo>
                          <a:pt x="13" y="9"/>
                          <a:pt x="13" y="9"/>
                          <a:pt x="13" y="9"/>
                        </a:cubicBezTo>
                        <a:cubicBezTo>
                          <a:pt x="17" y="8"/>
                          <a:pt x="21" y="8"/>
                          <a:pt x="25" y="8"/>
                        </a:cubicBezTo>
                        <a:cubicBezTo>
                          <a:pt x="28" y="9"/>
                          <a:pt x="28" y="9"/>
                          <a:pt x="28" y="9"/>
                        </a:cubicBezTo>
                        <a:cubicBezTo>
                          <a:pt x="28" y="7"/>
                          <a:pt x="29" y="6"/>
                          <a:pt x="29" y="5"/>
                        </a:cubicBezTo>
                        <a:cubicBezTo>
                          <a:pt x="29" y="4"/>
                          <a:pt x="29" y="3"/>
                          <a:pt x="29" y="2"/>
                        </a:cubicBezTo>
                        <a:cubicBezTo>
                          <a:pt x="29" y="1"/>
                          <a:pt x="30" y="1"/>
                          <a:pt x="30" y="1"/>
                        </a:cubicBezTo>
                        <a:cubicBezTo>
                          <a:pt x="31" y="0"/>
                          <a:pt x="31" y="0"/>
                          <a:pt x="32" y="0"/>
                        </a:cubicBezTo>
                        <a:cubicBezTo>
                          <a:pt x="33" y="0"/>
                          <a:pt x="33" y="1"/>
                          <a:pt x="34" y="1"/>
                        </a:cubicBezTo>
                        <a:cubicBezTo>
                          <a:pt x="34" y="2"/>
                          <a:pt x="34" y="2"/>
                          <a:pt x="34" y="3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5" y="10"/>
                          <a:pt x="37" y="11"/>
                          <a:pt x="39" y="12"/>
                        </a:cubicBezTo>
                        <a:cubicBezTo>
                          <a:pt x="41" y="13"/>
                          <a:pt x="43" y="14"/>
                          <a:pt x="45" y="16"/>
                        </a:cubicBezTo>
                        <a:cubicBezTo>
                          <a:pt x="46" y="17"/>
                          <a:pt x="47" y="19"/>
                          <a:pt x="48" y="21"/>
                        </a:cubicBezTo>
                        <a:cubicBezTo>
                          <a:pt x="48" y="23"/>
                          <a:pt x="49" y="26"/>
                          <a:pt x="48" y="28"/>
                        </a:cubicBezTo>
                        <a:cubicBezTo>
                          <a:pt x="48" y="30"/>
                          <a:pt x="48" y="31"/>
                          <a:pt x="47" y="32"/>
                        </a:cubicBezTo>
                        <a:cubicBezTo>
                          <a:pt x="46" y="33"/>
                          <a:pt x="45" y="35"/>
                          <a:pt x="44" y="36"/>
                        </a:cubicBezTo>
                        <a:cubicBezTo>
                          <a:pt x="43" y="37"/>
                          <a:pt x="42" y="38"/>
                          <a:pt x="40" y="38"/>
                        </a:cubicBezTo>
                        <a:cubicBezTo>
                          <a:pt x="39" y="39"/>
                          <a:pt x="37" y="40"/>
                          <a:pt x="36" y="40"/>
                        </a:cubicBezTo>
                        <a:cubicBezTo>
                          <a:pt x="37" y="41"/>
                          <a:pt x="38" y="42"/>
                          <a:pt x="39" y="43"/>
                        </a:cubicBezTo>
                        <a:cubicBezTo>
                          <a:pt x="40" y="44"/>
                          <a:pt x="41" y="46"/>
                          <a:pt x="42" y="47"/>
                        </a:cubicBezTo>
                        <a:cubicBezTo>
                          <a:pt x="43" y="48"/>
                          <a:pt x="43" y="50"/>
                          <a:pt x="43" y="51"/>
                        </a:cubicBezTo>
                        <a:cubicBezTo>
                          <a:pt x="44" y="53"/>
                          <a:pt x="44" y="55"/>
                          <a:pt x="43" y="56"/>
                        </a:cubicBezTo>
                        <a:cubicBezTo>
                          <a:pt x="43" y="58"/>
                          <a:pt x="42" y="60"/>
                          <a:pt x="41" y="61"/>
                        </a:cubicBezTo>
                        <a:cubicBezTo>
                          <a:pt x="40" y="63"/>
                          <a:pt x="39" y="64"/>
                          <a:pt x="38" y="65"/>
                        </a:cubicBezTo>
                        <a:cubicBezTo>
                          <a:pt x="37" y="66"/>
                          <a:pt x="35" y="66"/>
                          <a:pt x="34" y="67"/>
                        </a:cubicBezTo>
                        <a:cubicBezTo>
                          <a:pt x="32" y="67"/>
                          <a:pt x="30" y="67"/>
                          <a:pt x="28" y="67"/>
                        </a:cubicBezTo>
                        <a:cubicBezTo>
                          <a:pt x="28" y="67"/>
                          <a:pt x="27" y="67"/>
                          <a:pt x="26" y="67"/>
                        </a:cubicBezTo>
                        <a:cubicBezTo>
                          <a:pt x="25" y="67"/>
                          <a:pt x="24" y="67"/>
                          <a:pt x="24" y="67"/>
                        </a:cubicBezTo>
                        <a:cubicBezTo>
                          <a:pt x="23" y="68"/>
                          <a:pt x="23" y="69"/>
                          <a:pt x="23" y="70"/>
                        </a:cubicBezTo>
                        <a:cubicBezTo>
                          <a:pt x="23" y="71"/>
                          <a:pt x="23" y="72"/>
                          <a:pt x="22" y="73"/>
                        </a:cubicBezTo>
                        <a:cubicBezTo>
                          <a:pt x="22" y="74"/>
                          <a:pt x="22" y="75"/>
                          <a:pt x="22" y="75"/>
                        </a:cubicBezTo>
                        <a:cubicBezTo>
                          <a:pt x="21" y="75"/>
                          <a:pt x="20" y="76"/>
                          <a:pt x="20" y="75"/>
                        </a:cubicBezTo>
                        <a:cubicBezTo>
                          <a:pt x="19" y="75"/>
                          <a:pt x="18" y="75"/>
                          <a:pt x="18" y="74"/>
                        </a:cubicBezTo>
                        <a:cubicBezTo>
                          <a:pt x="18" y="74"/>
                          <a:pt x="17" y="73"/>
                          <a:pt x="18" y="72"/>
                        </a:cubicBezTo>
                        <a:cubicBezTo>
                          <a:pt x="18" y="71"/>
                          <a:pt x="18" y="71"/>
                          <a:pt x="18" y="70"/>
                        </a:cubicBezTo>
                        <a:cubicBezTo>
                          <a:pt x="18" y="69"/>
                          <a:pt x="19" y="68"/>
                          <a:pt x="19" y="67"/>
                        </a:cubicBezTo>
                        <a:cubicBezTo>
                          <a:pt x="18" y="67"/>
                          <a:pt x="17" y="66"/>
                          <a:pt x="16" y="66"/>
                        </a:cubicBezTo>
                        <a:cubicBezTo>
                          <a:pt x="15" y="66"/>
                          <a:pt x="15" y="66"/>
                          <a:pt x="14" y="66"/>
                        </a:cubicBezTo>
                        <a:cubicBezTo>
                          <a:pt x="13" y="66"/>
                          <a:pt x="12" y="65"/>
                          <a:pt x="11" y="65"/>
                        </a:cubicBezTo>
                        <a:cubicBezTo>
                          <a:pt x="10" y="65"/>
                          <a:pt x="9" y="65"/>
                          <a:pt x="8" y="65"/>
                        </a:cubicBezTo>
                        <a:cubicBezTo>
                          <a:pt x="8" y="65"/>
                          <a:pt x="7" y="66"/>
                          <a:pt x="7" y="66"/>
                        </a:cubicBezTo>
                        <a:cubicBezTo>
                          <a:pt x="7" y="66"/>
                          <a:pt x="6" y="66"/>
                          <a:pt x="5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2" y="64"/>
                        </a:lnTo>
                        <a:close/>
                        <a:moveTo>
                          <a:pt x="17" y="13"/>
                        </a:moveTo>
                        <a:cubicBezTo>
                          <a:pt x="17" y="14"/>
                          <a:pt x="16" y="16"/>
                          <a:pt x="16" y="18"/>
                        </a:cubicBezTo>
                        <a:cubicBezTo>
                          <a:pt x="16" y="19"/>
                          <a:pt x="16" y="21"/>
                          <a:pt x="16" y="23"/>
                        </a:cubicBezTo>
                        <a:cubicBezTo>
                          <a:pt x="15" y="24"/>
                          <a:pt x="15" y="26"/>
                          <a:pt x="15" y="28"/>
                        </a:cubicBezTo>
                        <a:cubicBezTo>
                          <a:pt x="15" y="30"/>
                          <a:pt x="15" y="32"/>
                          <a:pt x="14" y="34"/>
                        </a:cubicBezTo>
                        <a:cubicBezTo>
                          <a:pt x="14" y="38"/>
                          <a:pt x="13" y="42"/>
                          <a:pt x="12" y="46"/>
                        </a:cubicBezTo>
                        <a:cubicBezTo>
                          <a:pt x="11" y="51"/>
                          <a:pt x="10" y="56"/>
                          <a:pt x="9" y="61"/>
                        </a:cubicBezTo>
                        <a:cubicBezTo>
                          <a:pt x="11" y="61"/>
                          <a:pt x="13" y="61"/>
                          <a:pt x="15" y="62"/>
                        </a:cubicBezTo>
                        <a:cubicBezTo>
                          <a:pt x="16" y="62"/>
                          <a:pt x="17" y="62"/>
                          <a:pt x="18" y="62"/>
                        </a:cubicBezTo>
                        <a:cubicBezTo>
                          <a:pt x="18" y="62"/>
                          <a:pt x="19" y="62"/>
                          <a:pt x="19" y="62"/>
                        </a:cubicBezTo>
                        <a:cubicBezTo>
                          <a:pt x="19" y="62"/>
                          <a:pt x="19" y="62"/>
                          <a:pt x="19" y="62"/>
                        </a:cubicBezTo>
                        <a:cubicBezTo>
                          <a:pt x="21" y="53"/>
                          <a:pt x="21" y="53"/>
                          <a:pt x="21" y="53"/>
                        </a:cubicBezTo>
                        <a:cubicBezTo>
                          <a:pt x="21" y="51"/>
                          <a:pt x="22" y="49"/>
                          <a:pt x="22" y="47"/>
                        </a:cubicBezTo>
                        <a:cubicBezTo>
                          <a:pt x="22" y="45"/>
                          <a:pt x="23" y="43"/>
                          <a:pt x="23" y="40"/>
                        </a:cubicBezTo>
                        <a:cubicBezTo>
                          <a:pt x="21" y="40"/>
                          <a:pt x="19" y="40"/>
                          <a:pt x="18" y="39"/>
                        </a:cubicBezTo>
                        <a:cubicBezTo>
                          <a:pt x="18" y="39"/>
                          <a:pt x="17" y="38"/>
                          <a:pt x="18" y="37"/>
                        </a:cubicBezTo>
                        <a:cubicBezTo>
                          <a:pt x="18" y="37"/>
                          <a:pt x="18" y="36"/>
                          <a:pt x="18" y="36"/>
                        </a:cubicBezTo>
                        <a:cubicBezTo>
                          <a:pt x="19" y="36"/>
                          <a:pt x="19" y="36"/>
                          <a:pt x="20" y="35"/>
                        </a:cubicBezTo>
                        <a:cubicBezTo>
                          <a:pt x="21" y="35"/>
                          <a:pt x="21" y="36"/>
                          <a:pt x="22" y="36"/>
                        </a:cubicBezTo>
                        <a:cubicBezTo>
                          <a:pt x="23" y="36"/>
                          <a:pt x="23" y="36"/>
                          <a:pt x="24" y="36"/>
                        </a:cubicBezTo>
                        <a:cubicBezTo>
                          <a:pt x="25" y="31"/>
                          <a:pt x="25" y="28"/>
                          <a:pt x="26" y="25"/>
                        </a:cubicBezTo>
                        <a:cubicBezTo>
                          <a:pt x="26" y="22"/>
                          <a:pt x="26" y="20"/>
                          <a:pt x="27" y="18"/>
                        </a:cubicBezTo>
                        <a:cubicBezTo>
                          <a:pt x="27" y="17"/>
                          <a:pt x="27" y="16"/>
                          <a:pt x="27" y="15"/>
                        </a:cubicBezTo>
                        <a:cubicBezTo>
                          <a:pt x="27" y="14"/>
                          <a:pt x="27" y="13"/>
                          <a:pt x="28" y="12"/>
                        </a:cubicBezTo>
                        <a:cubicBezTo>
                          <a:pt x="27" y="12"/>
                          <a:pt x="27" y="12"/>
                          <a:pt x="26" y="12"/>
                        </a:cubicBezTo>
                        <a:cubicBezTo>
                          <a:pt x="25" y="12"/>
                          <a:pt x="24" y="12"/>
                          <a:pt x="23" y="12"/>
                        </a:cubicBezTo>
                        <a:cubicBezTo>
                          <a:pt x="22" y="12"/>
                          <a:pt x="21" y="12"/>
                          <a:pt x="20" y="12"/>
                        </a:cubicBezTo>
                        <a:cubicBezTo>
                          <a:pt x="19" y="12"/>
                          <a:pt x="18" y="13"/>
                          <a:pt x="17" y="13"/>
                        </a:cubicBezTo>
                        <a:close/>
                        <a:moveTo>
                          <a:pt x="24" y="63"/>
                        </a:moveTo>
                        <a:cubicBezTo>
                          <a:pt x="26" y="63"/>
                          <a:pt x="27" y="63"/>
                          <a:pt x="29" y="63"/>
                        </a:cubicBezTo>
                        <a:cubicBezTo>
                          <a:pt x="30" y="63"/>
                          <a:pt x="32" y="63"/>
                          <a:pt x="33" y="62"/>
                        </a:cubicBezTo>
                        <a:cubicBezTo>
                          <a:pt x="35" y="62"/>
                          <a:pt x="36" y="61"/>
                          <a:pt x="37" y="60"/>
                        </a:cubicBezTo>
                        <a:cubicBezTo>
                          <a:pt x="38" y="59"/>
                          <a:pt x="39" y="57"/>
                          <a:pt x="39" y="55"/>
                        </a:cubicBezTo>
                        <a:cubicBezTo>
                          <a:pt x="40" y="51"/>
                          <a:pt x="39" y="48"/>
                          <a:pt x="36" y="45"/>
                        </a:cubicBezTo>
                        <a:cubicBezTo>
                          <a:pt x="35" y="45"/>
                          <a:pt x="34" y="44"/>
                          <a:pt x="32" y="43"/>
                        </a:cubicBezTo>
                        <a:cubicBezTo>
                          <a:pt x="31" y="43"/>
                          <a:pt x="30" y="42"/>
                          <a:pt x="28" y="42"/>
                        </a:cubicBezTo>
                        <a:cubicBezTo>
                          <a:pt x="27" y="46"/>
                          <a:pt x="26" y="50"/>
                          <a:pt x="26" y="54"/>
                        </a:cubicBezTo>
                        <a:lnTo>
                          <a:pt x="24" y="63"/>
                        </a:lnTo>
                        <a:close/>
                        <a:moveTo>
                          <a:pt x="29" y="37"/>
                        </a:moveTo>
                        <a:cubicBezTo>
                          <a:pt x="33" y="37"/>
                          <a:pt x="37" y="36"/>
                          <a:pt x="40" y="35"/>
                        </a:cubicBezTo>
                        <a:cubicBezTo>
                          <a:pt x="42" y="33"/>
                          <a:pt x="44" y="31"/>
                          <a:pt x="44" y="28"/>
                        </a:cubicBezTo>
                        <a:cubicBezTo>
                          <a:pt x="44" y="26"/>
                          <a:pt x="44" y="24"/>
                          <a:pt x="44" y="23"/>
                        </a:cubicBezTo>
                        <a:cubicBezTo>
                          <a:pt x="43" y="21"/>
                          <a:pt x="42" y="20"/>
                          <a:pt x="41" y="19"/>
                        </a:cubicBezTo>
                        <a:cubicBezTo>
                          <a:pt x="40" y="17"/>
                          <a:pt x="39" y="17"/>
                          <a:pt x="37" y="16"/>
                        </a:cubicBezTo>
                        <a:cubicBezTo>
                          <a:pt x="36" y="15"/>
                          <a:pt x="34" y="14"/>
                          <a:pt x="32" y="14"/>
                        </a:cubicBezTo>
                        <a:lnTo>
                          <a:pt x="29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36" name="Freeform 132"/>
                  <p:cNvSpPr>
                    <a:spLocks/>
                  </p:cNvSpPr>
                  <p:nvPr/>
                </p:nvSpPr>
                <p:spPr bwMode="auto">
                  <a:xfrm>
                    <a:off x="1676" y="1616"/>
                    <a:ext cx="257" cy="184"/>
                  </a:xfrm>
                  <a:custGeom>
                    <a:avLst/>
                    <a:gdLst>
                      <a:gd name="T0" fmla="*/ 137 w 140"/>
                      <a:gd name="T1" fmla="*/ 49 h 100"/>
                      <a:gd name="T2" fmla="*/ 136 w 140"/>
                      <a:gd name="T3" fmla="*/ 49 h 100"/>
                      <a:gd name="T4" fmla="*/ 138 w 140"/>
                      <a:gd name="T5" fmla="*/ 66 h 100"/>
                      <a:gd name="T6" fmla="*/ 135 w 140"/>
                      <a:gd name="T7" fmla="*/ 79 h 100"/>
                      <a:gd name="T8" fmla="*/ 116 w 140"/>
                      <a:gd name="T9" fmla="*/ 92 h 100"/>
                      <a:gd name="T10" fmla="*/ 71 w 140"/>
                      <a:gd name="T11" fmla="*/ 98 h 100"/>
                      <a:gd name="T12" fmla="*/ 64 w 140"/>
                      <a:gd name="T13" fmla="*/ 98 h 100"/>
                      <a:gd name="T14" fmla="*/ 14 w 140"/>
                      <a:gd name="T15" fmla="*/ 88 h 100"/>
                      <a:gd name="T16" fmla="*/ 2 w 140"/>
                      <a:gd name="T17" fmla="*/ 64 h 100"/>
                      <a:gd name="T18" fmla="*/ 4 w 140"/>
                      <a:gd name="T19" fmla="*/ 50 h 100"/>
                      <a:gd name="T20" fmla="*/ 29 w 140"/>
                      <a:gd name="T21" fmla="*/ 17 h 100"/>
                      <a:gd name="T22" fmla="*/ 71 w 140"/>
                      <a:gd name="T23" fmla="*/ 2 h 100"/>
                      <a:gd name="T24" fmla="*/ 71 w 140"/>
                      <a:gd name="T25" fmla="*/ 2 h 100"/>
                      <a:gd name="T26" fmla="*/ 111 w 140"/>
                      <a:gd name="T27" fmla="*/ 14 h 100"/>
                      <a:gd name="T28" fmla="*/ 136 w 140"/>
                      <a:gd name="T29" fmla="*/ 49 h 100"/>
                      <a:gd name="T30" fmla="*/ 137 w 140"/>
                      <a:gd name="T31" fmla="*/ 49 h 100"/>
                      <a:gd name="T32" fmla="*/ 138 w 140"/>
                      <a:gd name="T33" fmla="*/ 49 h 100"/>
                      <a:gd name="T34" fmla="*/ 112 w 140"/>
                      <a:gd name="T35" fmla="*/ 13 h 100"/>
                      <a:gd name="T36" fmla="*/ 71 w 140"/>
                      <a:gd name="T37" fmla="*/ 0 h 100"/>
                      <a:gd name="T38" fmla="*/ 71 w 140"/>
                      <a:gd name="T39" fmla="*/ 0 h 100"/>
                      <a:gd name="T40" fmla="*/ 28 w 140"/>
                      <a:gd name="T41" fmla="*/ 15 h 100"/>
                      <a:gd name="T42" fmla="*/ 2 w 140"/>
                      <a:gd name="T43" fmla="*/ 49 h 100"/>
                      <a:gd name="T44" fmla="*/ 0 w 140"/>
                      <a:gd name="T45" fmla="*/ 64 h 100"/>
                      <a:gd name="T46" fmla="*/ 12 w 140"/>
                      <a:gd name="T47" fmla="*/ 89 h 100"/>
                      <a:gd name="T48" fmla="*/ 64 w 140"/>
                      <a:gd name="T49" fmla="*/ 100 h 100"/>
                      <a:gd name="T50" fmla="*/ 71 w 140"/>
                      <a:gd name="T51" fmla="*/ 100 h 100"/>
                      <a:gd name="T52" fmla="*/ 126 w 140"/>
                      <a:gd name="T53" fmla="*/ 90 h 100"/>
                      <a:gd name="T54" fmla="*/ 137 w 140"/>
                      <a:gd name="T55" fmla="*/ 80 h 100"/>
                      <a:gd name="T56" fmla="*/ 140 w 140"/>
                      <a:gd name="T57" fmla="*/ 66 h 100"/>
                      <a:gd name="T58" fmla="*/ 138 w 140"/>
                      <a:gd name="T59" fmla="*/ 49 h 100"/>
                      <a:gd name="T60" fmla="*/ 137 w 140"/>
                      <a:gd name="T61" fmla="*/ 49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40" h="100">
                        <a:moveTo>
                          <a:pt x="137" y="49"/>
                        </a:moveTo>
                        <a:cubicBezTo>
                          <a:pt x="136" y="49"/>
                          <a:pt x="136" y="49"/>
                          <a:pt x="136" y="49"/>
                        </a:cubicBezTo>
                        <a:cubicBezTo>
                          <a:pt x="138" y="55"/>
                          <a:pt x="138" y="61"/>
                          <a:pt x="138" y="66"/>
                        </a:cubicBezTo>
                        <a:cubicBezTo>
                          <a:pt x="138" y="71"/>
                          <a:pt x="138" y="75"/>
                          <a:pt x="135" y="79"/>
                        </a:cubicBezTo>
                        <a:cubicBezTo>
                          <a:pt x="132" y="84"/>
                          <a:pt x="127" y="89"/>
                          <a:pt x="116" y="92"/>
                        </a:cubicBezTo>
                        <a:cubicBezTo>
                          <a:pt x="106" y="95"/>
                          <a:pt x="91" y="97"/>
                          <a:pt x="71" y="98"/>
                        </a:cubicBezTo>
                        <a:cubicBezTo>
                          <a:pt x="69" y="98"/>
                          <a:pt x="66" y="98"/>
                          <a:pt x="64" y="98"/>
                        </a:cubicBezTo>
                        <a:cubicBezTo>
                          <a:pt x="38" y="98"/>
                          <a:pt x="22" y="94"/>
                          <a:pt x="14" y="88"/>
                        </a:cubicBezTo>
                        <a:cubicBezTo>
                          <a:pt x="5" y="81"/>
                          <a:pt x="2" y="73"/>
                          <a:pt x="2" y="64"/>
                        </a:cubicBezTo>
                        <a:cubicBezTo>
                          <a:pt x="2" y="59"/>
                          <a:pt x="3" y="55"/>
                          <a:pt x="4" y="50"/>
                        </a:cubicBezTo>
                        <a:cubicBezTo>
                          <a:pt x="6" y="38"/>
                          <a:pt x="16" y="26"/>
                          <a:pt x="29" y="17"/>
                        </a:cubicBezTo>
                        <a:cubicBezTo>
                          <a:pt x="42" y="8"/>
                          <a:pt x="58" y="2"/>
                          <a:pt x="71" y="2"/>
                        </a:cubicBezTo>
                        <a:cubicBezTo>
                          <a:pt x="71" y="2"/>
                          <a:pt x="71" y="2"/>
                          <a:pt x="71" y="2"/>
                        </a:cubicBezTo>
                        <a:cubicBezTo>
                          <a:pt x="84" y="2"/>
                          <a:pt x="99" y="6"/>
                          <a:pt x="111" y="14"/>
                        </a:cubicBezTo>
                        <a:cubicBezTo>
                          <a:pt x="123" y="22"/>
                          <a:pt x="133" y="34"/>
                          <a:pt x="136" y="49"/>
                        </a:cubicBezTo>
                        <a:cubicBezTo>
                          <a:pt x="137" y="49"/>
                          <a:pt x="137" y="49"/>
                          <a:pt x="137" y="49"/>
                        </a:cubicBezTo>
                        <a:cubicBezTo>
                          <a:pt x="138" y="49"/>
                          <a:pt x="138" y="49"/>
                          <a:pt x="138" y="49"/>
                        </a:cubicBezTo>
                        <a:cubicBezTo>
                          <a:pt x="135" y="33"/>
                          <a:pt x="125" y="21"/>
                          <a:pt x="112" y="13"/>
                        </a:cubicBezTo>
                        <a:cubicBezTo>
                          <a:pt x="99" y="4"/>
                          <a:pt x="84" y="0"/>
                          <a:pt x="71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57" y="0"/>
                          <a:pt x="41" y="6"/>
                          <a:pt x="28" y="15"/>
                        </a:cubicBezTo>
                        <a:cubicBezTo>
                          <a:pt x="15" y="24"/>
                          <a:pt x="4" y="36"/>
                          <a:pt x="2" y="49"/>
                        </a:cubicBezTo>
                        <a:cubicBezTo>
                          <a:pt x="1" y="54"/>
                          <a:pt x="0" y="59"/>
                          <a:pt x="0" y="64"/>
                        </a:cubicBezTo>
                        <a:cubicBezTo>
                          <a:pt x="0" y="74"/>
                          <a:pt x="3" y="83"/>
                          <a:pt x="12" y="89"/>
                        </a:cubicBezTo>
                        <a:cubicBezTo>
                          <a:pt x="22" y="96"/>
                          <a:pt x="38" y="100"/>
                          <a:pt x="64" y="100"/>
                        </a:cubicBezTo>
                        <a:cubicBezTo>
                          <a:pt x="66" y="100"/>
                          <a:pt x="69" y="100"/>
                          <a:pt x="71" y="100"/>
                        </a:cubicBezTo>
                        <a:cubicBezTo>
                          <a:pt x="98" y="99"/>
                          <a:pt x="116" y="96"/>
                          <a:pt x="126" y="90"/>
                        </a:cubicBezTo>
                        <a:cubicBezTo>
                          <a:pt x="131" y="87"/>
                          <a:pt x="135" y="84"/>
                          <a:pt x="137" y="80"/>
                        </a:cubicBezTo>
                        <a:cubicBezTo>
                          <a:pt x="140" y="76"/>
                          <a:pt x="140" y="71"/>
                          <a:pt x="140" y="66"/>
                        </a:cubicBezTo>
                        <a:cubicBezTo>
                          <a:pt x="140" y="61"/>
                          <a:pt x="140" y="55"/>
                          <a:pt x="138" y="49"/>
                        </a:cubicBezTo>
                        <a:lnTo>
                          <a:pt x="137" y="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0" name="Freeform 136"/>
                  <p:cNvSpPr>
                    <a:spLocks/>
                  </p:cNvSpPr>
                  <p:nvPr/>
                </p:nvSpPr>
                <p:spPr bwMode="auto">
                  <a:xfrm>
                    <a:off x="1757" y="1543"/>
                    <a:ext cx="44" cy="71"/>
                  </a:xfrm>
                  <a:custGeom>
                    <a:avLst/>
                    <a:gdLst>
                      <a:gd name="T0" fmla="*/ 16 w 24"/>
                      <a:gd name="T1" fmla="*/ 23 h 39"/>
                      <a:gd name="T2" fmla="*/ 16 w 24"/>
                      <a:gd name="T3" fmla="*/ 6 h 39"/>
                      <a:gd name="T4" fmla="*/ 4 w 24"/>
                      <a:gd name="T5" fmla="*/ 12 h 39"/>
                      <a:gd name="T6" fmla="*/ 15 w 24"/>
                      <a:gd name="T7" fmla="*/ 38 h 39"/>
                      <a:gd name="T8" fmla="*/ 24 w 24"/>
                      <a:gd name="T9" fmla="*/ 39 h 39"/>
                      <a:gd name="T10" fmla="*/ 16 w 24"/>
                      <a:gd name="T11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39">
                        <a:moveTo>
                          <a:pt x="16" y="23"/>
                        </a:moveTo>
                        <a:cubicBezTo>
                          <a:pt x="13" y="19"/>
                          <a:pt x="12" y="11"/>
                          <a:pt x="16" y="6"/>
                        </a:cubicBezTo>
                        <a:cubicBezTo>
                          <a:pt x="13" y="0"/>
                          <a:pt x="7" y="9"/>
                          <a:pt x="4" y="12"/>
                        </a:cubicBezTo>
                        <a:cubicBezTo>
                          <a:pt x="0" y="15"/>
                          <a:pt x="15" y="38"/>
                          <a:pt x="15" y="38"/>
                        </a:cubicBezTo>
                        <a:cubicBezTo>
                          <a:pt x="24" y="39"/>
                          <a:pt x="24" y="39"/>
                          <a:pt x="24" y="39"/>
                        </a:cubicBezTo>
                        <a:cubicBezTo>
                          <a:pt x="19" y="31"/>
                          <a:pt x="19" y="28"/>
                          <a:pt x="16" y="23"/>
                        </a:cubicBezTo>
                        <a:close/>
                      </a:path>
                    </a:pathLst>
                  </a:custGeom>
                  <a:solidFill>
                    <a:srgbClr val="C6B98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1" name="Freeform 137"/>
                  <p:cNvSpPr>
                    <a:spLocks/>
                  </p:cNvSpPr>
                  <p:nvPr/>
                </p:nvSpPr>
                <p:spPr bwMode="auto">
                  <a:xfrm>
                    <a:off x="1766" y="1609"/>
                    <a:ext cx="81" cy="13"/>
                  </a:xfrm>
                  <a:custGeom>
                    <a:avLst/>
                    <a:gdLst>
                      <a:gd name="T0" fmla="*/ 44 w 44"/>
                      <a:gd name="T1" fmla="*/ 3 h 7"/>
                      <a:gd name="T2" fmla="*/ 3 w 44"/>
                      <a:gd name="T3" fmla="*/ 5 h 7"/>
                      <a:gd name="T4" fmla="*/ 5 w 44"/>
                      <a:gd name="T5" fmla="*/ 1 h 7"/>
                      <a:gd name="T6" fmla="*/ 42 w 44"/>
                      <a:gd name="T7" fmla="*/ 0 h 7"/>
                      <a:gd name="T8" fmla="*/ 44 w 44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7">
                        <a:moveTo>
                          <a:pt x="44" y="3"/>
                        </a:moveTo>
                        <a:cubicBezTo>
                          <a:pt x="43" y="4"/>
                          <a:pt x="6" y="7"/>
                          <a:pt x="3" y="5"/>
                        </a:cubicBezTo>
                        <a:cubicBezTo>
                          <a:pt x="0" y="4"/>
                          <a:pt x="1" y="1"/>
                          <a:pt x="5" y="1"/>
                        </a:cubicBezTo>
                        <a:cubicBezTo>
                          <a:pt x="8" y="0"/>
                          <a:pt x="40" y="0"/>
                          <a:pt x="42" y="0"/>
                        </a:cubicBezTo>
                        <a:cubicBezTo>
                          <a:pt x="44" y="1"/>
                          <a:pt x="44" y="1"/>
                          <a:pt x="44" y="3"/>
                        </a:cubicBezTo>
                        <a:close/>
                      </a:path>
                    </a:pathLst>
                  </a:custGeom>
                  <a:solidFill>
                    <a:srgbClr val="9C30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2" name="Freeform 138"/>
                  <p:cNvSpPr>
                    <a:spLocks/>
                  </p:cNvSpPr>
                  <p:nvPr/>
                </p:nvSpPr>
                <p:spPr bwMode="auto">
                  <a:xfrm>
                    <a:off x="1766" y="1607"/>
                    <a:ext cx="83" cy="15"/>
                  </a:xfrm>
                  <a:custGeom>
                    <a:avLst/>
                    <a:gdLst>
                      <a:gd name="T0" fmla="*/ 43 w 45"/>
                      <a:gd name="T1" fmla="*/ 3 h 8"/>
                      <a:gd name="T2" fmla="*/ 43 w 45"/>
                      <a:gd name="T3" fmla="*/ 3 h 8"/>
                      <a:gd name="T4" fmla="*/ 43 w 45"/>
                      <a:gd name="T5" fmla="*/ 4 h 8"/>
                      <a:gd name="T6" fmla="*/ 43 w 45"/>
                      <a:gd name="T7" fmla="*/ 3 h 8"/>
                      <a:gd name="T8" fmla="*/ 43 w 45"/>
                      <a:gd name="T9" fmla="*/ 3 h 8"/>
                      <a:gd name="T10" fmla="*/ 43 w 45"/>
                      <a:gd name="T11" fmla="*/ 3 h 8"/>
                      <a:gd name="T12" fmla="*/ 9 w 45"/>
                      <a:gd name="T13" fmla="*/ 6 h 8"/>
                      <a:gd name="T14" fmla="*/ 4 w 45"/>
                      <a:gd name="T15" fmla="*/ 6 h 8"/>
                      <a:gd name="T16" fmla="*/ 4 w 45"/>
                      <a:gd name="T17" fmla="*/ 6 h 8"/>
                      <a:gd name="T18" fmla="*/ 3 w 45"/>
                      <a:gd name="T19" fmla="*/ 3 h 8"/>
                      <a:gd name="T20" fmla="*/ 8 w 45"/>
                      <a:gd name="T21" fmla="*/ 2 h 8"/>
                      <a:gd name="T22" fmla="*/ 37 w 45"/>
                      <a:gd name="T23" fmla="*/ 2 h 8"/>
                      <a:gd name="T24" fmla="*/ 41 w 45"/>
                      <a:gd name="T25" fmla="*/ 2 h 8"/>
                      <a:gd name="T26" fmla="*/ 42 w 45"/>
                      <a:gd name="T27" fmla="*/ 2 h 8"/>
                      <a:gd name="T28" fmla="*/ 43 w 45"/>
                      <a:gd name="T29" fmla="*/ 3 h 8"/>
                      <a:gd name="T30" fmla="*/ 43 w 45"/>
                      <a:gd name="T31" fmla="*/ 3 h 8"/>
                      <a:gd name="T32" fmla="*/ 43 w 45"/>
                      <a:gd name="T33" fmla="*/ 3 h 8"/>
                      <a:gd name="T34" fmla="*/ 44 w 45"/>
                      <a:gd name="T35" fmla="*/ 3 h 8"/>
                      <a:gd name="T36" fmla="*/ 43 w 45"/>
                      <a:gd name="T37" fmla="*/ 3 h 8"/>
                      <a:gd name="T38" fmla="*/ 43 w 45"/>
                      <a:gd name="T39" fmla="*/ 3 h 8"/>
                      <a:gd name="T40" fmla="*/ 43 w 45"/>
                      <a:gd name="T41" fmla="*/ 3 h 8"/>
                      <a:gd name="T42" fmla="*/ 43 w 45"/>
                      <a:gd name="T43" fmla="*/ 3 h 8"/>
                      <a:gd name="T44" fmla="*/ 43 w 45"/>
                      <a:gd name="T45" fmla="*/ 3 h 8"/>
                      <a:gd name="T46" fmla="*/ 44 w 45"/>
                      <a:gd name="T47" fmla="*/ 4 h 8"/>
                      <a:gd name="T48" fmla="*/ 45 w 45"/>
                      <a:gd name="T49" fmla="*/ 3 h 8"/>
                      <a:gd name="T50" fmla="*/ 44 w 45"/>
                      <a:gd name="T51" fmla="*/ 1 h 8"/>
                      <a:gd name="T52" fmla="*/ 40 w 45"/>
                      <a:gd name="T53" fmla="*/ 0 h 8"/>
                      <a:gd name="T54" fmla="*/ 13 w 45"/>
                      <a:gd name="T55" fmla="*/ 0 h 8"/>
                      <a:gd name="T56" fmla="*/ 4 w 45"/>
                      <a:gd name="T57" fmla="*/ 1 h 8"/>
                      <a:gd name="T58" fmla="*/ 0 w 45"/>
                      <a:gd name="T59" fmla="*/ 4 h 8"/>
                      <a:gd name="T60" fmla="*/ 5 w 45"/>
                      <a:gd name="T61" fmla="*/ 8 h 8"/>
                      <a:gd name="T62" fmla="*/ 30 w 45"/>
                      <a:gd name="T63" fmla="*/ 7 h 8"/>
                      <a:gd name="T64" fmla="*/ 43 w 45"/>
                      <a:gd name="T65" fmla="*/ 5 h 8"/>
                      <a:gd name="T66" fmla="*/ 44 w 45"/>
                      <a:gd name="T67" fmla="*/ 5 h 8"/>
                      <a:gd name="T68" fmla="*/ 44 w 45"/>
                      <a:gd name="T6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5" h="8">
                        <a:moveTo>
                          <a:pt x="44" y="4"/>
                        </a:move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2" y="3"/>
                          <a:pt x="42" y="3"/>
                        </a:cubicBezTo>
                        <a:cubicBezTo>
                          <a:pt x="36" y="4"/>
                          <a:pt x="18" y="6"/>
                          <a:pt x="9" y="6"/>
                        </a:cubicBezTo>
                        <a:cubicBezTo>
                          <a:pt x="7" y="6"/>
                          <a:pt x="6" y="6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3" y="3"/>
                          <a:pt x="4" y="3"/>
                          <a:pt x="5" y="3"/>
                        </a:cubicBezTo>
                        <a:cubicBezTo>
                          <a:pt x="5" y="3"/>
                          <a:pt x="6" y="2"/>
                          <a:pt x="8" y="2"/>
                        </a:cubicBezTo>
                        <a:cubicBezTo>
                          <a:pt x="12" y="2"/>
                          <a:pt x="19" y="2"/>
                          <a:pt x="27" y="2"/>
                        </a:cubicBezTo>
                        <a:cubicBezTo>
                          <a:pt x="30" y="2"/>
                          <a:pt x="34" y="2"/>
                          <a:pt x="37" y="2"/>
                        </a:cubicBezTo>
                        <a:cubicBezTo>
                          <a:pt x="38" y="2"/>
                          <a:pt x="39" y="2"/>
                          <a:pt x="40" y="2"/>
                        </a:cubicBezTo>
                        <a:cubicBezTo>
                          <a:pt x="41" y="2"/>
                          <a:pt x="41" y="2"/>
                          <a:pt x="41" y="2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42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4" y="4"/>
                          <a:pt x="44" y="4"/>
                          <a:pt x="44" y="4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5" y="4"/>
                          <a:pt x="45" y="3"/>
                          <a:pt x="45" y="3"/>
                        </a:cubicBezTo>
                        <a:cubicBezTo>
                          <a:pt x="45" y="2"/>
                          <a:pt x="45" y="2"/>
                          <a:pt x="45" y="2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3" y="1"/>
                          <a:pt x="43" y="1"/>
                          <a:pt x="42" y="1"/>
                        </a:cubicBezTo>
                        <a:cubicBezTo>
                          <a:pt x="42" y="0"/>
                          <a:pt x="41" y="0"/>
                          <a:pt x="40" y="0"/>
                        </a:cubicBezTo>
                        <a:cubicBezTo>
                          <a:pt x="38" y="0"/>
                          <a:pt x="32" y="0"/>
                          <a:pt x="27" y="0"/>
                        </a:cubicBezTo>
                        <a:cubicBezTo>
                          <a:pt x="22" y="0"/>
                          <a:pt x="17" y="0"/>
                          <a:pt x="13" y="0"/>
                        </a:cubicBezTo>
                        <a:cubicBezTo>
                          <a:pt x="11" y="0"/>
                          <a:pt x="9" y="0"/>
                          <a:pt x="7" y="0"/>
                        </a:cubicBezTo>
                        <a:cubicBezTo>
                          <a:pt x="6" y="0"/>
                          <a:pt x="5" y="1"/>
                          <a:pt x="4" y="1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1" y="2"/>
                          <a:pt x="0" y="3"/>
                          <a:pt x="0" y="4"/>
                        </a:cubicBezTo>
                        <a:cubicBezTo>
                          <a:pt x="0" y="5"/>
                          <a:pt x="1" y="6"/>
                          <a:pt x="3" y="7"/>
                        </a:cubicBezTo>
                        <a:cubicBezTo>
                          <a:pt x="3" y="8"/>
                          <a:pt x="4" y="8"/>
                          <a:pt x="5" y="8"/>
                        </a:cubicBezTo>
                        <a:cubicBezTo>
                          <a:pt x="6" y="8"/>
                          <a:pt x="7" y="8"/>
                          <a:pt x="9" y="8"/>
                        </a:cubicBezTo>
                        <a:cubicBezTo>
                          <a:pt x="14" y="8"/>
                          <a:pt x="23" y="7"/>
                          <a:pt x="30" y="7"/>
                        </a:cubicBezTo>
                        <a:cubicBezTo>
                          <a:pt x="34" y="6"/>
                          <a:pt x="37" y="6"/>
                          <a:pt x="40" y="6"/>
                        </a:cubicBezTo>
                        <a:cubicBezTo>
                          <a:pt x="41" y="5"/>
                          <a:pt x="42" y="5"/>
                          <a:pt x="43" y="5"/>
                        </a:cubicBezTo>
                        <a:cubicBezTo>
                          <a:pt x="43" y="5"/>
                          <a:pt x="43" y="5"/>
                          <a:pt x="44" y="5"/>
                        </a:cubicBezTo>
                        <a:cubicBezTo>
                          <a:pt x="44" y="5"/>
                          <a:pt x="44" y="5"/>
                          <a:pt x="44" y="5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lnTo>
                          <a:pt x="4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3" name="Freeform 139"/>
                  <p:cNvSpPr>
                    <a:spLocks/>
                  </p:cNvSpPr>
                  <p:nvPr/>
                </p:nvSpPr>
                <p:spPr bwMode="auto">
                  <a:xfrm>
                    <a:off x="1768" y="1612"/>
                    <a:ext cx="81" cy="15"/>
                  </a:xfrm>
                  <a:custGeom>
                    <a:avLst/>
                    <a:gdLst>
                      <a:gd name="T0" fmla="*/ 1 w 44"/>
                      <a:gd name="T1" fmla="*/ 3 h 8"/>
                      <a:gd name="T2" fmla="*/ 41 w 44"/>
                      <a:gd name="T3" fmla="*/ 2 h 8"/>
                      <a:gd name="T4" fmla="*/ 40 w 44"/>
                      <a:gd name="T5" fmla="*/ 7 h 8"/>
                      <a:gd name="T6" fmla="*/ 2 w 44"/>
                      <a:gd name="T7" fmla="*/ 5 h 8"/>
                      <a:gd name="T8" fmla="*/ 1 w 44"/>
                      <a:gd name="T9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8">
                        <a:moveTo>
                          <a:pt x="1" y="3"/>
                        </a:moveTo>
                        <a:cubicBezTo>
                          <a:pt x="1" y="2"/>
                          <a:pt x="38" y="0"/>
                          <a:pt x="41" y="2"/>
                        </a:cubicBezTo>
                        <a:cubicBezTo>
                          <a:pt x="44" y="4"/>
                          <a:pt x="43" y="6"/>
                          <a:pt x="40" y="7"/>
                        </a:cubicBezTo>
                        <a:cubicBezTo>
                          <a:pt x="36" y="8"/>
                          <a:pt x="4" y="6"/>
                          <a:pt x="2" y="5"/>
                        </a:cubicBezTo>
                        <a:cubicBezTo>
                          <a:pt x="0" y="4"/>
                          <a:pt x="0" y="4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9C30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4" name="Freeform 140"/>
                  <p:cNvSpPr>
                    <a:spLocks/>
                  </p:cNvSpPr>
                  <p:nvPr/>
                </p:nvSpPr>
                <p:spPr bwMode="auto">
                  <a:xfrm>
                    <a:off x="1766" y="1612"/>
                    <a:ext cx="83" cy="15"/>
                  </a:xfrm>
                  <a:custGeom>
                    <a:avLst/>
                    <a:gdLst>
                      <a:gd name="T0" fmla="*/ 3 w 45"/>
                      <a:gd name="T1" fmla="*/ 3 h 8"/>
                      <a:gd name="T2" fmla="*/ 2 w 45"/>
                      <a:gd name="T3" fmla="*/ 4 h 8"/>
                      <a:gd name="T4" fmla="*/ 2 w 45"/>
                      <a:gd name="T5" fmla="*/ 3 h 8"/>
                      <a:gd name="T6" fmla="*/ 2 w 45"/>
                      <a:gd name="T7" fmla="*/ 3 h 8"/>
                      <a:gd name="T8" fmla="*/ 2 w 45"/>
                      <a:gd name="T9" fmla="*/ 4 h 8"/>
                      <a:gd name="T10" fmla="*/ 2 w 45"/>
                      <a:gd name="T11" fmla="*/ 4 h 8"/>
                      <a:gd name="T12" fmla="*/ 28 w 45"/>
                      <a:gd name="T13" fmla="*/ 2 h 8"/>
                      <a:gd name="T14" fmla="*/ 41 w 45"/>
                      <a:gd name="T15" fmla="*/ 3 h 8"/>
                      <a:gd name="T16" fmla="*/ 42 w 45"/>
                      <a:gd name="T17" fmla="*/ 3 h 8"/>
                      <a:gd name="T18" fmla="*/ 43 w 45"/>
                      <a:gd name="T19" fmla="*/ 5 h 8"/>
                      <a:gd name="T20" fmla="*/ 40 w 45"/>
                      <a:gd name="T21" fmla="*/ 6 h 8"/>
                      <a:gd name="T22" fmla="*/ 17 w 45"/>
                      <a:gd name="T23" fmla="*/ 5 h 8"/>
                      <a:gd name="T24" fmla="*/ 5 w 45"/>
                      <a:gd name="T25" fmla="*/ 5 h 8"/>
                      <a:gd name="T26" fmla="*/ 4 w 45"/>
                      <a:gd name="T27" fmla="*/ 4 h 8"/>
                      <a:gd name="T28" fmla="*/ 2 w 45"/>
                      <a:gd name="T29" fmla="*/ 4 h 8"/>
                      <a:gd name="T30" fmla="*/ 2 w 45"/>
                      <a:gd name="T31" fmla="*/ 4 h 8"/>
                      <a:gd name="T32" fmla="*/ 2 w 45"/>
                      <a:gd name="T33" fmla="*/ 4 h 8"/>
                      <a:gd name="T34" fmla="*/ 2 w 45"/>
                      <a:gd name="T35" fmla="*/ 4 h 8"/>
                      <a:gd name="T36" fmla="*/ 2 w 45"/>
                      <a:gd name="T37" fmla="*/ 4 h 8"/>
                      <a:gd name="T38" fmla="*/ 2 w 45"/>
                      <a:gd name="T39" fmla="*/ 4 h 8"/>
                      <a:gd name="T40" fmla="*/ 2 w 45"/>
                      <a:gd name="T41" fmla="*/ 4 h 8"/>
                      <a:gd name="T42" fmla="*/ 2 w 45"/>
                      <a:gd name="T43" fmla="*/ 4 h 8"/>
                      <a:gd name="T44" fmla="*/ 2 w 45"/>
                      <a:gd name="T45" fmla="*/ 4 h 8"/>
                      <a:gd name="T46" fmla="*/ 2 w 45"/>
                      <a:gd name="T47" fmla="*/ 3 h 8"/>
                      <a:gd name="T48" fmla="*/ 0 w 45"/>
                      <a:gd name="T49" fmla="*/ 4 h 8"/>
                      <a:gd name="T50" fmla="*/ 1 w 45"/>
                      <a:gd name="T51" fmla="*/ 6 h 8"/>
                      <a:gd name="T52" fmla="*/ 5 w 45"/>
                      <a:gd name="T53" fmla="*/ 7 h 8"/>
                      <a:gd name="T54" fmla="*/ 41 w 45"/>
                      <a:gd name="T55" fmla="*/ 8 h 8"/>
                      <a:gd name="T56" fmla="*/ 45 w 45"/>
                      <a:gd name="T57" fmla="*/ 5 h 8"/>
                      <a:gd name="T58" fmla="*/ 41 w 45"/>
                      <a:gd name="T59" fmla="*/ 1 h 8"/>
                      <a:gd name="T60" fmla="*/ 11 w 45"/>
                      <a:gd name="T61" fmla="*/ 1 h 8"/>
                      <a:gd name="T62" fmla="*/ 2 w 45"/>
                      <a:gd name="T63" fmla="*/ 2 h 8"/>
                      <a:gd name="T64" fmla="*/ 1 w 45"/>
                      <a:gd name="T65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8">
                        <a:moveTo>
                          <a:pt x="2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7" y="3"/>
                          <a:pt x="19" y="2"/>
                          <a:pt x="28" y="2"/>
                        </a:cubicBezTo>
                        <a:cubicBezTo>
                          <a:pt x="32" y="2"/>
                          <a:pt x="35" y="2"/>
                          <a:pt x="37" y="3"/>
                        </a:cubicBezTo>
                        <a:cubicBezTo>
                          <a:pt x="39" y="3"/>
                          <a:pt x="40" y="3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4"/>
                          <a:pt x="43" y="4"/>
                          <a:pt x="43" y="5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2" y="6"/>
                          <a:pt x="41" y="6"/>
                          <a:pt x="40" y="6"/>
                        </a:cubicBezTo>
                        <a:cubicBezTo>
                          <a:pt x="40" y="6"/>
                          <a:pt x="39" y="6"/>
                          <a:pt x="37" y="6"/>
                        </a:cubicBezTo>
                        <a:cubicBezTo>
                          <a:pt x="32" y="6"/>
                          <a:pt x="24" y="6"/>
                          <a:pt x="17" y="5"/>
                        </a:cubicBezTo>
                        <a:cubicBezTo>
                          <a:pt x="14" y="5"/>
                          <a:pt x="10" y="5"/>
                          <a:pt x="8" y="5"/>
                        </a:cubicBezTo>
                        <a:cubicBezTo>
                          <a:pt x="7" y="5"/>
                          <a:pt x="6" y="5"/>
                          <a:pt x="5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0" y="3"/>
                          <a:pt x="0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2" y="6"/>
                          <a:pt x="2" y="6"/>
                          <a:pt x="3" y="6"/>
                        </a:cubicBezTo>
                        <a:cubicBezTo>
                          <a:pt x="3" y="6"/>
                          <a:pt x="4" y="6"/>
                          <a:pt x="5" y="7"/>
                        </a:cubicBezTo>
                        <a:cubicBezTo>
                          <a:pt x="10" y="7"/>
                          <a:pt x="29" y="8"/>
                          <a:pt x="37" y="8"/>
                        </a:cubicBezTo>
                        <a:cubicBezTo>
                          <a:pt x="39" y="8"/>
                          <a:pt x="40" y="8"/>
                          <a:pt x="41" y="8"/>
                        </a:cubicBezTo>
                        <a:cubicBezTo>
                          <a:pt x="42" y="8"/>
                          <a:pt x="43" y="7"/>
                          <a:pt x="44" y="7"/>
                        </a:cubicBezTo>
                        <a:cubicBezTo>
                          <a:pt x="44" y="6"/>
                          <a:pt x="45" y="6"/>
                          <a:pt x="45" y="5"/>
                        </a:cubicBezTo>
                        <a:cubicBezTo>
                          <a:pt x="45" y="3"/>
                          <a:pt x="44" y="2"/>
                          <a:pt x="43" y="2"/>
                        </a:cubicBezTo>
                        <a:cubicBezTo>
                          <a:pt x="42" y="1"/>
                          <a:pt x="42" y="1"/>
                          <a:pt x="41" y="1"/>
                        </a:cubicBezTo>
                        <a:cubicBezTo>
                          <a:pt x="38" y="1"/>
                          <a:pt x="33" y="0"/>
                          <a:pt x="28" y="0"/>
                        </a:cubicBezTo>
                        <a:cubicBezTo>
                          <a:pt x="22" y="0"/>
                          <a:pt x="16" y="1"/>
                          <a:pt x="11" y="1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5" name="Freeform 141"/>
                  <p:cNvSpPr>
                    <a:spLocks/>
                  </p:cNvSpPr>
                  <p:nvPr/>
                </p:nvSpPr>
                <p:spPr bwMode="auto">
                  <a:xfrm>
                    <a:off x="1786" y="1585"/>
                    <a:ext cx="11" cy="25"/>
                  </a:xfrm>
                  <a:custGeom>
                    <a:avLst/>
                    <a:gdLst>
                      <a:gd name="T0" fmla="*/ 5 w 6"/>
                      <a:gd name="T1" fmla="*/ 13 h 14"/>
                      <a:gd name="T2" fmla="*/ 5 w 6"/>
                      <a:gd name="T3" fmla="*/ 8 h 14"/>
                      <a:gd name="T4" fmla="*/ 1 w 6"/>
                      <a:gd name="T5" fmla="*/ 1 h 14"/>
                      <a:gd name="T6" fmla="*/ 0 w 6"/>
                      <a:gd name="T7" fmla="*/ 1 h 14"/>
                      <a:gd name="T8" fmla="*/ 0 w 6"/>
                      <a:gd name="T9" fmla="*/ 2 h 14"/>
                      <a:gd name="T10" fmla="*/ 3 w 6"/>
                      <a:gd name="T11" fmla="*/ 8 h 14"/>
                      <a:gd name="T12" fmla="*/ 3 w 6"/>
                      <a:gd name="T13" fmla="*/ 12 h 14"/>
                      <a:gd name="T14" fmla="*/ 3 w 6"/>
                      <a:gd name="T15" fmla="*/ 13 h 14"/>
                      <a:gd name="T16" fmla="*/ 5 w 6"/>
                      <a:gd name="T17" fmla="*/ 14 h 14"/>
                      <a:gd name="T18" fmla="*/ 5 w 6"/>
                      <a:gd name="T1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" h="14">
                        <a:moveTo>
                          <a:pt x="5" y="13"/>
                        </a:moveTo>
                        <a:cubicBezTo>
                          <a:pt x="5" y="13"/>
                          <a:pt x="5" y="11"/>
                          <a:pt x="5" y="8"/>
                        </a:cubicBezTo>
                        <a:cubicBezTo>
                          <a:pt x="4" y="5"/>
                          <a:pt x="3" y="2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1" y="3"/>
                          <a:pt x="2" y="6"/>
                          <a:pt x="3" y="8"/>
                        </a:cubicBezTo>
                        <a:cubicBezTo>
                          <a:pt x="3" y="10"/>
                          <a:pt x="3" y="11"/>
                          <a:pt x="3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5" y="14"/>
                          <a:pt x="6" y="13"/>
                          <a:pt x="5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6" name="Freeform 142"/>
                  <p:cNvSpPr>
                    <a:spLocks/>
                  </p:cNvSpPr>
                  <p:nvPr/>
                </p:nvSpPr>
                <p:spPr bwMode="auto">
                  <a:xfrm>
                    <a:off x="1821" y="1585"/>
                    <a:ext cx="11" cy="25"/>
                  </a:xfrm>
                  <a:custGeom>
                    <a:avLst/>
                    <a:gdLst>
                      <a:gd name="T0" fmla="*/ 4 w 6"/>
                      <a:gd name="T1" fmla="*/ 1 h 14"/>
                      <a:gd name="T2" fmla="*/ 2 w 6"/>
                      <a:gd name="T3" fmla="*/ 5 h 14"/>
                      <a:gd name="T4" fmla="*/ 0 w 6"/>
                      <a:gd name="T5" fmla="*/ 12 h 14"/>
                      <a:gd name="T6" fmla="*/ 0 w 6"/>
                      <a:gd name="T7" fmla="*/ 13 h 14"/>
                      <a:gd name="T8" fmla="*/ 1 w 6"/>
                      <a:gd name="T9" fmla="*/ 14 h 14"/>
                      <a:gd name="T10" fmla="*/ 2 w 6"/>
                      <a:gd name="T11" fmla="*/ 13 h 14"/>
                      <a:gd name="T12" fmla="*/ 2 w 6"/>
                      <a:gd name="T13" fmla="*/ 12 h 14"/>
                      <a:gd name="T14" fmla="*/ 4 w 6"/>
                      <a:gd name="T15" fmla="*/ 6 h 14"/>
                      <a:gd name="T16" fmla="*/ 5 w 6"/>
                      <a:gd name="T17" fmla="*/ 3 h 14"/>
                      <a:gd name="T18" fmla="*/ 6 w 6"/>
                      <a:gd name="T19" fmla="*/ 2 h 14"/>
                      <a:gd name="T20" fmla="*/ 5 w 6"/>
                      <a:gd name="T21" fmla="*/ 1 h 14"/>
                      <a:gd name="T22" fmla="*/ 4 w 6"/>
                      <a:gd name="T2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" h="14">
                        <a:moveTo>
                          <a:pt x="4" y="1"/>
                        </a:moveTo>
                        <a:cubicBezTo>
                          <a:pt x="4" y="1"/>
                          <a:pt x="3" y="3"/>
                          <a:pt x="2" y="5"/>
                        </a:cubicBezTo>
                        <a:cubicBezTo>
                          <a:pt x="1" y="7"/>
                          <a:pt x="0" y="10"/>
                          <a:pt x="0" y="12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2" y="13"/>
                          <a:pt x="2" y="13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2" y="11"/>
                          <a:pt x="3" y="8"/>
                          <a:pt x="4" y="6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1"/>
                          <a:pt x="5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7" name="Freeform 143"/>
                  <p:cNvSpPr>
                    <a:spLocks/>
                  </p:cNvSpPr>
                  <p:nvPr/>
                </p:nvSpPr>
                <p:spPr bwMode="auto">
                  <a:xfrm>
                    <a:off x="1803" y="1576"/>
                    <a:ext cx="7" cy="34"/>
                  </a:xfrm>
                  <a:custGeom>
                    <a:avLst/>
                    <a:gdLst>
                      <a:gd name="T0" fmla="*/ 2 w 4"/>
                      <a:gd name="T1" fmla="*/ 1 h 19"/>
                      <a:gd name="T2" fmla="*/ 0 w 4"/>
                      <a:gd name="T3" fmla="*/ 17 h 19"/>
                      <a:gd name="T4" fmla="*/ 0 w 4"/>
                      <a:gd name="T5" fmla="*/ 18 h 19"/>
                      <a:gd name="T6" fmla="*/ 1 w 4"/>
                      <a:gd name="T7" fmla="*/ 19 h 19"/>
                      <a:gd name="T8" fmla="*/ 2 w 4"/>
                      <a:gd name="T9" fmla="*/ 18 h 19"/>
                      <a:gd name="T10" fmla="*/ 2 w 4"/>
                      <a:gd name="T11" fmla="*/ 17 h 19"/>
                      <a:gd name="T12" fmla="*/ 3 w 4"/>
                      <a:gd name="T13" fmla="*/ 8 h 19"/>
                      <a:gd name="T14" fmla="*/ 4 w 4"/>
                      <a:gd name="T15" fmla="*/ 2 h 19"/>
                      <a:gd name="T16" fmla="*/ 3 w 4"/>
                      <a:gd name="T17" fmla="*/ 0 h 19"/>
                      <a:gd name="T18" fmla="*/ 2 w 4"/>
                      <a:gd name="T19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19">
                        <a:moveTo>
                          <a:pt x="2" y="1"/>
                        </a:moveTo>
                        <a:cubicBezTo>
                          <a:pt x="2" y="1"/>
                          <a:pt x="0" y="12"/>
                          <a:pt x="0" y="17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8"/>
                          <a:pt x="1" y="19"/>
                          <a:pt x="1" y="19"/>
                        </a:cubicBezTo>
                        <a:cubicBezTo>
                          <a:pt x="2" y="19"/>
                          <a:pt x="2" y="18"/>
                          <a:pt x="2" y="18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15"/>
                          <a:pt x="3" y="11"/>
                          <a:pt x="3" y="8"/>
                        </a:cubicBezTo>
                        <a:cubicBezTo>
                          <a:pt x="4" y="4"/>
                          <a:pt x="4" y="2"/>
                          <a:pt x="4" y="2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8" name="Freeform 144"/>
                  <p:cNvSpPr>
                    <a:spLocks noEditPoints="1"/>
                  </p:cNvSpPr>
                  <p:nvPr/>
                </p:nvSpPr>
                <p:spPr bwMode="auto">
                  <a:xfrm>
                    <a:off x="1766" y="1653"/>
                    <a:ext cx="72" cy="110"/>
                  </a:xfrm>
                  <a:custGeom>
                    <a:avLst/>
                    <a:gdLst>
                      <a:gd name="T0" fmla="*/ 0 w 39"/>
                      <a:gd name="T1" fmla="*/ 50 h 60"/>
                      <a:gd name="T2" fmla="*/ 1 w 39"/>
                      <a:gd name="T3" fmla="*/ 47 h 60"/>
                      <a:gd name="T4" fmla="*/ 4 w 39"/>
                      <a:gd name="T5" fmla="*/ 47 h 60"/>
                      <a:gd name="T6" fmla="*/ 8 w 39"/>
                      <a:gd name="T7" fmla="*/ 24 h 60"/>
                      <a:gd name="T8" fmla="*/ 10 w 39"/>
                      <a:gd name="T9" fmla="*/ 11 h 60"/>
                      <a:gd name="T10" fmla="*/ 7 w 39"/>
                      <a:gd name="T11" fmla="*/ 9 h 60"/>
                      <a:gd name="T12" fmla="*/ 10 w 39"/>
                      <a:gd name="T13" fmla="*/ 7 h 60"/>
                      <a:gd name="T14" fmla="*/ 20 w 39"/>
                      <a:gd name="T15" fmla="*/ 6 h 60"/>
                      <a:gd name="T16" fmla="*/ 23 w 39"/>
                      <a:gd name="T17" fmla="*/ 4 h 60"/>
                      <a:gd name="T18" fmla="*/ 24 w 39"/>
                      <a:gd name="T19" fmla="*/ 0 h 60"/>
                      <a:gd name="T20" fmla="*/ 27 w 39"/>
                      <a:gd name="T21" fmla="*/ 1 h 60"/>
                      <a:gd name="T22" fmla="*/ 26 w 39"/>
                      <a:gd name="T23" fmla="*/ 7 h 60"/>
                      <a:gd name="T24" fmla="*/ 36 w 39"/>
                      <a:gd name="T25" fmla="*/ 12 h 60"/>
                      <a:gd name="T26" fmla="*/ 38 w 39"/>
                      <a:gd name="T27" fmla="*/ 22 h 60"/>
                      <a:gd name="T28" fmla="*/ 35 w 39"/>
                      <a:gd name="T29" fmla="*/ 28 h 60"/>
                      <a:gd name="T30" fmla="*/ 29 w 39"/>
                      <a:gd name="T31" fmla="*/ 32 h 60"/>
                      <a:gd name="T32" fmla="*/ 34 w 39"/>
                      <a:gd name="T33" fmla="*/ 37 h 60"/>
                      <a:gd name="T34" fmla="*/ 35 w 39"/>
                      <a:gd name="T35" fmla="*/ 44 h 60"/>
                      <a:gd name="T36" fmla="*/ 30 w 39"/>
                      <a:gd name="T37" fmla="*/ 51 h 60"/>
                      <a:gd name="T38" fmla="*/ 23 w 39"/>
                      <a:gd name="T39" fmla="*/ 53 h 60"/>
                      <a:gd name="T40" fmla="*/ 19 w 39"/>
                      <a:gd name="T41" fmla="*/ 53 h 60"/>
                      <a:gd name="T42" fmla="*/ 18 w 39"/>
                      <a:gd name="T43" fmla="*/ 58 h 60"/>
                      <a:gd name="T44" fmla="*/ 16 w 39"/>
                      <a:gd name="T45" fmla="*/ 60 h 60"/>
                      <a:gd name="T46" fmla="*/ 14 w 39"/>
                      <a:gd name="T47" fmla="*/ 57 h 60"/>
                      <a:gd name="T48" fmla="*/ 15 w 39"/>
                      <a:gd name="T49" fmla="*/ 53 h 60"/>
                      <a:gd name="T50" fmla="*/ 11 w 39"/>
                      <a:gd name="T51" fmla="*/ 52 h 60"/>
                      <a:gd name="T52" fmla="*/ 6 w 39"/>
                      <a:gd name="T53" fmla="*/ 51 h 60"/>
                      <a:gd name="T54" fmla="*/ 4 w 39"/>
                      <a:gd name="T55" fmla="*/ 52 h 60"/>
                      <a:gd name="T56" fmla="*/ 2 w 39"/>
                      <a:gd name="T57" fmla="*/ 50 h 60"/>
                      <a:gd name="T58" fmla="*/ 13 w 39"/>
                      <a:gd name="T59" fmla="*/ 14 h 60"/>
                      <a:gd name="T60" fmla="*/ 12 w 39"/>
                      <a:gd name="T61" fmla="*/ 22 h 60"/>
                      <a:gd name="T62" fmla="*/ 10 w 39"/>
                      <a:gd name="T63" fmla="*/ 37 h 60"/>
                      <a:gd name="T64" fmla="*/ 12 w 39"/>
                      <a:gd name="T65" fmla="*/ 49 h 60"/>
                      <a:gd name="T66" fmla="*/ 15 w 39"/>
                      <a:gd name="T67" fmla="*/ 49 h 60"/>
                      <a:gd name="T68" fmla="*/ 17 w 39"/>
                      <a:gd name="T69" fmla="*/ 42 h 60"/>
                      <a:gd name="T70" fmla="*/ 18 w 39"/>
                      <a:gd name="T71" fmla="*/ 32 h 60"/>
                      <a:gd name="T72" fmla="*/ 14 w 39"/>
                      <a:gd name="T73" fmla="*/ 29 h 60"/>
                      <a:gd name="T74" fmla="*/ 16 w 39"/>
                      <a:gd name="T75" fmla="*/ 28 h 60"/>
                      <a:gd name="T76" fmla="*/ 19 w 39"/>
                      <a:gd name="T77" fmla="*/ 28 h 60"/>
                      <a:gd name="T78" fmla="*/ 21 w 39"/>
                      <a:gd name="T79" fmla="*/ 14 h 60"/>
                      <a:gd name="T80" fmla="*/ 22 w 39"/>
                      <a:gd name="T81" fmla="*/ 10 h 60"/>
                      <a:gd name="T82" fmla="*/ 19 w 39"/>
                      <a:gd name="T83" fmla="*/ 10 h 60"/>
                      <a:gd name="T84" fmla="*/ 14 w 39"/>
                      <a:gd name="T85" fmla="*/ 10 h 60"/>
                      <a:gd name="T86" fmla="*/ 23 w 39"/>
                      <a:gd name="T87" fmla="*/ 50 h 60"/>
                      <a:gd name="T88" fmla="*/ 30 w 39"/>
                      <a:gd name="T89" fmla="*/ 47 h 60"/>
                      <a:gd name="T90" fmla="*/ 29 w 39"/>
                      <a:gd name="T91" fmla="*/ 36 h 60"/>
                      <a:gd name="T92" fmla="*/ 22 w 39"/>
                      <a:gd name="T93" fmla="*/ 33 h 60"/>
                      <a:gd name="T94" fmla="*/ 19 w 39"/>
                      <a:gd name="T95" fmla="*/ 50 h 60"/>
                      <a:gd name="T96" fmla="*/ 32 w 39"/>
                      <a:gd name="T97" fmla="*/ 27 h 60"/>
                      <a:gd name="T98" fmla="*/ 35 w 39"/>
                      <a:gd name="T99" fmla="*/ 18 h 60"/>
                      <a:gd name="T100" fmla="*/ 30 w 39"/>
                      <a:gd name="T101" fmla="*/ 12 h 60"/>
                      <a:gd name="T102" fmla="*/ 23 w 39"/>
                      <a:gd name="T103" fmla="*/ 29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9" h="60">
                        <a:moveTo>
                          <a:pt x="2" y="50"/>
                        </a:moveTo>
                        <a:cubicBezTo>
                          <a:pt x="1" y="50"/>
                          <a:pt x="1" y="50"/>
                          <a:pt x="0" y="50"/>
                        </a:cubicBezTo>
                        <a:cubicBezTo>
                          <a:pt x="0" y="49"/>
                          <a:pt x="0" y="49"/>
                          <a:pt x="0" y="48"/>
                        </a:cubicBezTo>
                        <a:cubicBezTo>
                          <a:pt x="0" y="48"/>
                          <a:pt x="0" y="48"/>
                          <a:pt x="1" y="47"/>
                        </a:cubicBezTo>
                        <a:cubicBezTo>
                          <a:pt x="1" y="47"/>
                          <a:pt x="2" y="47"/>
                          <a:pt x="2" y="47"/>
                        </a:cubicBez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5" y="43"/>
                          <a:pt x="5" y="39"/>
                          <a:pt x="6" y="35"/>
                        </a:cubicBezTo>
                        <a:cubicBezTo>
                          <a:pt x="7" y="31"/>
                          <a:pt x="7" y="28"/>
                          <a:pt x="8" y="24"/>
                        </a:cubicBezTo>
                        <a:cubicBezTo>
                          <a:pt x="8" y="21"/>
                          <a:pt x="9" y="19"/>
                          <a:pt x="9" y="17"/>
                        </a:cubicBezTo>
                        <a:cubicBezTo>
                          <a:pt x="9" y="15"/>
                          <a:pt x="9" y="13"/>
                          <a:pt x="10" y="11"/>
                        </a:cubicBezTo>
                        <a:cubicBezTo>
                          <a:pt x="9" y="11"/>
                          <a:pt x="8" y="11"/>
                          <a:pt x="8" y="11"/>
                        </a:cubicBezTo>
                        <a:cubicBezTo>
                          <a:pt x="8" y="10"/>
                          <a:pt x="7" y="10"/>
                          <a:pt x="7" y="9"/>
                        </a:cubicBezTo>
                        <a:cubicBezTo>
                          <a:pt x="7" y="9"/>
                          <a:pt x="8" y="8"/>
                          <a:pt x="8" y="8"/>
                        </a:cubicBezTo>
                        <a:cubicBezTo>
                          <a:pt x="8" y="8"/>
                          <a:pt x="9" y="7"/>
                          <a:pt x="10" y="7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13" y="6"/>
                          <a:pt x="17" y="6"/>
                          <a:pt x="20" y="6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23" y="6"/>
                          <a:pt x="23" y="5"/>
                          <a:pt x="23" y="4"/>
                        </a:cubicBezTo>
                        <a:cubicBezTo>
                          <a:pt x="23" y="3"/>
                          <a:pt x="23" y="2"/>
                          <a:pt x="23" y="1"/>
                        </a:cubicBezTo>
                        <a:cubicBezTo>
                          <a:pt x="23" y="1"/>
                          <a:pt x="24" y="0"/>
                          <a:pt x="24" y="0"/>
                        </a:cubicBezTo>
                        <a:cubicBezTo>
                          <a:pt x="25" y="0"/>
                          <a:pt x="25" y="0"/>
                          <a:pt x="26" y="0"/>
                        </a:cubicBezTo>
                        <a:cubicBezTo>
                          <a:pt x="26" y="0"/>
                          <a:pt x="26" y="0"/>
                          <a:pt x="27" y="1"/>
                        </a:cubicBezTo>
                        <a:cubicBezTo>
                          <a:pt x="27" y="1"/>
                          <a:pt x="27" y="1"/>
                          <a:pt x="27" y="2"/>
                        </a:cubicBezTo>
                        <a:cubicBezTo>
                          <a:pt x="26" y="7"/>
                          <a:pt x="26" y="7"/>
                          <a:pt x="26" y="7"/>
                        </a:cubicBezTo>
                        <a:cubicBezTo>
                          <a:pt x="28" y="8"/>
                          <a:pt x="30" y="8"/>
                          <a:pt x="31" y="9"/>
                        </a:cubicBezTo>
                        <a:cubicBezTo>
                          <a:pt x="33" y="10"/>
                          <a:pt x="34" y="11"/>
                          <a:pt x="36" y="12"/>
                        </a:cubicBezTo>
                        <a:cubicBezTo>
                          <a:pt x="37" y="14"/>
                          <a:pt x="38" y="15"/>
                          <a:pt x="38" y="17"/>
                        </a:cubicBezTo>
                        <a:cubicBezTo>
                          <a:pt x="39" y="18"/>
                          <a:pt x="39" y="20"/>
                          <a:pt x="38" y="22"/>
                        </a:cubicBezTo>
                        <a:cubicBezTo>
                          <a:pt x="38" y="23"/>
                          <a:pt x="38" y="24"/>
                          <a:pt x="37" y="25"/>
                        </a:cubicBezTo>
                        <a:cubicBezTo>
                          <a:pt x="37" y="26"/>
                          <a:pt x="36" y="27"/>
                          <a:pt x="35" y="28"/>
                        </a:cubicBezTo>
                        <a:cubicBezTo>
                          <a:pt x="34" y="29"/>
                          <a:pt x="33" y="30"/>
                          <a:pt x="32" y="30"/>
                        </a:cubicBezTo>
                        <a:cubicBezTo>
                          <a:pt x="31" y="31"/>
                          <a:pt x="30" y="31"/>
                          <a:pt x="29" y="32"/>
                        </a:cubicBezTo>
                        <a:cubicBezTo>
                          <a:pt x="30" y="32"/>
                          <a:pt x="31" y="33"/>
                          <a:pt x="31" y="34"/>
                        </a:cubicBezTo>
                        <a:cubicBezTo>
                          <a:pt x="32" y="35"/>
                          <a:pt x="33" y="36"/>
                          <a:pt x="34" y="37"/>
                        </a:cubicBezTo>
                        <a:cubicBezTo>
                          <a:pt x="34" y="38"/>
                          <a:pt x="34" y="39"/>
                          <a:pt x="35" y="41"/>
                        </a:cubicBezTo>
                        <a:cubicBezTo>
                          <a:pt x="35" y="42"/>
                          <a:pt x="35" y="43"/>
                          <a:pt x="35" y="44"/>
                        </a:cubicBezTo>
                        <a:cubicBezTo>
                          <a:pt x="34" y="46"/>
                          <a:pt x="34" y="47"/>
                          <a:pt x="33" y="48"/>
                        </a:cubicBezTo>
                        <a:cubicBezTo>
                          <a:pt x="32" y="50"/>
                          <a:pt x="31" y="51"/>
                          <a:pt x="30" y="51"/>
                        </a:cubicBezTo>
                        <a:cubicBezTo>
                          <a:pt x="29" y="52"/>
                          <a:pt x="28" y="53"/>
                          <a:pt x="27" y="53"/>
                        </a:cubicBezTo>
                        <a:cubicBezTo>
                          <a:pt x="25" y="53"/>
                          <a:pt x="24" y="53"/>
                          <a:pt x="23" y="53"/>
                        </a:cubicBezTo>
                        <a:cubicBezTo>
                          <a:pt x="22" y="53"/>
                          <a:pt x="21" y="53"/>
                          <a:pt x="21" y="53"/>
                        </a:cubicBezTo>
                        <a:cubicBezTo>
                          <a:pt x="20" y="53"/>
                          <a:pt x="20" y="53"/>
                          <a:pt x="19" y="53"/>
                        </a:cubicBezTo>
                        <a:cubicBezTo>
                          <a:pt x="19" y="54"/>
                          <a:pt x="18" y="55"/>
                          <a:pt x="18" y="56"/>
                        </a:cubicBezTo>
                        <a:cubicBezTo>
                          <a:pt x="18" y="57"/>
                          <a:pt x="18" y="57"/>
                          <a:pt x="18" y="58"/>
                        </a:cubicBezTo>
                        <a:cubicBezTo>
                          <a:pt x="18" y="59"/>
                          <a:pt x="18" y="59"/>
                          <a:pt x="17" y="59"/>
                        </a:cubicBezTo>
                        <a:cubicBezTo>
                          <a:pt x="17" y="60"/>
                          <a:pt x="16" y="60"/>
                          <a:pt x="16" y="60"/>
                        </a:cubicBezTo>
                        <a:cubicBezTo>
                          <a:pt x="15" y="60"/>
                          <a:pt x="14" y="59"/>
                          <a:pt x="14" y="59"/>
                        </a:cubicBezTo>
                        <a:cubicBezTo>
                          <a:pt x="14" y="58"/>
                          <a:pt x="14" y="58"/>
                          <a:pt x="14" y="57"/>
                        </a:cubicBezTo>
                        <a:cubicBezTo>
                          <a:pt x="14" y="57"/>
                          <a:pt x="14" y="56"/>
                          <a:pt x="15" y="55"/>
                        </a:cubicBezTo>
                        <a:cubicBezTo>
                          <a:pt x="15" y="54"/>
                          <a:pt x="15" y="54"/>
                          <a:pt x="15" y="53"/>
                        </a:cubicBezTo>
                        <a:cubicBezTo>
                          <a:pt x="14" y="53"/>
                          <a:pt x="14" y="53"/>
                          <a:pt x="13" y="52"/>
                        </a:cubicBezTo>
                        <a:cubicBezTo>
                          <a:pt x="12" y="52"/>
                          <a:pt x="12" y="52"/>
                          <a:pt x="11" y="52"/>
                        </a:cubicBezTo>
                        <a:cubicBezTo>
                          <a:pt x="10" y="52"/>
                          <a:pt x="9" y="52"/>
                          <a:pt x="9" y="52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2"/>
                          <a:pt x="6" y="52"/>
                          <a:pt x="6" y="52"/>
                        </a:cubicBezTo>
                        <a:cubicBezTo>
                          <a:pt x="5" y="52"/>
                          <a:pt x="5" y="52"/>
                          <a:pt x="4" y="52"/>
                        </a:cubicBezTo>
                        <a:cubicBezTo>
                          <a:pt x="3" y="52"/>
                          <a:pt x="3" y="52"/>
                          <a:pt x="3" y="51"/>
                        </a:cubicBezTo>
                        <a:lnTo>
                          <a:pt x="2" y="50"/>
                        </a:lnTo>
                        <a:close/>
                        <a:moveTo>
                          <a:pt x="14" y="10"/>
                        </a:moveTo>
                        <a:cubicBezTo>
                          <a:pt x="13" y="11"/>
                          <a:pt x="13" y="12"/>
                          <a:pt x="13" y="14"/>
                        </a:cubicBezTo>
                        <a:cubicBezTo>
                          <a:pt x="13" y="15"/>
                          <a:pt x="13" y="16"/>
                          <a:pt x="13" y="18"/>
                        </a:cubicBezTo>
                        <a:cubicBezTo>
                          <a:pt x="12" y="19"/>
                          <a:pt x="12" y="21"/>
                          <a:pt x="12" y="22"/>
                        </a:cubicBezTo>
                        <a:cubicBezTo>
                          <a:pt x="12" y="23"/>
                          <a:pt x="12" y="25"/>
                          <a:pt x="11" y="26"/>
                        </a:cubicBezTo>
                        <a:cubicBezTo>
                          <a:pt x="11" y="30"/>
                          <a:pt x="10" y="33"/>
                          <a:pt x="10" y="37"/>
                        </a:cubicBezTo>
                        <a:cubicBezTo>
                          <a:pt x="9" y="40"/>
                          <a:pt x="8" y="44"/>
                          <a:pt x="7" y="48"/>
                        </a:cubicBezTo>
                        <a:cubicBezTo>
                          <a:pt x="9" y="48"/>
                          <a:pt x="11" y="49"/>
                          <a:pt x="12" y="49"/>
                        </a:cubicBezTo>
                        <a:cubicBezTo>
                          <a:pt x="13" y="49"/>
                          <a:pt x="14" y="49"/>
                          <a:pt x="14" y="49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7" y="42"/>
                          <a:pt x="17" y="42"/>
                          <a:pt x="17" y="42"/>
                        </a:cubicBezTo>
                        <a:cubicBezTo>
                          <a:pt x="17" y="40"/>
                          <a:pt x="17" y="39"/>
                          <a:pt x="18" y="37"/>
                        </a:cubicBezTo>
                        <a:cubicBezTo>
                          <a:pt x="18" y="35"/>
                          <a:pt x="18" y="34"/>
                          <a:pt x="18" y="32"/>
                        </a:cubicBezTo>
                        <a:cubicBezTo>
                          <a:pt x="16" y="32"/>
                          <a:pt x="15" y="31"/>
                          <a:pt x="15" y="31"/>
                        </a:cubicBezTo>
                        <a:cubicBezTo>
                          <a:pt x="14" y="31"/>
                          <a:pt x="14" y="30"/>
                          <a:pt x="14" y="29"/>
                        </a:cubicBezTo>
                        <a:cubicBezTo>
                          <a:pt x="14" y="29"/>
                          <a:pt x="14" y="28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8" y="28"/>
                          <a:pt x="19" y="28"/>
                          <a:pt x="19" y="28"/>
                        </a:cubicBezTo>
                        <a:cubicBezTo>
                          <a:pt x="20" y="25"/>
                          <a:pt x="20" y="22"/>
                          <a:pt x="20" y="19"/>
                        </a:cubicBezTo>
                        <a:cubicBezTo>
                          <a:pt x="21" y="17"/>
                          <a:pt x="21" y="16"/>
                          <a:pt x="21" y="14"/>
                        </a:cubicBezTo>
                        <a:cubicBezTo>
                          <a:pt x="22" y="13"/>
                          <a:pt x="22" y="12"/>
                          <a:pt x="22" y="11"/>
                        </a:cubicBezTo>
                        <a:cubicBezTo>
                          <a:pt x="22" y="11"/>
                          <a:pt x="22" y="10"/>
                          <a:pt x="22" y="10"/>
                        </a:cubicBezTo>
                        <a:cubicBezTo>
                          <a:pt x="22" y="10"/>
                          <a:pt x="21" y="10"/>
                          <a:pt x="21" y="10"/>
                        </a:cubicBezTo>
                        <a:cubicBezTo>
                          <a:pt x="20" y="10"/>
                          <a:pt x="20" y="10"/>
                          <a:pt x="19" y="10"/>
                        </a:cubicBezTo>
                        <a:cubicBezTo>
                          <a:pt x="18" y="10"/>
                          <a:pt x="17" y="10"/>
                          <a:pt x="16" y="10"/>
                        </a:cubicBezTo>
                        <a:cubicBezTo>
                          <a:pt x="15" y="10"/>
                          <a:pt x="14" y="10"/>
                          <a:pt x="14" y="10"/>
                        </a:cubicBezTo>
                        <a:close/>
                        <a:moveTo>
                          <a:pt x="19" y="50"/>
                        </a:moveTo>
                        <a:cubicBezTo>
                          <a:pt x="20" y="50"/>
                          <a:pt x="22" y="50"/>
                          <a:pt x="23" y="50"/>
                        </a:cubicBezTo>
                        <a:cubicBezTo>
                          <a:pt x="24" y="50"/>
                          <a:pt x="26" y="50"/>
                          <a:pt x="27" y="49"/>
                        </a:cubicBezTo>
                        <a:cubicBezTo>
                          <a:pt x="28" y="49"/>
                          <a:pt x="29" y="48"/>
                          <a:pt x="30" y="47"/>
                        </a:cubicBezTo>
                        <a:cubicBezTo>
                          <a:pt x="31" y="46"/>
                          <a:pt x="31" y="45"/>
                          <a:pt x="31" y="44"/>
                        </a:cubicBezTo>
                        <a:cubicBezTo>
                          <a:pt x="32" y="40"/>
                          <a:pt x="31" y="38"/>
                          <a:pt x="29" y="36"/>
                        </a:cubicBezTo>
                        <a:cubicBezTo>
                          <a:pt x="28" y="35"/>
                          <a:pt x="27" y="35"/>
                          <a:pt x="26" y="34"/>
                        </a:cubicBezTo>
                        <a:cubicBezTo>
                          <a:pt x="25" y="34"/>
                          <a:pt x="24" y="33"/>
                          <a:pt x="22" y="33"/>
                        </a:cubicBezTo>
                        <a:cubicBezTo>
                          <a:pt x="22" y="36"/>
                          <a:pt x="21" y="39"/>
                          <a:pt x="21" y="42"/>
                        </a:cubicBezTo>
                        <a:lnTo>
                          <a:pt x="19" y="50"/>
                        </a:lnTo>
                        <a:close/>
                        <a:moveTo>
                          <a:pt x="23" y="29"/>
                        </a:moveTo>
                        <a:cubicBezTo>
                          <a:pt x="27" y="29"/>
                          <a:pt x="30" y="29"/>
                          <a:pt x="32" y="27"/>
                        </a:cubicBezTo>
                        <a:cubicBezTo>
                          <a:pt x="34" y="26"/>
                          <a:pt x="35" y="24"/>
                          <a:pt x="35" y="22"/>
                        </a:cubicBezTo>
                        <a:cubicBezTo>
                          <a:pt x="35" y="20"/>
                          <a:pt x="35" y="19"/>
                          <a:pt x="35" y="18"/>
                        </a:cubicBezTo>
                        <a:cubicBezTo>
                          <a:pt x="34" y="16"/>
                          <a:pt x="34" y="15"/>
                          <a:pt x="33" y="14"/>
                        </a:cubicBezTo>
                        <a:cubicBezTo>
                          <a:pt x="32" y="14"/>
                          <a:pt x="31" y="13"/>
                          <a:pt x="30" y="12"/>
                        </a:cubicBezTo>
                        <a:cubicBezTo>
                          <a:pt x="28" y="12"/>
                          <a:pt x="27" y="11"/>
                          <a:pt x="26" y="11"/>
                        </a:cubicBezTo>
                        <a:lnTo>
                          <a:pt x="23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49" name="Freeform 145"/>
                  <p:cNvSpPr>
                    <a:spLocks/>
                  </p:cNvSpPr>
                  <p:nvPr/>
                </p:nvSpPr>
                <p:spPr bwMode="auto">
                  <a:xfrm>
                    <a:off x="1391" y="1524"/>
                    <a:ext cx="107" cy="142"/>
                  </a:xfrm>
                  <a:custGeom>
                    <a:avLst/>
                    <a:gdLst>
                      <a:gd name="T0" fmla="*/ 27 w 58"/>
                      <a:gd name="T1" fmla="*/ 0 h 77"/>
                      <a:gd name="T2" fmla="*/ 58 w 58"/>
                      <a:gd name="T3" fmla="*/ 64 h 77"/>
                      <a:gd name="T4" fmla="*/ 30 w 58"/>
                      <a:gd name="T5" fmla="*/ 77 h 77"/>
                      <a:gd name="T6" fmla="*/ 0 w 58"/>
                      <a:gd name="T7" fmla="*/ 11 h 77"/>
                      <a:gd name="T8" fmla="*/ 27 w 58"/>
                      <a:gd name="T9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77">
                        <a:moveTo>
                          <a:pt x="27" y="0"/>
                        </a:moveTo>
                        <a:cubicBezTo>
                          <a:pt x="27" y="0"/>
                          <a:pt x="43" y="42"/>
                          <a:pt x="58" y="64"/>
                        </a:cubicBezTo>
                        <a:cubicBezTo>
                          <a:pt x="30" y="77"/>
                          <a:pt x="30" y="77"/>
                          <a:pt x="30" y="77"/>
                        </a:cubicBezTo>
                        <a:cubicBezTo>
                          <a:pt x="14" y="53"/>
                          <a:pt x="3" y="37"/>
                          <a:pt x="0" y="11"/>
                        </a:cubicBez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0" name="Freeform 146"/>
                  <p:cNvSpPr>
                    <a:spLocks/>
                  </p:cNvSpPr>
                  <p:nvPr/>
                </p:nvSpPr>
                <p:spPr bwMode="auto">
                  <a:xfrm>
                    <a:off x="1389" y="1522"/>
                    <a:ext cx="111" cy="145"/>
                  </a:xfrm>
                  <a:custGeom>
                    <a:avLst/>
                    <a:gdLst>
                      <a:gd name="T0" fmla="*/ 28 w 60"/>
                      <a:gd name="T1" fmla="*/ 1 h 79"/>
                      <a:gd name="T2" fmla="*/ 27 w 60"/>
                      <a:gd name="T3" fmla="*/ 2 h 79"/>
                      <a:gd name="T4" fmla="*/ 58 w 60"/>
                      <a:gd name="T5" fmla="*/ 66 h 79"/>
                      <a:gd name="T6" fmla="*/ 59 w 60"/>
                      <a:gd name="T7" fmla="*/ 65 h 79"/>
                      <a:gd name="T8" fmla="*/ 58 w 60"/>
                      <a:gd name="T9" fmla="*/ 64 h 79"/>
                      <a:gd name="T10" fmla="*/ 31 w 60"/>
                      <a:gd name="T11" fmla="*/ 77 h 79"/>
                      <a:gd name="T12" fmla="*/ 31 w 60"/>
                      <a:gd name="T13" fmla="*/ 78 h 79"/>
                      <a:gd name="T14" fmla="*/ 32 w 60"/>
                      <a:gd name="T15" fmla="*/ 78 h 79"/>
                      <a:gd name="T16" fmla="*/ 2 w 60"/>
                      <a:gd name="T17" fmla="*/ 12 h 79"/>
                      <a:gd name="T18" fmla="*/ 1 w 60"/>
                      <a:gd name="T19" fmla="*/ 12 h 79"/>
                      <a:gd name="T20" fmla="*/ 1 w 60"/>
                      <a:gd name="T21" fmla="*/ 13 h 79"/>
                      <a:gd name="T22" fmla="*/ 29 w 60"/>
                      <a:gd name="T23" fmla="*/ 2 h 79"/>
                      <a:gd name="T24" fmla="*/ 28 w 60"/>
                      <a:gd name="T25" fmla="*/ 1 h 79"/>
                      <a:gd name="T26" fmla="*/ 27 w 60"/>
                      <a:gd name="T27" fmla="*/ 2 h 79"/>
                      <a:gd name="T28" fmla="*/ 28 w 60"/>
                      <a:gd name="T29" fmla="*/ 1 h 79"/>
                      <a:gd name="T30" fmla="*/ 28 w 60"/>
                      <a:gd name="T31" fmla="*/ 0 h 79"/>
                      <a:gd name="T32" fmla="*/ 0 w 60"/>
                      <a:gd name="T33" fmla="*/ 11 h 79"/>
                      <a:gd name="T34" fmla="*/ 0 w 60"/>
                      <a:gd name="T35" fmla="*/ 12 h 79"/>
                      <a:gd name="T36" fmla="*/ 30 w 60"/>
                      <a:gd name="T37" fmla="*/ 79 h 79"/>
                      <a:gd name="T38" fmla="*/ 32 w 60"/>
                      <a:gd name="T39" fmla="*/ 79 h 79"/>
                      <a:gd name="T40" fmla="*/ 59 w 60"/>
                      <a:gd name="T41" fmla="*/ 66 h 79"/>
                      <a:gd name="T42" fmla="*/ 60 w 60"/>
                      <a:gd name="T43" fmla="*/ 65 h 79"/>
                      <a:gd name="T44" fmla="*/ 60 w 60"/>
                      <a:gd name="T45" fmla="*/ 65 h 79"/>
                      <a:gd name="T46" fmla="*/ 39 w 60"/>
                      <a:gd name="T47" fmla="*/ 24 h 79"/>
                      <a:gd name="T48" fmla="*/ 32 w 60"/>
                      <a:gd name="T49" fmla="*/ 8 h 79"/>
                      <a:gd name="T50" fmla="*/ 29 w 60"/>
                      <a:gd name="T51" fmla="*/ 1 h 79"/>
                      <a:gd name="T52" fmla="*/ 28 w 60"/>
                      <a:gd name="T53" fmla="*/ 0 h 79"/>
                      <a:gd name="T54" fmla="*/ 28 w 60"/>
                      <a:gd name="T55" fmla="*/ 1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0" h="79">
                        <a:moveTo>
                          <a:pt x="28" y="1"/>
                        </a:move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2"/>
                          <a:pt x="44" y="43"/>
                          <a:pt x="58" y="66"/>
                        </a:cubicBezTo>
                        <a:cubicBezTo>
                          <a:pt x="59" y="65"/>
                          <a:pt x="59" y="65"/>
                          <a:pt x="59" y="65"/>
                        </a:cubicBezTo>
                        <a:cubicBezTo>
                          <a:pt x="58" y="64"/>
                          <a:pt x="58" y="64"/>
                          <a:pt x="58" y="64"/>
                        </a:cubicBezTo>
                        <a:cubicBezTo>
                          <a:pt x="31" y="77"/>
                          <a:pt x="31" y="77"/>
                          <a:pt x="31" y="77"/>
                        </a:cubicBezTo>
                        <a:cubicBezTo>
                          <a:pt x="31" y="78"/>
                          <a:pt x="31" y="78"/>
                          <a:pt x="31" y="78"/>
                        </a:cubicBezTo>
                        <a:cubicBezTo>
                          <a:pt x="32" y="78"/>
                          <a:pt x="32" y="78"/>
                          <a:pt x="32" y="78"/>
                        </a:cubicBezTo>
                        <a:cubicBezTo>
                          <a:pt x="16" y="53"/>
                          <a:pt x="5" y="38"/>
                          <a:pt x="2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9" y="2"/>
                          <a:pt x="29" y="2"/>
                          <a:pt x="29" y="2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3" y="39"/>
                          <a:pt x="15" y="55"/>
                          <a:pt x="30" y="79"/>
                        </a:cubicBezTo>
                        <a:cubicBezTo>
                          <a:pt x="31" y="79"/>
                          <a:pt x="31" y="79"/>
                          <a:pt x="32" y="79"/>
                        </a:cubicBezTo>
                        <a:cubicBezTo>
                          <a:pt x="59" y="66"/>
                          <a:pt x="59" y="66"/>
                          <a:pt x="59" y="66"/>
                        </a:cubicBezTo>
                        <a:cubicBezTo>
                          <a:pt x="60" y="65"/>
                          <a:pt x="60" y="65"/>
                          <a:pt x="60" y="65"/>
                        </a:cubicBezTo>
                        <a:cubicBezTo>
                          <a:pt x="60" y="65"/>
                          <a:pt x="60" y="65"/>
                          <a:pt x="60" y="65"/>
                        </a:cubicBezTo>
                        <a:cubicBezTo>
                          <a:pt x="53" y="53"/>
                          <a:pt x="45" y="37"/>
                          <a:pt x="39" y="24"/>
                        </a:cubicBezTo>
                        <a:cubicBezTo>
                          <a:pt x="36" y="18"/>
                          <a:pt x="34" y="12"/>
                          <a:pt x="32" y="8"/>
                        </a:cubicBezTo>
                        <a:cubicBezTo>
                          <a:pt x="30" y="3"/>
                          <a:pt x="29" y="1"/>
                          <a:pt x="29" y="1"/>
                        </a:cubicBezTo>
                        <a:cubicBezTo>
                          <a:pt x="29" y="0"/>
                          <a:pt x="28" y="0"/>
                          <a:pt x="28" y="0"/>
                        </a:cubicBezTo>
                        <a:lnTo>
                          <a:pt x="28" y="1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1" name="Freeform 147"/>
                  <p:cNvSpPr>
                    <a:spLocks/>
                  </p:cNvSpPr>
                  <p:nvPr/>
                </p:nvSpPr>
                <p:spPr bwMode="auto">
                  <a:xfrm>
                    <a:off x="1398" y="1531"/>
                    <a:ext cx="85" cy="127"/>
                  </a:xfrm>
                  <a:custGeom>
                    <a:avLst/>
                    <a:gdLst>
                      <a:gd name="T0" fmla="*/ 39 w 46"/>
                      <a:gd name="T1" fmla="*/ 58 h 69"/>
                      <a:gd name="T2" fmla="*/ 46 w 46"/>
                      <a:gd name="T3" fmla="*/ 53 h 69"/>
                      <a:gd name="T4" fmla="*/ 22 w 46"/>
                      <a:gd name="T5" fmla="*/ 0 h 69"/>
                      <a:gd name="T6" fmla="*/ 6 w 46"/>
                      <a:gd name="T7" fmla="*/ 6 h 69"/>
                      <a:gd name="T8" fmla="*/ 7 w 46"/>
                      <a:gd name="T9" fmla="*/ 10 h 69"/>
                      <a:gd name="T10" fmla="*/ 0 w 46"/>
                      <a:gd name="T11" fmla="*/ 16 h 69"/>
                      <a:gd name="T12" fmla="*/ 27 w 46"/>
                      <a:gd name="T13" fmla="*/ 69 h 69"/>
                      <a:gd name="T14" fmla="*/ 40 w 46"/>
                      <a:gd name="T15" fmla="*/ 62 h 69"/>
                      <a:gd name="T16" fmla="*/ 39 w 46"/>
                      <a:gd name="T17" fmla="*/ 5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69">
                        <a:moveTo>
                          <a:pt x="39" y="58"/>
                        </a:moveTo>
                        <a:cubicBezTo>
                          <a:pt x="40" y="53"/>
                          <a:pt x="45" y="55"/>
                          <a:pt x="46" y="53"/>
                        </a:cubicBezTo>
                        <a:cubicBezTo>
                          <a:pt x="34" y="33"/>
                          <a:pt x="22" y="0"/>
                          <a:pt x="22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7"/>
                          <a:pt x="7" y="9"/>
                          <a:pt x="7" y="10"/>
                        </a:cubicBezTo>
                        <a:cubicBezTo>
                          <a:pt x="6" y="14"/>
                          <a:pt x="4" y="16"/>
                          <a:pt x="0" y="16"/>
                        </a:cubicBezTo>
                        <a:cubicBezTo>
                          <a:pt x="4" y="35"/>
                          <a:pt x="15" y="49"/>
                          <a:pt x="27" y="69"/>
                        </a:cubicBezTo>
                        <a:cubicBezTo>
                          <a:pt x="40" y="62"/>
                          <a:pt x="40" y="62"/>
                          <a:pt x="40" y="62"/>
                        </a:cubicBezTo>
                        <a:cubicBezTo>
                          <a:pt x="40" y="60"/>
                          <a:pt x="39" y="59"/>
                          <a:pt x="39" y="5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2" name="Freeform 148"/>
                  <p:cNvSpPr>
                    <a:spLocks noEditPoints="1"/>
                  </p:cNvSpPr>
                  <p:nvPr/>
                </p:nvSpPr>
                <p:spPr bwMode="auto">
                  <a:xfrm>
                    <a:off x="1395" y="1546"/>
                    <a:ext cx="11" cy="11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5 w 6"/>
                      <a:gd name="T3" fmla="*/ 1 h 6"/>
                      <a:gd name="T4" fmla="*/ 5 w 6"/>
                      <a:gd name="T5" fmla="*/ 2 h 6"/>
                      <a:gd name="T6" fmla="*/ 6 w 6"/>
                      <a:gd name="T7" fmla="*/ 2 h 6"/>
                      <a:gd name="T8" fmla="*/ 6 w 6"/>
                      <a:gd name="T9" fmla="*/ 2 h 6"/>
                      <a:gd name="T10" fmla="*/ 6 w 6"/>
                      <a:gd name="T11" fmla="*/ 2 h 6"/>
                      <a:gd name="T12" fmla="*/ 6 w 6"/>
                      <a:gd name="T13" fmla="*/ 2 h 6"/>
                      <a:gd name="T14" fmla="*/ 6 w 6"/>
                      <a:gd name="T15" fmla="*/ 3 h 6"/>
                      <a:gd name="T16" fmla="*/ 6 w 6"/>
                      <a:gd name="T17" fmla="*/ 5 h 6"/>
                      <a:gd name="T18" fmla="*/ 6 w 6"/>
                      <a:gd name="T19" fmla="*/ 5 h 6"/>
                      <a:gd name="T20" fmla="*/ 6 w 6"/>
                      <a:gd name="T21" fmla="*/ 5 h 6"/>
                      <a:gd name="T22" fmla="*/ 6 w 6"/>
                      <a:gd name="T23" fmla="*/ 4 h 6"/>
                      <a:gd name="T24" fmla="*/ 5 w 6"/>
                      <a:gd name="T25" fmla="*/ 3 h 6"/>
                      <a:gd name="T26" fmla="*/ 5 w 6"/>
                      <a:gd name="T27" fmla="*/ 2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4 w 6"/>
                      <a:gd name="T33" fmla="*/ 3 h 6"/>
                      <a:gd name="T34" fmla="*/ 5 w 6"/>
                      <a:gd name="T35" fmla="*/ 3 h 6"/>
                      <a:gd name="T36" fmla="*/ 5 w 6"/>
                      <a:gd name="T37" fmla="*/ 4 h 6"/>
                      <a:gd name="T38" fmla="*/ 4 w 6"/>
                      <a:gd name="T39" fmla="*/ 4 h 6"/>
                      <a:gd name="T40" fmla="*/ 3 w 6"/>
                      <a:gd name="T41" fmla="*/ 4 h 6"/>
                      <a:gd name="T42" fmla="*/ 2 w 6"/>
                      <a:gd name="T43" fmla="*/ 4 h 6"/>
                      <a:gd name="T44" fmla="*/ 2 w 6"/>
                      <a:gd name="T45" fmla="*/ 5 h 6"/>
                      <a:gd name="T46" fmla="*/ 2 w 6"/>
                      <a:gd name="T47" fmla="*/ 5 h 6"/>
                      <a:gd name="T48" fmla="*/ 2 w 6"/>
                      <a:gd name="T49" fmla="*/ 5 h 6"/>
                      <a:gd name="T50" fmla="*/ 2 w 6"/>
                      <a:gd name="T51" fmla="*/ 5 h 6"/>
                      <a:gd name="T52" fmla="*/ 2 w 6"/>
                      <a:gd name="T53" fmla="*/ 5 h 6"/>
                      <a:gd name="T54" fmla="*/ 2 w 6"/>
                      <a:gd name="T55" fmla="*/ 5 h 6"/>
                      <a:gd name="T56" fmla="*/ 3 w 6"/>
                      <a:gd name="T57" fmla="*/ 5 h 6"/>
                      <a:gd name="T58" fmla="*/ 3 w 6"/>
                      <a:gd name="T59" fmla="*/ 6 h 6"/>
                      <a:gd name="T60" fmla="*/ 2 w 6"/>
                      <a:gd name="T61" fmla="*/ 6 h 6"/>
                      <a:gd name="T62" fmla="*/ 1 w 6"/>
                      <a:gd name="T63" fmla="*/ 4 h 6"/>
                      <a:gd name="T64" fmla="*/ 1 w 6"/>
                      <a:gd name="T65" fmla="*/ 3 h 6"/>
                      <a:gd name="T66" fmla="*/ 1 w 6"/>
                      <a:gd name="T67" fmla="*/ 3 h 6"/>
                      <a:gd name="T68" fmla="*/ 0 w 6"/>
                      <a:gd name="T69" fmla="*/ 3 h 6"/>
                      <a:gd name="T70" fmla="*/ 1 w 6"/>
                      <a:gd name="T71" fmla="*/ 3 h 6"/>
                      <a:gd name="T72" fmla="*/ 1 w 6"/>
                      <a:gd name="T73" fmla="*/ 3 h 6"/>
                      <a:gd name="T74" fmla="*/ 1 w 6"/>
                      <a:gd name="T75" fmla="*/ 3 h 6"/>
                      <a:gd name="T76" fmla="*/ 1 w 6"/>
                      <a:gd name="T77" fmla="*/ 2 h 6"/>
                      <a:gd name="T78" fmla="*/ 1 w 6"/>
                      <a:gd name="T79" fmla="*/ 1 h 6"/>
                      <a:gd name="T80" fmla="*/ 2 w 6"/>
                      <a:gd name="T81" fmla="*/ 2 h 6"/>
                      <a:gd name="T82" fmla="*/ 3 w 6"/>
                      <a:gd name="T83" fmla="*/ 2 h 6"/>
                      <a:gd name="T84" fmla="*/ 3 w 6"/>
                      <a:gd name="T85" fmla="*/ 1 h 6"/>
                      <a:gd name="T86" fmla="*/ 3 w 6"/>
                      <a:gd name="T87" fmla="*/ 3 h 6"/>
                      <a:gd name="T88" fmla="*/ 2 w 6"/>
                      <a:gd name="T89" fmla="*/ 3 h 6"/>
                      <a:gd name="T90" fmla="*/ 1 w 6"/>
                      <a:gd name="T91" fmla="*/ 3 h 6"/>
                      <a:gd name="T92" fmla="*/ 2 w 6"/>
                      <a:gd name="T93" fmla="*/ 4 h 6"/>
                      <a:gd name="T94" fmla="*/ 2 w 6"/>
                      <a:gd name="T95" fmla="*/ 4 h 6"/>
                      <a:gd name="T96" fmla="*/ 2 w 6"/>
                      <a:gd name="T97" fmla="*/ 4 h 6"/>
                      <a:gd name="T98" fmla="*/ 3 w 6"/>
                      <a:gd name="T99" fmla="*/ 3 h 6"/>
                      <a:gd name="T100" fmla="*/ 2 w 6"/>
                      <a:gd name="T101" fmla="*/ 2 h 6"/>
                      <a:gd name="T102" fmla="*/ 1 w 6"/>
                      <a:gd name="T103" fmla="*/ 2 h 6"/>
                      <a:gd name="T104" fmla="*/ 1 w 6"/>
                      <a:gd name="T105" fmla="*/ 3 h 6"/>
                      <a:gd name="T106" fmla="*/ 2 w 6"/>
                      <a:gd name="T107" fmla="*/ 3 h 6"/>
                      <a:gd name="T108" fmla="*/ 3 w 6"/>
                      <a:gd name="T109" fmla="*/ 2 h 6"/>
                      <a:gd name="T110" fmla="*/ 2 w 6"/>
                      <a:gd name="T111" fmla="*/ 2 h 6"/>
                      <a:gd name="T112" fmla="*/ 3 w 6"/>
                      <a:gd name="T113" fmla="*/ 1 h 6"/>
                      <a:gd name="T114" fmla="*/ 3 w 6"/>
                      <a:gd name="T115" fmla="*/ 1 h 6"/>
                      <a:gd name="T116" fmla="*/ 3 w 6"/>
                      <a:gd name="T117" fmla="*/ 2 h 6"/>
                      <a:gd name="T118" fmla="*/ 5 w 6"/>
                      <a:gd name="T119" fmla="*/ 2 h 6"/>
                      <a:gd name="T120" fmla="*/ 4 w 6"/>
                      <a:gd name="T121" fmla="*/ 1 h 6"/>
                      <a:gd name="T122" fmla="*/ 4 w 6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" h="6">
                        <a:moveTo>
                          <a:pt x="3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6" y="4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  <a:moveTo>
                          <a:pt x="3" y="3"/>
                        </a:move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3" name="Freeform 149"/>
                  <p:cNvSpPr>
                    <a:spLocks noEditPoints="1"/>
                  </p:cNvSpPr>
                  <p:nvPr/>
                </p:nvSpPr>
                <p:spPr bwMode="auto">
                  <a:xfrm>
                    <a:off x="1476" y="1634"/>
                    <a:ext cx="9" cy="11"/>
                  </a:xfrm>
                  <a:custGeom>
                    <a:avLst/>
                    <a:gdLst>
                      <a:gd name="T0" fmla="*/ 3 w 5"/>
                      <a:gd name="T1" fmla="*/ 0 h 6"/>
                      <a:gd name="T2" fmla="*/ 4 w 5"/>
                      <a:gd name="T3" fmla="*/ 1 h 6"/>
                      <a:gd name="T4" fmla="*/ 5 w 5"/>
                      <a:gd name="T5" fmla="*/ 2 h 6"/>
                      <a:gd name="T6" fmla="*/ 5 w 5"/>
                      <a:gd name="T7" fmla="*/ 2 h 6"/>
                      <a:gd name="T8" fmla="*/ 5 w 5"/>
                      <a:gd name="T9" fmla="*/ 2 h 6"/>
                      <a:gd name="T10" fmla="*/ 5 w 5"/>
                      <a:gd name="T11" fmla="*/ 2 h 6"/>
                      <a:gd name="T12" fmla="*/ 5 w 5"/>
                      <a:gd name="T13" fmla="*/ 2 h 6"/>
                      <a:gd name="T14" fmla="*/ 5 w 5"/>
                      <a:gd name="T15" fmla="*/ 3 h 6"/>
                      <a:gd name="T16" fmla="*/ 5 w 5"/>
                      <a:gd name="T17" fmla="*/ 5 h 6"/>
                      <a:gd name="T18" fmla="*/ 5 w 5"/>
                      <a:gd name="T19" fmla="*/ 5 h 6"/>
                      <a:gd name="T20" fmla="*/ 5 w 5"/>
                      <a:gd name="T21" fmla="*/ 5 h 6"/>
                      <a:gd name="T22" fmla="*/ 5 w 5"/>
                      <a:gd name="T23" fmla="*/ 4 h 6"/>
                      <a:gd name="T24" fmla="*/ 4 w 5"/>
                      <a:gd name="T25" fmla="*/ 3 h 6"/>
                      <a:gd name="T26" fmla="*/ 4 w 5"/>
                      <a:gd name="T27" fmla="*/ 2 h 6"/>
                      <a:gd name="T28" fmla="*/ 3 w 5"/>
                      <a:gd name="T29" fmla="*/ 3 h 6"/>
                      <a:gd name="T30" fmla="*/ 3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3 h 6"/>
                      <a:gd name="T36" fmla="*/ 4 w 5"/>
                      <a:gd name="T37" fmla="*/ 3 h 6"/>
                      <a:gd name="T38" fmla="*/ 4 w 5"/>
                      <a:gd name="T39" fmla="*/ 4 h 6"/>
                      <a:gd name="T40" fmla="*/ 2 w 5"/>
                      <a:gd name="T41" fmla="*/ 4 h 6"/>
                      <a:gd name="T42" fmla="*/ 2 w 5"/>
                      <a:gd name="T43" fmla="*/ 4 h 6"/>
                      <a:gd name="T44" fmla="*/ 1 w 5"/>
                      <a:gd name="T45" fmla="*/ 5 h 6"/>
                      <a:gd name="T46" fmla="*/ 1 w 5"/>
                      <a:gd name="T47" fmla="*/ 5 h 6"/>
                      <a:gd name="T48" fmla="*/ 1 w 5"/>
                      <a:gd name="T49" fmla="*/ 5 h 6"/>
                      <a:gd name="T50" fmla="*/ 1 w 5"/>
                      <a:gd name="T51" fmla="*/ 5 h 6"/>
                      <a:gd name="T52" fmla="*/ 1 w 5"/>
                      <a:gd name="T53" fmla="*/ 5 h 6"/>
                      <a:gd name="T54" fmla="*/ 2 w 5"/>
                      <a:gd name="T55" fmla="*/ 5 h 6"/>
                      <a:gd name="T56" fmla="*/ 2 w 5"/>
                      <a:gd name="T57" fmla="*/ 5 h 6"/>
                      <a:gd name="T58" fmla="*/ 2 w 5"/>
                      <a:gd name="T59" fmla="*/ 6 h 6"/>
                      <a:gd name="T60" fmla="*/ 1 w 5"/>
                      <a:gd name="T61" fmla="*/ 5 h 6"/>
                      <a:gd name="T62" fmla="*/ 0 w 5"/>
                      <a:gd name="T63" fmla="*/ 4 h 6"/>
                      <a:gd name="T64" fmla="*/ 0 w 5"/>
                      <a:gd name="T65" fmla="*/ 3 h 6"/>
                      <a:gd name="T66" fmla="*/ 0 w 5"/>
                      <a:gd name="T67" fmla="*/ 3 h 6"/>
                      <a:gd name="T68" fmla="*/ 0 w 5"/>
                      <a:gd name="T69" fmla="*/ 3 h 6"/>
                      <a:gd name="T70" fmla="*/ 0 w 5"/>
                      <a:gd name="T71" fmla="*/ 3 h 6"/>
                      <a:gd name="T72" fmla="*/ 0 w 5"/>
                      <a:gd name="T73" fmla="*/ 3 h 6"/>
                      <a:gd name="T74" fmla="*/ 0 w 5"/>
                      <a:gd name="T75" fmla="*/ 3 h 6"/>
                      <a:gd name="T76" fmla="*/ 0 w 5"/>
                      <a:gd name="T77" fmla="*/ 2 h 6"/>
                      <a:gd name="T78" fmla="*/ 1 w 5"/>
                      <a:gd name="T79" fmla="*/ 1 h 6"/>
                      <a:gd name="T80" fmla="*/ 1 w 5"/>
                      <a:gd name="T81" fmla="*/ 1 h 6"/>
                      <a:gd name="T82" fmla="*/ 2 w 5"/>
                      <a:gd name="T83" fmla="*/ 2 h 6"/>
                      <a:gd name="T84" fmla="*/ 2 w 5"/>
                      <a:gd name="T85" fmla="*/ 1 h 6"/>
                      <a:gd name="T86" fmla="*/ 2 w 5"/>
                      <a:gd name="T87" fmla="*/ 3 h 6"/>
                      <a:gd name="T88" fmla="*/ 1 w 5"/>
                      <a:gd name="T89" fmla="*/ 3 h 6"/>
                      <a:gd name="T90" fmla="*/ 1 w 5"/>
                      <a:gd name="T91" fmla="*/ 3 h 6"/>
                      <a:gd name="T92" fmla="*/ 1 w 5"/>
                      <a:gd name="T93" fmla="*/ 4 h 6"/>
                      <a:gd name="T94" fmla="*/ 1 w 5"/>
                      <a:gd name="T95" fmla="*/ 4 h 6"/>
                      <a:gd name="T96" fmla="*/ 1 w 5"/>
                      <a:gd name="T97" fmla="*/ 4 h 6"/>
                      <a:gd name="T98" fmla="*/ 2 w 5"/>
                      <a:gd name="T99" fmla="*/ 3 h 6"/>
                      <a:gd name="T100" fmla="*/ 1 w 5"/>
                      <a:gd name="T101" fmla="*/ 2 h 6"/>
                      <a:gd name="T102" fmla="*/ 0 w 5"/>
                      <a:gd name="T103" fmla="*/ 2 h 6"/>
                      <a:gd name="T104" fmla="*/ 0 w 5"/>
                      <a:gd name="T105" fmla="*/ 3 h 6"/>
                      <a:gd name="T106" fmla="*/ 1 w 5"/>
                      <a:gd name="T107" fmla="*/ 3 h 6"/>
                      <a:gd name="T108" fmla="*/ 2 w 5"/>
                      <a:gd name="T109" fmla="*/ 2 h 6"/>
                      <a:gd name="T110" fmla="*/ 1 w 5"/>
                      <a:gd name="T111" fmla="*/ 2 h 6"/>
                      <a:gd name="T112" fmla="*/ 2 w 5"/>
                      <a:gd name="T113" fmla="*/ 0 h 6"/>
                      <a:gd name="T114" fmla="*/ 2 w 5"/>
                      <a:gd name="T115" fmla="*/ 1 h 6"/>
                      <a:gd name="T116" fmla="*/ 2 w 5"/>
                      <a:gd name="T117" fmla="*/ 2 h 6"/>
                      <a:gd name="T118" fmla="*/ 4 w 5"/>
                      <a:gd name="T119" fmla="*/ 2 h 6"/>
                      <a:gd name="T120" fmla="*/ 3 w 5"/>
                      <a:gd name="T121" fmla="*/ 1 h 6"/>
                      <a:gd name="T122" fmla="*/ 3 w 5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2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  <a:moveTo>
                          <a:pt x="2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4" name="Freeform 150"/>
                  <p:cNvSpPr>
                    <a:spLocks/>
                  </p:cNvSpPr>
                  <p:nvPr/>
                </p:nvSpPr>
                <p:spPr bwMode="auto">
                  <a:xfrm>
                    <a:off x="1443" y="1618"/>
                    <a:ext cx="25" cy="18"/>
                  </a:xfrm>
                  <a:custGeom>
                    <a:avLst/>
                    <a:gdLst>
                      <a:gd name="T0" fmla="*/ 3 w 14"/>
                      <a:gd name="T1" fmla="*/ 10 h 10"/>
                      <a:gd name="T2" fmla="*/ 0 w 14"/>
                      <a:gd name="T3" fmla="*/ 8 h 10"/>
                      <a:gd name="T4" fmla="*/ 0 w 14"/>
                      <a:gd name="T5" fmla="*/ 8 h 10"/>
                      <a:gd name="T6" fmla="*/ 10 w 14"/>
                      <a:gd name="T7" fmla="*/ 3 h 10"/>
                      <a:gd name="T8" fmla="*/ 11 w 14"/>
                      <a:gd name="T9" fmla="*/ 2 h 10"/>
                      <a:gd name="T10" fmla="*/ 12 w 14"/>
                      <a:gd name="T11" fmla="*/ 1 h 10"/>
                      <a:gd name="T12" fmla="*/ 11 w 14"/>
                      <a:gd name="T13" fmla="*/ 0 h 10"/>
                      <a:gd name="T14" fmla="*/ 12 w 14"/>
                      <a:gd name="T15" fmla="*/ 0 h 10"/>
                      <a:gd name="T16" fmla="*/ 14 w 14"/>
                      <a:gd name="T17" fmla="*/ 5 h 10"/>
                      <a:gd name="T18" fmla="*/ 14 w 14"/>
                      <a:gd name="T19" fmla="*/ 5 h 10"/>
                      <a:gd name="T20" fmla="*/ 13 w 14"/>
                      <a:gd name="T21" fmla="*/ 4 h 10"/>
                      <a:gd name="T22" fmla="*/ 12 w 14"/>
                      <a:gd name="T23" fmla="*/ 3 h 10"/>
                      <a:gd name="T24" fmla="*/ 11 w 14"/>
                      <a:gd name="T25" fmla="*/ 4 h 10"/>
                      <a:gd name="T26" fmla="*/ 4 w 14"/>
                      <a:gd name="T27" fmla="*/ 7 h 10"/>
                      <a:gd name="T28" fmla="*/ 3 w 14"/>
                      <a:gd name="T29" fmla="*/ 8 h 10"/>
                      <a:gd name="T30" fmla="*/ 2 w 14"/>
                      <a:gd name="T31" fmla="*/ 9 h 10"/>
                      <a:gd name="T32" fmla="*/ 3 w 14"/>
                      <a:gd name="T33" fmla="*/ 9 h 10"/>
                      <a:gd name="T34" fmla="*/ 3 w 14"/>
                      <a:gd name="T3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" h="10">
                        <a:moveTo>
                          <a:pt x="3" y="10"/>
                        </a:move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1" y="1"/>
                          <a:pt x="11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2" y="3"/>
                          <a:pt x="12" y="4"/>
                          <a:pt x="11" y="4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8"/>
                          <a:pt x="3" y="8"/>
                          <a:pt x="3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9"/>
                          <a:pt x="3" y="10"/>
                          <a:pt x="3" y="10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5" name="Freeform 151"/>
                  <p:cNvSpPr>
                    <a:spLocks/>
                  </p:cNvSpPr>
                  <p:nvPr/>
                </p:nvSpPr>
                <p:spPr bwMode="auto">
                  <a:xfrm>
                    <a:off x="1455" y="1607"/>
                    <a:ext cx="11" cy="5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6 w 6"/>
                      <a:gd name="T3" fmla="*/ 1 h 3"/>
                      <a:gd name="T4" fmla="*/ 4 w 6"/>
                      <a:gd name="T5" fmla="*/ 0 h 3"/>
                      <a:gd name="T6" fmla="*/ 2 w 6"/>
                      <a:gd name="T7" fmla="*/ 1 h 3"/>
                      <a:gd name="T8" fmla="*/ 2 w 6"/>
                      <a:gd name="T9" fmla="*/ 1 h 3"/>
                      <a:gd name="T10" fmla="*/ 2 w 6"/>
                      <a:gd name="T11" fmla="*/ 1 h 3"/>
                      <a:gd name="T12" fmla="*/ 2 w 6"/>
                      <a:gd name="T13" fmla="*/ 1 h 3"/>
                      <a:gd name="T14" fmla="*/ 3 w 6"/>
                      <a:gd name="T15" fmla="*/ 2 h 3"/>
                      <a:gd name="T16" fmla="*/ 3 w 6"/>
                      <a:gd name="T17" fmla="*/ 2 h 3"/>
                      <a:gd name="T18" fmla="*/ 2 w 6"/>
                      <a:gd name="T19" fmla="*/ 3 h 3"/>
                      <a:gd name="T20" fmla="*/ 1 w 6"/>
                      <a:gd name="T21" fmla="*/ 3 h 3"/>
                      <a:gd name="T22" fmla="*/ 1 w 6"/>
                      <a:gd name="T23" fmla="*/ 2 h 3"/>
                      <a:gd name="T24" fmla="*/ 1 w 6"/>
                      <a:gd name="T25" fmla="*/ 1 h 3"/>
                      <a:gd name="T26" fmla="*/ 2 w 6"/>
                      <a:gd name="T27" fmla="*/ 0 h 3"/>
                      <a:gd name="T28" fmla="*/ 4 w 6"/>
                      <a:gd name="T29" fmla="*/ 0 h 3"/>
                      <a:gd name="T30" fmla="*/ 6 w 6"/>
                      <a:gd name="T31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5" y="1"/>
                          <a:pt x="4" y="0"/>
                        </a:cubicBezTo>
                        <a:cubicBezTo>
                          <a:pt x="3" y="0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4" y="0"/>
                          <a:pt x="5" y="0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6" name="Freeform 152"/>
                  <p:cNvSpPr>
                    <a:spLocks noEditPoints="1"/>
                  </p:cNvSpPr>
                  <p:nvPr/>
                </p:nvSpPr>
                <p:spPr bwMode="auto">
                  <a:xfrm>
                    <a:off x="1430" y="1592"/>
                    <a:ext cx="25" cy="20"/>
                  </a:xfrm>
                  <a:custGeom>
                    <a:avLst/>
                    <a:gdLst>
                      <a:gd name="T0" fmla="*/ 9 w 14"/>
                      <a:gd name="T1" fmla="*/ 10 h 11"/>
                      <a:gd name="T2" fmla="*/ 5 w 14"/>
                      <a:gd name="T3" fmla="*/ 11 h 11"/>
                      <a:gd name="T4" fmla="*/ 2 w 14"/>
                      <a:gd name="T5" fmla="*/ 10 h 11"/>
                      <a:gd name="T6" fmla="*/ 0 w 14"/>
                      <a:gd name="T7" fmla="*/ 9 h 11"/>
                      <a:gd name="T8" fmla="*/ 1 w 14"/>
                      <a:gd name="T9" fmla="*/ 6 h 11"/>
                      <a:gd name="T10" fmla="*/ 5 w 14"/>
                      <a:gd name="T11" fmla="*/ 2 h 11"/>
                      <a:gd name="T12" fmla="*/ 9 w 14"/>
                      <a:gd name="T13" fmla="*/ 1 h 11"/>
                      <a:gd name="T14" fmla="*/ 11 w 14"/>
                      <a:gd name="T15" fmla="*/ 1 h 11"/>
                      <a:gd name="T16" fmla="*/ 13 w 14"/>
                      <a:gd name="T17" fmla="*/ 3 h 11"/>
                      <a:gd name="T18" fmla="*/ 12 w 14"/>
                      <a:gd name="T19" fmla="*/ 6 h 11"/>
                      <a:gd name="T20" fmla="*/ 9 w 14"/>
                      <a:gd name="T21" fmla="*/ 10 h 11"/>
                      <a:gd name="T22" fmla="*/ 8 w 14"/>
                      <a:gd name="T23" fmla="*/ 8 h 11"/>
                      <a:gd name="T24" fmla="*/ 12 w 14"/>
                      <a:gd name="T25" fmla="*/ 5 h 11"/>
                      <a:gd name="T26" fmla="*/ 12 w 14"/>
                      <a:gd name="T27" fmla="*/ 3 h 11"/>
                      <a:gd name="T28" fmla="*/ 12 w 14"/>
                      <a:gd name="T29" fmla="*/ 2 h 11"/>
                      <a:gd name="T30" fmla="*/ 10 w 14"/>
                      <a:gd name="T31" fmla="*/ 2 h 11"/>
                      <a:gd name="T32" fmla="*/ 5 w 14"/>
                      <a:gd name="T33" fmla="*/ 4 h 11"/>
                      <a:gd name="T34" fmla="*/ 2 w 14"/>
                      <a:gd name="T35" fmla="*/ 6 h 11"/>
                      <a:gd name="T36" fmla="*/ 1 w 14"/>
                      <a:gd name="T37" fmla="*/ 7 h 11"/>
                      <a:gd name="T38" fmla="*/ 1 w 14"/>
                      <a:gd name="T39" fmla="*/ 8 h 11"/>
                      <a:gd name="T40" fmla="*/ 2 w 14"/>
                      <a:gd name="T41" fmla="*/ 9 h 11"/>
                      <a:gd name="T42" fmla="*/ 5 w 14"/>
                      <a:gd name="T43" fmla="*/ 9 h 11"/>
                      <a:gd name="T44" fmla="*/ 8 w 14"/>
                      <a:gd name="T4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1">
                        <a:moveTo>
                          <a:pt x="9" y="10"/>
                        </a:moveTo>
                        <a:cubicBezTo>
                          <a:pt x="7" y="10"/>
                          <a:pt x="6" y="11"/>
                          <a:pt x="5" y="11"/>
                        </a:cubicBezTo>
                        <a:cubicBezTo>
                          <a:pt x="4" y="11"/>
                          <a:pt x="3" y="11"/>
                          <a:pt x="2" y="10"/>
                        </a:cubicBezTo>
                        <a:cubicBezTo>
                          <a:pt x="1" y="10"/>
                          <a:pt x="1" y="9"/>
                          <a:pt x="0" y="9"/>
                        </a:cubicBezTo>
                        <a:cubicBezTo>
                          <a:pt x="0" y="8"/>
                          <a:pt x="0" y="7"/>
                          <a:pt x="1" y="6"/>
                        </a:cubicBezTo>
                        <a:cubicBezTo>
                          <a:pt x="1" y="4"/>
                          <a:pt x="3" y="3"/>
                          <a:pt x="5" y="2"/>
                        </a:cubicBezTo>
                        <a:cubicBezTo>
                          <a:pt x="6" y="1"/>
                          <a:pt x="7" y="1"/>
                          <a:pt x="9" y="1"/>
                        </a:cubicBezTo>
                        <a:cubicBezTo>
                          <a:pt x="10" y="0"/>
                          <a:pt x="11" y="1"/>
                          <a:pt x="11" y="1"/>
                        </a:cubicBezTo>
                        <a:cubicBezTo>
                          <a:pt x="12" y="1"/>
                          <a:pt x="13" y="2"/>
                          <a:pt x="13" y="3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12" y="8"/>
                          <a:pt x="10" y="9"/>
                          <a:pt x="9" y="10"/>
                        </a:cubicBezTo>
                        <a:close/>
                        <a:moveTo>
                          <a:pt x="8" y="8"/>
                        </a:moveTo>
                        <a:cubicBezTo>
                          <a:pt x="10" y="7"/>
                          <a:pt x="11" y="6"/>
                          <a:pt x="12" y="5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2"/>
                          <a:pt x="10" y="2"/>
                          <a:pt x="10" y="2"/>
                        </a:cubicBezTo>
                        <a:cubicBezTo>
                          <a:pt x="9" y="2"/>
                          <a:pt x="7" y="3"/>
                          <a:pt x="5" y="4"/>
                        </a:cubicBezTo>
                        <a:cubicBezTo>
                          <a:pt x="4" y="4"/>
                          <a:pt x="3" y="5"/>
                          <a:pt x="2" y="6"/>
                        </a:cubicBezTo>
                        <a:cubicBezTo>
                          <a:pt x="1" y="6"/>
                          <a:pt x="1" y="7"/>
                          <a:pt x="1" y="7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" y="9"/>
                          <a:pt x="2" y="9"/>
                          <a:pt x="2" y="9"/>
                        </a:cubicBezTo>
                        <a:cubicBezTo>
                          <a:pt x="3" y="9"/>
                          <a:pt x="4" y="9"/>
                          <a:pt x="5" y="9"/>
                        </a:cubicBezTo>
                        <a:cubicBezTo>
                          <a:pt x="6" y="9"/>
                          <a:pt x="7" y="8"/>
                          <a:pt x="8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7" name="Freeform 153"/>
                  <p:cNvSpPr>
                    <a:spLocks noEditPoints="1"/>
                  </p:cNvSpPr>
                  <p:nvPr/>
                </p:nvSpPr>
                <p:spPr bwMode="auto">
                  <a:xfrm>
                    <a:off x="1420" y="1576"/>
                    <a:ext cx="26" cy="20"/>
                  </a:xfrm>
                  <a:custGeom>
                    <a:avLst/>
                    <a:gdLst>
                      <a:gd name="T0" fmla="*/ 9 w 14"/>
                      <a:gd name="T1" fmla="*/ 9 h 11"/>
                      <a:gd name="T2" fmla="*/ 5 w 14"/>
                      <a:gd name="T3" fmla="*/ 11 h 11"/>
                      <a:gd name="T4" fmla="*/ 2 w 14"/>
                      <a:gd name="T5" fmla="*/ 10 h 11"/>
                      <a:gd name="T6" fmla="*/ 1 w 14"/>
                      <a:gd name="T7" fmla="*/ 9 h 11"/>
                      <a:gd name="T8" fmla="*/ 1 w 14"/>
                      <a:gd name="T9" fmla="*/ 5 h 11"/>
                      <a:gd name="T10" fmla="*/ 5 w 14"/>
                      <a:gd name="T11" fmla="*/ 2 h 11"/>
                      <a:gd name="T12" fmla="*/ 9 w 14"/>
                      <a:gd name="T13" fmla="*/ 0 h 11"/>
                      <a:gd name="T14" fmla="*/ 12 w 14"/>
                      <a:gd name="T15" fmla="*/ 1 h 11"/>
                      <a:gd name="T16" fmla="*/ 13 w 14"/>
                      <a:gd name="T17" fmla="*/ 2 h 11"/>
                      <a:gd name="T18" fmla="*/ 13 w 14"/>
                      <a:gd name="T19" fmla="*/ 6 h 11"/>
                      <a:gd name="T20" fmla="*/ 9 w 14"/>
                      <a:gd name="T21" fmla="*/ 9 h 11"/>
                      <a:gd name="T22" fmla="*/ 8 w 14"/>
                      <a:gd name="T23" fmla="*/ 7 h 11"/>
                      <a:gd name="T24" fmla="*/ 12 w 14"/>
                      <a:gd name="T25" fmla="*/ 5 h 11"/>
                      <a:gd name="T26" fmla="*/ 13 w 14"/>
                      <a:gd name="T27" fmla="*/ 3 h 11"/>
                      <a:gd name="T28" fmla="*/ 12 w 14"/>
                      <a:gd name="T29" fmla="*/ 2 h 11"/>
                      <a:gd name="T30" fmla="*/ 10 w 14"/>
                      <a:gd name="T31" fmla="*/ 2 h 11"/>
                      <a:gd name="T32" fmla="*/ 5 w 14"/>
                      <a:gd name="T33" fmla="*/ 4 h 11"/>
                      <a:gd name="T34" fmla="*/ 2 w 14"/>
                      <a:gd name="T35" fmla="*/ 6 h 11"/>
                      <a:gd name="T36" fmla="*/ 1 w 14"/>
                      <a:gd name="T37" fmla="*/ 7 h 11"/>
                      <a:gd name="T38" fmla="*/ 1 w 14"/>
                      <a:gd name="T39" fmla="*/ 8 h 11"/>
                      <a:gd name="T40" fmla="*/ 2 w 14"/>
                      <a:gd name="T41" fmla="*/ 9 h 11"/>
                      <a:gd name="T42" fmla="*/ 5 w 14"/>
                      <a:gd name="T43" fmla="*/ 9 h 11"/>
                      <a:gd name="T44" fmla="*/ 8 w 14"/>
                      <a:gd name="T45" fmla="*/ 7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1">
                        <a:moveTo>
                          <a:pt x="9" y="9"/>
                        </a:moveTo>
                        <a:cubicBezTo>
                          <a:pt x="8" y="10"/>
                          <a:pt x="6" y="10"/>
                          <a:pt x="5" y="11"/>
                        </a:cubicBezTo>
                        <a:cubicBezTo>
                          <a:pt x="4" y="11"/>
                          <a:pt x="3" y="10"/>
                          <a:pt x="2" y="10"/>
                        </a:cubicBezTo>
                        <a:cubicBezTo>
                          <a:pt x="2" y="10"/>
                          <a:pt x="1" y="9"/>
                          <a:pt x="1" y="9"/>
                        </a:cubicBezTo>
                        <a:cubicBezTo>
                          <a:pt x="0" y="8"/>
                          <a:pt x="0" y="7"/>
                          <a:pt x="1" y="5"/>
                        </a:cubicBezTo>
                        <a:cubicBezTo>
                          <a:pt x="2" y="4"/>
                          <a:pt x="3" y="3"/>
                          <a:pt x="5" y="2"/>
                        </a:cubicBezTo>
                        <a:cubicBezTo>
                          <a:pt x="6" y="1"/>
                          <a:pt x="8" y="0"/>
                          <a:pt x="9" y="0"/>
                        </a:cubicBezTo>
                        <a:cubicBezTo>
                          <a:pt x="10" y="0"/>
                          <a:pt x="11" y="0"/>
                          <a:pt x="12" y="1"/>
                        </a:cubicBezTo>
                        <a:cubicBezTo>
                          <a:pt x="13" y="1"/>
                          <a:pt x="13" y="2"/>
                          <a:pt x="13" y="2"/>
                        </a:cubicBezTo>
                        <a:cubicBezTo>
                          <a:pt x="14" y="4"/>
                          <a:pt x="14" y="5"/>
                          <a:pt x="13" y="6"/>
                        </a:cubicBezTo>
                        <a:cubicBezTo>
                          <a:pt x="12" y="8"/>
                          <a:pt x="11" y="9"/>
                          <a:pt x="9" y="9"/>
                        </a:cubicBezTo>
                        <a:close/>
                        <a:moveTo>
                          <a:pt x="8" y="7"/>
                        </a:moveTo>
                        <a:cubicBezTo>
                          <a:pt x="10" y="7"/>
                          <a:pt x="11" y="6"/>
                          <a:pt x="12" y="5"/>
                        </a:cubicBezTo>
                        <a:cubicBezTo>
                          <a:pt x="13" y="4"/>
                          <a:pt x="13" y="3"/>
                          <a:pt x="13" y="3"/>
                        </a:cubicBezTo>
                        <a:cubicBezTo>
                          <a:pt x="13" y="2"/>
                          <a:pt x="12" y="2"/>
                          <a:pt x="12" y="2"/>
                        </a:cubicBezTo>
                        <a:cubicBezTo>
                          <a:pt x="11" y="2"/>
                          <a:pt x="11" y="2"/>
                          <a:pt x="10" y="2"/>
                        </a:cubicBezTo>
                        <a:cubicBezTo>
                          <a:pt x="9" y="2"/>
                          <a:pt x="7" y="3"/>
                          <a:pt x="5" y="4"/>
                        </a:cubicBezTo>
                        <a:cubicBezTo>
                          <a:pt x="4" y="4"/>
                          <a:pt x="3" y="5"/>
                          <a:pt x="2" y="6"/>
                        </a:cubicBezTo>
                        <a:cubicBezTo>
                          <a:pt x="2" y="6"/>
                          <a:pt x="1" y="7"/>
                          <a:pt x="1" y="7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4" y="9"/>
                          <a:pt x="5" y="9"/>
                        </a:cubicBezTo>
                        <a:cubicBezTo>
                          <a:pt x="6" y="8"/>
                          <a:pt x="7" y="8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8" name="Freeform 154"/>
                  <p:cNvSpPr>
                    <a:spLocks noEditPoints="1"/>
                  </p:cNvSpPr>
                  <p:nvPr/>
                </p:nvSpPr>
                <p:spPr bwMode="auto">
                  <a:xfrm>
                    <a:off x="1413" y="1559"/>
                    <a:ext cx="24" cy="18"/>
                  </a:xfrm>
                  <a:custGeom>
                    <a:avLst/>
                    <a:gdLst>
                      <a:gd name="T0" fmla="*/ 9 w 13"/>
                      <a:gd name="T1" fmla="*/ 9 h 10"/>
                      <a:gd name="T2" fmla="*/ 5 w 13"/>
                      <a:gd name="T3" fmla="*/ 10 h 10"/>
                      <a:gd name="T4" fmla="*/ 2 w 13"/>
                      <a:gd name="T5" fmla="*/ 10 h 10"/>
                      <a:gd name="T6" fmla="*/ 0 w 13"/>
                      <a:gd name="T7" fmla="*/ 8 h 10"/>
                      <a:gd name="T8" fmla="*/ 0 w 13"/>
                      <a:gd name="T9" fmla="*/ 5 h 10"/>
                      <a:gd name="T10" fmla="*/ 4 w 13"/>
                      <a:gd name="T11" fmla="*/ 1 h 10"/>
                      <a:gd name="T12" fmla="*/ 8 w 13"/>
                      <a:gd name="T13" fmla="*/ 0 h 10"/>
                      <a:gd name="T14" fmla="*/ 11 w 13"/>
                      <a:gd name="T15" fmla="*/ 1 h 10"/>
                      <a:gd name="T16" fmla="*/ 13 w 13"/>
                      <a:gd name="T17" fmla="*/ 2 h 10"/>
                      <a:gd name="T18" fmla="*/ 12 w 13"/>
                      <a:gd name="T19" fmla="*/ 6 h 10"/>
                      <a:gd name="T20" fmla="*/ 9 w 13"/>
                      <a:gd name="T21" fmla="*/ 9 h 10"/>
                      <a:gd name="T22" fmla="*/ 8 w 13"/>
                      <a:gd name="T23" fmla="*/ 7 h 10"/>
                      <a:gd name="T24" fmla="*/ 12 w 13"/>
                      <a:gd name="T25" fmla="*/ 5 h 10"/>
                      <a:gd name="T26" fmla="*/ 12 w 13"/>
                      <a:gd name="T27" fmla="*/ 2 h 10"/>
                      <a:gd name="T28" fmla="*/ 11 w 13"/>
                      <a:gd name="T29" fmla="*/ 2 h 10"/>
                      <a:gd name="T30" fmla="*/ 9 w 13"/>
                      <a:gd name="T31" fmla="*/ 2 h 10"/>
                      <a:gd name="T32" fmla="*/ 5 w 13"/>
                      <a:gd name="T33" fmla="*/ 3 h 10"/>
                      <a:gd name="T34" fmla="*/ 2 w 13"/>
                      <a:gd name="T35" fmla="*/ 6 h 10"/>
                      <a:gd name="T36" fmla="*/ 1 w 13"/>
                      <a:gd name="T37" fmla="*/ 7 h 10"/>
                      <a:gd name="T38" fmla="*/ 1 w 13"/>
                      <a:gd name="T39" fmla="*/ 8 h 10"/>
                      <a:gd name="T40" fmla="*/ 2 w 13"/>
                      <a:gd name="T41" fmla="*/ 9 h 10"/>
                      <a:gd name="T42" fmla="*/ 5 w 13"/>
                      <a:gd name="T43" fmla="*/ 9 h 10"/>
                      <a:gd name="T44" fmla="*/ 8 w 13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9" y="9"/>
                        </a:moveTo>
                        <a:cubicBezTo>
                          <a:pt x="7" y="10"/>
                          <a:pt x="6" y="10"/>
                          <a:pt x="5" y="10"/>
                        </a:cubicBezTo>
                        <a:cubicBezTo>
                          <a:pt x="3" y="10"/>
                          <a:pt x="2" y="10"/>
                          <a:pt x="2" y="10"/>
                        </a:cubicBezTo>
                        <a:cubicBezTo>
                          <a:pt x="1" y="9"/>
                          <a:pt x="0" y="9"/>
                          <a:pt x="0" y="8"/>
                        </a:cubicBezTo>
                        <a:cubicBezTo>
                          <a:pt x="0" y="8"/>
                          <a:pt x="0" y="6"/>
                          <a:pt x="0" y="5"/>
                        </a:cubicBezTo>
                        <a:cubicBezTo>
                          <a:pt x="1" y="4"/>
                          <a:pt x="2" y="2"/>
                          <a:pt x="4" y="1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2" y="1"/>
                          <a:pt x="12" y="2"/>
                          <a:pt x="13" y="2"/>
                        </a:cubicBezTo>
                        <a:cubicBezTo>
                          <a:pt x="13" y="3"/>
                          <a:pt x="13" y="5"/>
                          <a:pt x="12" y="6"/>
                        </a:cubicBezTo>
                        <a:cubicBezTo>
                          <a:pt x="11" y="7"/>
                          <a:pt x="10" y="8"/>
                          <a:pt x="9" y="9"/>
                        </a:cubicBezTo>
                        <a:close/>
                        <a:moveTo>
                          <a:pt x="8" y="7"/>
                        </a:moveTo>
                        <a:cubicBezTo>
                          <a:pt x="10" y="6"/>
                          <a:pt x="11" y="6"/>
                          <a:pt x="12" y="5"/>
                        </a:cubicBezTo>
                        <a:cubicBezTo>
                          <a:pt x="12" y="4"/>
                          <a:pt x="13" y="3"/>
                          <a:pt x="12" y="2"/>
                        </a:cubicBezTo>
                        <a:cubicBezTo>
                          <a:pt x="12" y="2"/>
                          <a:pt x="12" y="2"/>
                          <a:pt x="11" y="2"/>
                        </a:cubicBezTo>
                        <a:cubicBezTo>
                          <a:pt x="11" y="1"/>
                          <a:pt x="10" y="1"/>
                          <a:pt x="9" y="2"/>
                        </a:cubicBezTo>
                        <a:cubicBezTo>
                          <a:pt x="8" y="2"/>
                          <a:pt x="7" y="2"/>
                          <a:pt x="5" y="3"/>
                        </a:cubicBezTo>
                        <a:cubicBezTo>
                          <a:pt x="3" y="4"/>
                          <a:pt x="2" y="5"/>
                          <a:pt x="2" y="6"/>
                        </a:cubicBezTo>
                        <a:cubicBezTo>
                          <a:pt x="1" y="6"/>
                          <a:pt x="1" y="7"/>
                          <a:pt x="1" y="7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" y="9"/>
                          <a:pt x="1" y="9"/>
                          <a:pt x="2" y="9"/>
                        </a:cubicBezTo>
                        <a:cubicBezTo>
                          <a:pt x="3" y="9"/>
                          <a:pt x="3" y="9"/>
                          <a:pt x="5" y="9"/>
                        </a:cubicBezTo>
                        <a:cubicBezTo>
                          <a:pt x="6" y="8"/>
                          <a:pt x="7" y="8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59" name="Freeform 155"/>
                  <p:cNvSpPr>
                    <a:spLocks/>
                  </p:cNvSpPr>
                  <p:nvPr/>
                </p:nvSpPr>
                <p:spPr bwMode="auto">
                  <a:xfrm>
                    <a:off x="1457" y="1517"/>
                    <a:ext cx="96" cy="143"/>
                  </a:xfrm>
                  <a:custGeom>
                    <a:avLst/>
                    <a:gdLst>
                      <a:gd name="T0" fmla="*/ 52 w 52"/>
                      <a:gd name="T1" fmla="*/ 11 h 78"/>
                      <a:gd name="T2" fmla="*/ 29 w 52"/>
                      <a:gd name="T3" fmla="*/ 78 h 78"/>
                      <a:gd name="T4" fmla="*/ 0 w 52"/>
                      <a:gd name="T5" fmla="*/ 68 h 78"/>
                      <a:gd name="T6" fmla="*/ 25 w 52"/>
                      <a:gd name="T7" fmla="*/ 0 h 78"/>
                      <a:gd name="T8" fmla="*/ 52 w 52"/>
                      <a:gd name="T9" fmla="*/ 1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78">
                        <a:moveTo>
                          <a:pt x="52" y="11"/>
                        </a:moveTo>
                        <a:cubicBezTo>
                          <a:pt x="52" y="11"/>
                          <a:pt x="35" y="52"/>
                          <a:pt x="29" y="78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6" y="40"/>
                          <a:pt x="9" y="20"/>
                          <a:pt x="25" y="0"/>
                        </a:cubicBezTo>
                        <a:lnTo>
                          <a:pt x="52" y="11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0" name="Freeform 156"/>
                  <p:cNvSpPr>
                    <a:spLocks/>
                  </p:cNvSpPr>
                  <p:nvPr/>
                </p:nvSpPr>
                <p:spPr bwMode="auto">
                  <a:xfrm>
                    <a:off x="1455" y="1513"/>
                    <a:ext cx="102" cy="149"/>
                  </a:xfrm>
                  <a:custGeom>
                    <a:avLst/>
                    <a:gdLst>
                      <a:gd name="T0" fmla="*/ 53 w 55"/>
                      <a:gd name="T1" fmla="*/ 13 h 81"/>
                      <a:gd name="T2" fmla="*/ 53 w 55"/>
                      <a:gd name="T3" fmla="*/ 13 h 81"/>
                      <a:gd name="T4" fmla="*/ 29 w 55"/>
                      <a:gd name="T5" fmla="*/ 80 h 81"/>
                      <a:gd name="T6" fmla="*/ 30 w 55"/>
                      <a:gd name="T7" fmla="*/ 80 h 81"/>
                      <a:gd name="T8" fmla="*/ 30 w 55"/>
                      <a:gd name="T9" fmla="*/ 79 h 81"/>
                      <a:gd name="T10" fmla="*/ 1 w 55"/>
                      <a:gd name="T11" fmla="*/ 69 h 81"/>
                      <a:gd name="T12" fmla="*/ 1 w 55"/>
                      <a:gd name="T13" fmla="*/ 70 h 81"/>
                      <a:gd name="T14" fmla="*/ 2 w 55"/>
                      <a:gd name="T15" fmla="*/ 70 h 81"/>
                      <a:gd name="T16" fmla="*/ 27 w 55"/>
                      <a:gd name="T17" fmla="*/ 2 h 81"/>
                      <a:gd name="T18" fmla="*/ 26 w 55"/>
                      <a:gd name="T19" fmla="*/ 2 h 81"/>
                      <a:gd name="T20" fmla="*/ 26 w 55"/>
                      <a:gd name="T21" fmla="*/ 2 h 81"/>
                      <a:gd name="T22" fmla="*/ 53 w 55"/>
                      <a:gd name="T23" fmla="*/ 14 h 81"/>
                      <a:gd name="T24" fmla="*/ 53 w 55"/>
                      <a:gd name="T25" fmla="*/ 13 h 81"/>
                      <a:gd name="T26" fmla="*/ 53 w 55"/>
                      <a:gd name="T27" fmla="*/ 13 h 81"/>
                      <a:gd name="T28" fmla="*/ 53 w 55"/>
                      <a:gd name="T29" fmla="*/ 13 h 81"/>
                      <a:gd name="T30" fmla="*/ 54 w 55"/>
                      <a:gd name="T31" fmla="*/ 12 h 81"/>
                      <a:gd name="T32" fmla="*/ 27 w 55"/>
                      <a:gd name="T33" fmla="*/ 1 h 81"/>
                      <a:gd name="T34" fmla="*/ 26 w 55"/>
                      <a:gd name="T35" fmla="*/ 1 h 81"/>
                      <a:gd name="T36" fmla="*/ 0 w 55"/>
                      <a:gd name="T37" fmla="*/ 70 h 81"/>
                      <a:gd name="T38" fmla="*/ 1 w 55"/>
                      <a:gd name="T39" fmla="*/ 71 h 81"/>
                      <a:gd name="T40" fmla="*/ 30 w 55"/>
                      <a:gd name="T41" fmla="*/ 81 h 81"/>
                      <a:gd name="T42" fmla="*/ 30 w 55"/>
                      <a:gd name="T43" fmla="*/ 81 h 81"/>
                      <a:gd name="T44" fmla="*/ 31 w 55"/>
                      <a:gd name="T45" fmla="*/ 81 h 81"/>
                      <a:gd name="T46" fmla="*/ 45 w 55"/>
                      <a:gd name="T47" fmla="*/ 37 h 81"/>
                      <a:gd name="T48" fmla="*/ 52 w 55"/>
                      <a:gd name="T49" fmla="*/ 21 h 81"/>
                      <a:gd name="T50" fmla="*/ 54 w 55"/>
                      <a:gd name="T51" fmla="*/ 14 h 81"/>
                      <a:gd name="T52" fmla="*/ 54 w 55"/>
                      <a:gd name="T53" fmla="*/ 12 h 81"/>
                      <a:gd name="T54" fmla="*/ 53 w 55"/>
                      <a:gd name="T55" fmla="*/ 13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81">
                        <a:moveTo>
                          <a:pt x="53" y="13"/>
                        </a:moveTo>
                        <a:cubicBezTo>
                          <a:pt x="53" y="13"/>
                          <a:pt x="53" y="13"/>
                          <a:pt x="53" y="13"/>
                        </a:cubicBezTo>
                        <a:cubicBezTo>
                          <a:pt x="53" y="13"/>
                          <a:pt x="35" y="54"/>
                          <a:pt x="29" y="80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0" y="79"/>
                          <a:pt x="30" y="79"/>
                          <a:pt x="30" y="79"/>
                        </a:cubicBezTo>
                        <a:cubicBezTo>
                          <a:pt x="1" y="69"/>
                          <a:pt x="1" y="69"/>
                          <a:pt x="1" y="69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8" y="42"/>
                          <a:pt x="11" y="23"/>
                          <a:pt x="27" y="2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53" y="13"/>
                          <a:pt x="53" y="13"/>
                          <a:pt x="53" y="13"/>
                        </a:cubicBezTo>
                        <a:cubicBezTo>
                          <a:pt x="53" y="13"/>
                          <a:pt x="53" y="13"/>
                          <a:pt x="53" y="13"/>
                        </a:cubicBezTo>
                        <a:cubicBezTo>
                          <a:pt x="53" y="13"/>
                          <a:pt x="53" y="13"/>
                          <a:pt x="53" y="13"/>
                        </a:cubicBezTo>
                        <a:cubicBezTo>
                          <a:pt x="54" y="12"/>
                          <a:pt x="54" y="12"/>
                          <a:pt x="54" y="12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9" y="22"/>
                          <a:pt x="6" y="42"/>
                          <a:pt x="0" y="70"/>
                        </a:cubicBezTo>
                        <a:cubicBezTo>
                          <a:pt x="0" y="70"/>
                          <a:pt x="0" y="71"/>
                          <a:pt x="1" y="71"/>
                        </a:cubicBezTo>
                        <a:cubicBezTo>
                          <a:pt x="30" y="81"/>
                          <a:pt x="30" y="81"/>
                          <a:pt x="30" y="81"/>
                        </a:cubicBezTo>
                        <a:cubicBezTo>
                          <a:pt x="30" y="81"/>
                          <a:pt x="30" y="81"/>
                          <a:pt x="30" y="81"/>
                        </a:cubicBezTo>
                        <a:cubicBezTo>
                          <a:pt x="31" y="81"/>
                          <a:pt x="31" y="81"/>
                          <a:pt x="31" y="81"/>
                        </a:cubicBezTo>
                        <a:cubicBezTo>
                          <a:pt x="34" y="68"/>
                          <a:pt x="40" y="51"/>
                          <a:pt x="45" y="37"/>
                        </a:cubicBezTo>
                        <a:cubicBezTo>
                          <a:pt x="47" y="31"/>
                          <a:pt x="50" y="25"/>
                          <a:pt x="52" y="21"/>
                        </a:cubicBezTo>
                        <a:cubicBezTo>
                          <a:pt x="53" y="16"/>
                          <a:pt x="54" y="14"/>
                          <a:pt x="54" y="14"/>
                        </a:cubicBezTo>
                        <a:cubicBezTo>
                          <a:pt x="55" y="13"/>
                          <a:pt x="54" y="13"/>
                          <a:pt x="54" y="12"/>
                        </a:cubicBezTo>
                        <a:lnTo>
                          <a:pt x="5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1" name="Freeform 157"/>
                  <p:cNvSpPr>
                    <a:spLocks/>
                  </p:cNvSpPr>
                  <p:nvPr/>
                </p:nvSpPr>
                <p:spPr bwMode="auto">
                  <a:xfrm>
                    <a:off x="1465" y="1528"/>
                    <a:ext cx="82" cy="117"/>
                  </a:xfrm>
                  <a:custGeom>
                    <a:avLst/>
                    <a:gdLst>
                      <a:gd name="T0" fmla="*/ 16 w 45"/>
                      <a:gd name="T1" fmla="*/ 60 h 64"/>
                      <a:gd name="T2" fmla="*/ 24 w 45"/>
                      <a:gd name="T3" fmla="*/ 62 h 64"/>
                      <a:gd name="T4" fmla="*/ 45 w 45"/>
                      <a:gd name="T5" fmla="*/ 7 h 64"/>
                      <a:gd name="T6" fmla="*/ 29 w 45"/>
                      <a:gd name="T7" fmla="*/ 0 h 64"/>
                      <a:gd name="T8" fmla="*/ 27 w 45"/>
                      <a:gd name="T9" fmla="*/ 3 h 64"/>
                      <a:gd name="T10" fmla="*/ 18 w 45"/>
                      <a:gd name="T11" fmla="*/ 3 h 64"/>
                      <a:gd name="T12" fmla="*/ 0 w 45"/>
                      <a:gd name="T13" fmla="*/ 59 h 64"/>
                      <a:gd name="T14" fmla="*/ 14 w 45"/>
                      <a:gd name="T15" fmla="*/ 64 h 64"/>
                      <a:gd name="T16" fmla="*/ 16 w 45"/>
                      <a:gd name="T17" fmla="*/ 6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64">
                        <a:moveTo>
                          <a:pt x="16" y="60"/>
                        </a:moveTo>
                        <a:cubicBezTo>
                          <a:pt x="20" y="57"/>
                          <a:pt x="22" y="62"/>
                          <a:pt x="24" y="62"/>
                        </a:cubicBezTo>
                        <a:cubicBezTo>
                          <a:pt x="30" y="39"/>
                          <a:pt x="45" y="7"/>
                          <a:pt x="45" y="7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8" y="2"/>
                          <a:pt x="27" y="3"/>
                        </a:cubicBezTo>
                        <a:cubicBezTo>
                          <a:pt x="24" y="6"/>
                          <a:pt x="21" y="5"/>
                          <a:pt x="18" y="3"/>
                        </a:cubicBezTo>
                        <a:cubicBezTo>
                          <a:pt x="7" y="19"/>
                          <a:pt x="6" y="36"/>
                          <a:pt x="0" y="59"/>
                        </a:cubicBezTo>
                        <a:cubicBezTo>
                          <a:pt x="14" y="64"/>
                          <a:pt x="14" y="64"/>
                          <a:pt x="14" y="64"/>
                        </a:cubicBezTo>
                        <a:cubicBezTo>
                          <a:pt x="15" y="62"/>
                          <a:pt x="15" y="61"/>
                          <a:pt x="16" y="60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2" name="Freeform 158"/>
                  <p:cNvSpPr>
                    <a:spLocks noEditPoints="1"/>
                  </p:cNvSpPr>
                  <p:nvPr/>
                </p:nvSpPr>
                <p:spPr bwMode="auto">
                  <a:xfrm>
                    <a:off x="1501" y="1524"/>
                    <a:ext cx="10" cy="11"/>
                  </a:xfrm>
                  <a:custGeom>
                    <a:avLst/>
                    <a:gdLst>
                      <a:gd name="T0" fmla="*/ 5 w 5"/>
                      <a:gd name="T1" fmla="*/ 0 h 6"/>
                      <a:gd name="T2" fmla="*/ 5 w 5"/>
                      <a:gd name="T3" fmla="*/ 2 h 6"/>
                      <a:gd name="T4" fmla="*/ 5 w 5"/>
                      <a:gd name="T5" fmla="*/ 3 h 6"/>
                      <a:gd name="T6" fmla="*/ 5 w 5"/>
                      <a:gd name="T7" fmla="*/ 3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5 w 5"/>
                      <a:gd name="T13" fmla="*/ 3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3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4 h 6"/>
                      <a:gd name="T36" fmla="*/ 3 w 5"/>
                      <a:gd name="T37" fmla="*/ 4 h 6"/>
                      <a:gd name="T38" fmla="*/ 3 w 5"/>
                      <a:gd name="T39" fmla="*/ 4 h 6"/>
                      <a:gd name="T40" fmla="*/ 2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3 h 6"/>
                      <a:gd name="T50" fmla="*/ 0 w 5"/>
                      <a:gd name="T51" fmla="*/ 3 h 6"/>
                      <a:gd name="T52" fmla="*/ 1 w 5"/>
                      <a:gd name="T53" fmla="*/ 3 h 6"/>
                      <a:gd name="T54" fmla="*/ 1 w 5"/>
                      <a:gd name="T55" fmla="*/ 3 h 6"/>
                      <a:gd name="T56" fmla="*/ 1 w 5"/>
                      <a:gd name="T57" fmla="*/ 3 h 6"/>
                      <a:gd name="T58" fmla="*/ 0 w 5"/>
                      <a:gd name="T59" fmla="*/ 4 h 6"/>
                      <a:gd name="T60" fmla="*/ 0 w 5"/>
                      <a:gd name="T61" fmla="*/ 3 h 6"/>
                      <a:gd name="T62" fmla="*/ 0 w 5"/>
                      <a:gd name="T63" fmla="*/ 2 h 6"/>
                      <a:gd name="T64" fmla="*/ 1 w 5"/>
                      <a:gd name="T65" fmla="*/ 1 h 6"/>
                      <a:gd name="T66" fmla="*/ 0 w 5"/>
                      <a:gd name="T67" fmla="*/ 1 h 6"/>
                      <a:gd name="T68" fmla="*/ 0 w 5"/>
                      <a:gd name="T69" fmla="*/ 0 h 6"/>
                      <a:gd name="T70" fmla="*/ 1 w 5"/>
                      <a:gd name="T71" fmla="*/ 0 h 6"/>
                      <a:gd name="T72" fmla="*/ 1 w 5"/>
                      <a:gd name="T73" fmla="*/ 0 h 6"/>
                      <a:gd name="T74" fmla="*/ 1 w 5"/>
                      <a:gd name="T75" fmla="*/ 1 h 6"/>
                      <a:gd name="T76" fmla="*/ 2 w 5"/>
                      <a:gd name="T77" fmla="*/ 0 h 6"/>
                      <a:gd name="T78" fmla="*/ 2 w 5"/>
                      <a:gd name="T79" fmla="*/ 0 h 6"/>
                      <a:gd name="T80" fmla="*/ 3 w 5"/>
                      <a:gd name="T81" fmla="*/ 1 h 6"/>
                      <a:gd name="T82" fmla="*/ 3 w 5"/>
                      <a:gd name="T83" fmla="*/ 1 h 6"/>
                      <a:gd name="T84" fmla="*/ 4 w 5"/>
                      <a:gd name="T85" fmla="*/ 0 h 6"/>
                      <a:gd name="T86" fmla="*/ 5 w 5"/>
                      <a:gd name="T87" fmla="*/ 0 h 6"/>
                      <a:gd name="T88" fmla="*/ 2 w 5"/>
                      <a:gd name="T89" fmla="*/ 2 h 6"/>
                      <a:gd name="T90" fmla="*/ 1 w 5"/>
                      <a:gd name="T91" fmla="*/ 1 h 6"/>
                      <a:gd name="T92" fmla="*/ 1 w 5"/>
                      <a:gd name="T93" fmla="*/ 1 h 6"/>
                      <a:gd name="T94" fmla="*/ 1 w 5"/>
                      <a:gd name="T95" fmla="*/ 2 h 6"/>
                      <a:gd name="T96" fmla="*/ 1 w 5"/>
                      <a:gd name="T97" fmla="*/ 2 h 6"/>
                      <a:gd name="T98" fmla="*/ 2 w 5"/>
                      <a:gd name="T99" fmla="*/ 2 h 6"/>
                      <a:gd name="T100" fmla="*/ 2 w 5"/>
                      <a:gd name="T101" fmla="*/ 2 h 6"/>
                      <a:gd name="T102" fmla="*/ 2 w 5"/>
                      <a:gd name="T103" fmla="*/ 0 h 6"/>
                      <a:gd name="T104" fmla="*/ 2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1 h 6"/>
                      <a:gd name="T110" fmla="*/ 2 w 5"/>
                      <a:gd name="T111" fmla="*/ 1 h 6"/>
                      <a:gd name="T112" fmla="*/ 2 w 5"/>
                      <a:gd name="T113" fmla="*/ 1 h 6"/>
                      <a:gd name="T114" fmla="*/ 4 w 5"/>
                      <a:gd name="T115" fmla="*/ 1 h 6"/>
                      <a:gd name="T116" fmla="*/ 4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4 w 5"/>
                      <a:gd name="T123" fmla="*/ 2 h 6"/>
                      <a:gd name="T124" fmla="*/ 4 w 5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" h="6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4" y="5"/>
                          <a:pt x="4" y="5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lnTo>
                          <a:pt x="5" y="0"/>
                        </a:ln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lnTo>
                          <a:pt x="2" y="0"/>
                        </a:ln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 159"/>
                  <p:cNvSpPr>
                    <a:spLocks noEditPoints="1"/>
                  </p:cNvSpPr>
                  <p:nvPr/>
                </p:nvSpPr>
                <p:spPr bwMode="auto">
                  <a:xfrm>
                    <a:off x="1496" y="1642"/>
                    <a:ext cx="9" cy="11"/>
                  </a:xfrm>
                  <a:custGeom>
                    <a:avLst/>
                    <a:gdLst>
                      <a:gd name="T0" fmla="*/ 4 w 5"/>
                      <a:gd name="T1" fmla="*/ 1 h 6"/>
                      <a:gd name="T2" fmla="*/ 4 w 5"/>
                      <a:gd name="T3" fmla="*/ 2 h 6"/>
                      <a:gd name="T4" fmla="*/ 5 w 5"/>
                      <a:gd name="T5" fmla="*/ 3 h 6"/>
                      <a:gd name="T6" fmla="*/ 5 w 5"/>
                      <a:gd name="T7" fmla="*/ 4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4 w 5"/>
                      <a:gd name="T13" fmla="*/ 4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3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4 h 6"/>
                      <a:gd name="T34" fmla="*/ 3 w 5"/>
                      <a:gd name="T35" fmla="*/ 4 h 6"/>
                      <a:gd name="T36" fmla="*/ 3 w 5"/>
                      <a:gd name="T37" fmla="*/ 5 h 6"/>
                      <a:gd name="T38" fmla="*/ 2 w 5"/>
                      <a:gd name="T39" fmla="*/ 4 h 6"/>
                      <a:gd name="T40" fmla="*/ 1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4 h 6"/>
                      <a:gd name="T50" fmla="*/ 0 w 5"/>
                      <a:gd name="T51" fmla="*/ 4 h 6"/>
                      <a:gd name="T52" fmla="*/ 0 w 5"/>
                      <a:gd name="T53" fmla="*/ 3 h 6"/>
                      <a:gd name="T54" fmla="*/ 0 w 5"/>
                      <a:gd name="T55" fmla="*/ 3 h 6"/>
                      <a:gd name="T56" fmla="*/ 0 w 5"/>
                      <a:gd name="T57" fmla="*/ 4 h 6"/>
                      <a:gd name="T58" fmla="*/ 0 w 5"/>
                      <a:gd name="T59" fmla="*/ 4 h 6"/>
                      <a:gd name="T60" fmla="*/ 0 w 5"/>
                      <a:gd name="T61" fmla="*/ 4 h 6"/>
                      <a:gd name="T62" fmla="*/ 0 w 5"/>
                      <a:gd name="T63" fmla="*/ 2 h 6"/>
                      <a:gd name="T64" fmla="*/ 0 w 5"/>
                      <a:gd name="T65" fmla="*/ 1 h 6"/>
                      <a:gd name="T66" fmla="*/ 0 w 5"/>
                      <a:gd name="T67" fmla="*/ 1 h 6"/>
                      <a:gd name="T68" fmla="*/ 0 w 5"/>
                      <a:gd name="T69" fmla="*/ 1 h 6"/>
                      <a:gd name="T70" fmla="*/ 0 w 5"/>
                      <a:gd name="T71" fmla="*/ 1 h 6"/>
                      <a:gd name="T72" fmla="*/ 1 w 5"/>
                      <a:gd name="T73" fmla="*/ 1 h 6"/>
                      <a:gd name="T74" fmla="*/ 1 w 5"/>
                      <a:gd name="T75" fmla="*/ 1 h 6"/>
                      <a:gd name="T76" fmla="*/ 1 w 5"/>
                      <a:gd name="T77" fmla="*/ 0 h 6"/>
                      <a:gd name="T78" fmla="*/ 2 w 5"/>
                      <a:gd name="T79" fmla="*/ 0 h 6"/>
                      <a:gd name="T80" fmla="*/ 2 w 5"/>
                      <a:gd name="T81" fmla="*/ 1 h 6"/>
                      <a:gd name="T82" fmla="*/ 2 w 5"/>
                      <a:gd name="T83" fmla="*/ 2 h 6"/>
                      <a:gd name="T84" fmla="*/ 3 w 5"/>
                      <a:gd name="T85" fmla="*/ 1 h 6"/>
                      <a:gd name="T86" fmla="*/ 2 w 5"/>
                      <a:gd name="T87" fmla="*/ 2 h 6"/>
                      <a:gd name="T88" fmla="*/ 1 w 5"/>
                      <a:gd name="T89" fmla="*/ 2 h 6"/>
                      <a:gd name="T90" fmla="*/ 1 w 5"/>
                      <a:gd name="T91" fmla="*/ 2 h 6"/>
                      <a:gd name="T92" fmla="*/ 0 w 5"/>
                      <a:gd name="T93" fmla="*/ 2 h 6"/>
                      <a:gd name="T94" fmla="*/ 0 w 5"/>
                      <a:gd name="T95" fmla="*/ 3 h 6"/>
                      <a:gd name="T96" fmla="*/ 1 w 5"/>
                      <a:gd name="T97" fmla="*/ 3 h 6"/>
                      <a:gd name="T98" fmla="*/ 2 w 5"/>
                      <a:gd name="T99" fmla="*/ 3 h 6"/>
                      <a:gd name="T100" fmla="*/ 2 w 5"/>
                      <a:gd name="T101" fmla="*/ 2 h 6"/>
                      <a:gd name="T102" fmla="*/ 2 w 5"/>
                      <a:gd name="T103" fmla="*/ 1 h 6"/>
                      <a:gd name="T104" fmla="*/ 1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2 h 6"/>
                      <a:gd name="T110" fmla="*/ 2 w 5"/>
                      <a:gd name="T111" fmla="*/ 1 h 6"/>
                      <a:gd name="T112" fmla="*/ 2 w 5"/>
                      <a:gd name="T113" fmla="*/ 1 h 6"/>
                      <a:gd name="T114" fmla="*/ 4 w 5"/>
                      <a:gd name="T115" fmla="*/ 1 h 6"/>
                      <a:gd name="T116" fmla="*/ 3 w 5"/>
                      <a:gd name="T117" fmla="*/ 2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4 w 5"/>
                      <a:gd name="T123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4" y="0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5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lnTo>
                          <a:pt x="2" y="2"/>
                        </a:ln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 160"/>
                  <p:cNvSpPr>
                    <a:spLocks/>
                  </p:cNvSpPr>
                  <p:nvPr/>
                </p:nvSpPr>
                <p:spPr bwMode="auto">
                  <a:xfrm>
                    <a:off x="1479" y="1614"/>
                    <a:ext cx="24" cy="15"/>
                  </a:xfrm>
                  <a:custGeom>
                    <a:avLst/>
                    <a:gdLst>
                      <a:gd name="T0" fmla="*/ 0 w 13"/>
                      <a:gd name="T1" fmla="*/ 4 h 8"/>
                      <a:gd name="T2" fmla="*/ 0 w 13"/>
                      <a:gd name="T3" fmla="*/ 1 h 8"/>
                      <a:gd name="T4" fmla="*/ 0 w 13"/>
                      <a:gd name="T5" fmla="*/ 0 h 8"/>
                      <a:gd name="T6" fmla="*/ 11 w 13"/>
                      <a:gd name="T7" fmla="*/ 4 h 8"/>
                      <a:gd name="T8" fmla="*/ 12 w 13"/>
                      <a:gd name="T9" fmla="*/ 4 h 8"/>
                      <a:gd name="T10" fmla="*/ 12 w 13"/>
                      <a:gd name="T11" fmla="*/ 4 h 8"/>
                      <a:gd name="T12" fmla="*/ 13 w 13"/>
                      <a:gd name="T13" fmla="*/ 3 h 8"/>
                      <a:gd name="T14" fmla="*/ 13 w 13"/>
                      <a:gd name="T15" fmla="*/ 3 h 8"/>
                      <a:gd name="T16" fmla="*/ 12 w 13"/>
                      <a:gd name="T17" fmla="*/ 8 h 8"/>
                      <a:gd name="T18" fmla="*/ 11 w 13"/>
                      <a:gd name="T19" fmla="*/ 8 h 8"/>
                      <a:gd name="T20" fmla="*/ 12 w 13"/>
                      <a:gd name="T21" fmla="*/ 7 h 8"/>
                      <a:gd name="T22" fmla="*/ 11 w 13"/>
                      <a:gd name="T23" fmla="*/ 6 h 8"/>
                      <a:gd name="T24" fmla="*/ 10 w 13"/>
                      <a:gd name="T25" fmla="*/ 5 h 8"/>
                      <a:gd name="T26" fmla="*/ 3 w 13"/>
                      <a:gd name="T27" fmla="*/ 3 h 8"/>
                      <a:gd name="T28" fmla="*/ 1 w 13"/>
                      <a:gd name="T29" fmla="*/ 3 h 8"/>
                      <a:gd name="T30" fmla="*/ 1 w 13"/>
                      <a:gd name="T31" fmla="*/ 3 h 8"/>
                      <a:gd name="T32" fmla="*/ 0 w 13"/>
                      <a:gd name="T33" fmla="*/ 3 h 8"/>
                      <a:gd name="T34" fmla="*/ 0 w 13"/>
                      <a:gd name="T35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8">
                        <a:moveTo>
                          <a:pt x="0" y="4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1" y="4"/>
                          <a:pt x="12" y="4"/>
                          <a:pt x="12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3" y="4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1" y="6"/>
                          <a:pt x="10" y="5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 161"/>
                  <p:cNvSpPr>
                    <a:spLocks/>
                  </p:cNvSpPr>
                  <p:nvPr/>
                </p:nvSpPr>
                <p:spPr bwMode="auto">
                  <a:xfrm>
                    <a:off x="1503" y="1609"/>
                    <a:ext cx="9" cy="7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4 w 5"/>
                      <a:gd name="T3" fmla="*/ 4 h 4"/>
                      <a:gd name="T4" fmla="*/ 4 w 5"/>
                      <a:gd name="T5" fmla="*/ 2 h 4"/>
                      <a:gd name="T6" fmla="*/ 3 w 5"/>
                      <a:gd name="T7" fmla="*/ 1 h 4"/>
                      <a:gd name="T8" fmla="*/ 2 w 5"/>
                      <a:gd name="T9" fmla="*/ 1 h 4"/>
                      <a:gd name="T10" fmla="*/ 2 w 5"/>
                      <a:gd name="T11" fmla="*/ 1 h 4"/>
                      <a:gd name="T12" fmla="*/ 2 w 5"/>
                      <a:gd name="T13" fmla="*/ 1 h 4"/>
                      <a:gd name="T14" fmla="*/ 2 w 5"/>
                      <a:gd name="T15" fmla="*/ 2 h 4"/>
                      <a:gd name="T16" fmla="*/ 2 w 5"/>
                      <a:gd name="T17" fmla="*/ 2 h 4"/>
                      <a:gd name="T18" fmla="*/ 1 w 5"/>
                      <a:gd name="T19" fmla="*/ 2 h 4"/>
                      <a:gd name="T20" fmla="*/ 0 w 5"/>
                      <a:gd name="T21" fmla="*/ 2 h 4"/>
                      <a:gd name="T22" fmla="*/ 0 w 5"/>
                      <a:gd name="T23" fmla="*/ 1 h 4"/>
                      <a:gd name="T24" fmla="*/ 1 w 5"/>
                      <a:gd name="T25" fmla="*/ 0 h 4"/>
                      <a:gd name="T26" fmla="*/ 2 w 5"/>
                      <a:gd name="T27" fmla="*/ 0 h 4"/>
                      <a:gd name="T28" fmla="*/ 4 w 5"/>
                      <a:gd name="T29" fmla="*/ 1 h 4"/>
                      <a:gd name="T30" fmla="*/ 5 w 5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4" y="0"/>
                          <a:pt x="4" y="1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 162"/>
                  <p:cNvSpPr>
                    <a:spLocks noEditPoints="1"/>
                  </p:cNvSpPr>
                  <p:nvPr/>
                </p:nvSpPr>
                <p:spPr bwMode="auto">
                  <a:xfrm>
                    <a:off x="1487" y="1585"/>
                    <a:ext cx="25" cy="18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2 w 14"/>
                      <a:gd name="T3" fmla="*/ 7 h 10"/>
                      <a:gd name="T4" fmla="*/ 0 w 14"/>
                      <a:gd name="T5" fmla="*/ 4 h 10"/>
                      <a:gd name="T6" fmla="*/ 0 w 14"/>
                      <a:gd name="T7" fmla="*/ 3 h 10"/>
                      <a:gd name="T8" fmla="*/ 3 w 14"/>
                      <a:gd name="T9" fmla="*/ 0 h 10"/>
                      <a:gd name="T10" fmla="*/ 8 w 14"/>
                      <a:gd name="T11" fmla="*/ 1 h 10"/>
                      <a:gd name="T12" fmla="*/ 12 w 14"/>
                      <a:gd name="T13" fmla="*/ 2 h 10"/>
                      <a:gd name="T14" fmla="*/ 13 w 14"/>
                      <a:gd name="T15" fmla="*/ 5 h 10"/>
                      <a:gd name="T16" fmla="*/ 14 w 14"/>
                      <a:gd name="T17" fmla="*/ 7 h 10"/>
                      <a:gd name="T18" fmla="*/ 10 w 14"/>
                      <a:gd name="T19" fmla="*/ 9 h 10"/>
                      <a:gd name="T20" fmla="*/ 6 w 14"/>
                      <a:gd name="T21" fmla="*/ 9 h 10"/>
                      <a:gd name="T22" fmla="*/ 6 w 14"/>
                      <a:gd name="T23" fmla="*/ 7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6 h 10"/>
                      <a:gd name="T30" fmla="*/ 12 w 14"/>
                      <a:gd name="T31" fmla="*/ 4 h 10"/>
                      <a:gd name="T32" fmla="*/ 7 w 14"/>
                      <a:gd name="T33" fmla="*/ 2 h 10"/>
                      <a:gd name="T34" fmla="*/ 3 w 14"/>
                      <a:gd name="T35" fmla="*/ 2 h 10"/>
                      <a:gd name="T36" fmla="*/ 1 w 14"/>
                      <a:gd name="T37" fmla="*/ 2 h 10"/>
                      <a:gd name="T38" fmla="*/ 1 w 14"/>
                      <a:gd name="T39" fmla="*/ 3 h 10"/>
                      <a:gd name="T40" fmla="*/ 1 w 14"/>
                      <a:gd name="T41" fmla="*/ 4 h 10"/>
                      <a:gd name="T42" fmla="*/ 3 w 14"/>
                      <a:gd name="T43" fmla="*/ 6 h 10"/>
                      <a:gd name="T44" fmla="*/ 6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4" y="8"/>
                          <a:pt x="3" y="8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2"/>
                          <a:pt x="1" y="1"/>
                          <a:pt x="3" y="0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10" y="1"/>
                          <a:pt x="11" y="2"/>
                          <a:pt x="12" y="2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4" y="6"/>
                          <a:pt x="14" y="6"/>
                          <a:pt x="14" y="7"/>
                        </a:cubicBezTo>
                        <a:cubicBezTo>
                          <a:pt x="13" y="8"/>
                          <a:pt x="12" y="9"/>
                          <a:pt x="10" y="9"/>
                        </a:cubicBezTo>
                        <a:cubicBezTo>
                          <a:pt x="9" y="10"/>
                          <a:pt x="7" y="10"/>
                          <a:pt x="6" y="9"/>
                        </a:cubicBezTo>
                        <a:close/>
                        <a:moveTo>
                          <a:pt x="6" y="7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8"/>
                          <a:pt x="13" y="7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5"/>
                          <a:pt x="12" y="5"/>
                          <a:pt x="12" y="4"/>
                        </a:cubicBezTo>
                        <a:cubicBezTo>
                          <a:pt x="11" y="4"/>
                          <a:pt x="9" y="3"/>
                          <a:pt x="7" y="2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1492" y="1566"/>
                    <a:ext cx="26" cy="19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2 w 14"/>
                      <a:gd name="T3" fmla="*/ 7 h 10"/>
                      <a:gd name="T4" fmla="*/ 0 w 14"/>
                      <a:gd name="T5" fmla="*/ 5 h 10"/>
                      <a:gd name="T6" fmla="*/ 0 w 14"/>
                      <a:gd name="T7" fmla="*/ 3 h 10"/>
                      <a:gd name="T8" fmla="*/ 3 w 14"/>
                      <a:gd name="T9" fmla="*/ 1 h 10"/>
                      <a:gd name="T10" fmla="*/ 8 w 14"/>
                      <a:gd name="T11" fmla="*/ 1 h 10"/>
                      <a:gd name="T12" fmla="*/ 12 w 14"/>
                      <a:gd name="T13" fmla="*/ 3 h 10"/>
                      <a:gd name="T14" fmla="*/ 14 w 14"/>
                      <a:gd name="T15" fmla="*/ 5 h 10"/>
                      <a:gd name="T16" fmla="*/ 14 w 14"/>
                      <a:gd name="T17" fmla="*/ 7 h 10"/>
                      <a:gd name="T18" fmla="*/ 11 w 14"/>
                      <a:gd name="T19" fmla="*/ 10 h 10"/>
                      <a:gd name="T20" fmla="*/ 6 w 14"/>
                      <a:gd name="T21" fmla="*/ 9 h 10"/>
                      <a:gd name="T22" fmla="*/ 7 w 14"/>
                      <a:gd name="T23" fmla="*/ 7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6 h 10"/>
                      <a:gd name="T30" fmla="*/ 12 w 14"/>
                      <a:gd name="T31" fmla="*/ 4 h 10"/>
                      <a:gd name="T32" fmla="*/ 7 w 14"/>
                      <a:gd name="T33" fmla="*/ 3 h 10"/>
                      <a:gd name="T34" fmla="*/ 3 w 14"/>
                      <a:gd name="T35" fmla="*/ 2 h 10"/>
                      <a:gd name="T36" fmla="*/ 2 w 14"/>
                      <a:gd name="T37" fmla="*/ 2 h 10"/>
                      <a:gd name="T38" fmla="*/ 1 w 14"/>
                      <a:gd name="T39" fmla="*/ 3 h 10"/>
                      <a:gd name="T40" fmla="*/ 1 w 14"/>
                      <a:gd name="T41" fmla="*/ 4 h 10"/>
                      <a:gd name="T42" fmla="*/ 3 w 14"/>
                      <a:gd name="T43" fmla="*/ 6 h 10"/>
                      <a:gd name="T44" fmla="*/ 7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4" y="9"/>
                          <a:pt x="3" y="8"/>
                          <a:pt x="2" y="7"/>
                        </a:cubicBezTo>
                        <a:cubicBezTo>
                          <a:pt x="1" y="6"/>
                          <a:pt x="1" y="6"/>
                          <a:pt x="0" y="5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1" y="2"/>
                          <a:pt x="1" y="1"/>
                          <a:pt x="3" y="1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10" y="1"/>
                          <a:pt x="11" y="2"/>
                          <a:pt x="12" y="3"/>
                        </a:cubicBezTo>
                        <a:cubicBezTo>
                          <a:pt x="13" y="3"/>
                          <a:pt x="13" y="4"/>
                          <a:pt x="14" y="5"/>
                        </a:cubicBezTo>
                        <a:cubicBezTo>
                          <a:pt x="14" y="6"/>
                          <a:pt x="14" y="7"/>
                          <a:pt x="14" y="7"/>
                        </a:cubicBezTo>
                        <a:cubicBezTo>
                          <a:pt x="13" y="8"/>
                          <a:pt x="12" y="9"/>
                          <a:pt x="11" y="10"/>
                        </a:cubicBezTo>
                        <a:cubicBezTo>
                          <a:pt x="9" y="10"/>
                          <a:pt x="7" y="10"/>
                          <a:pt x="6" y="9"/>
                        </a:cubicBezTo>
                        <a:close/>
                        <a:moveTo>
                          <a:pt x="7" y="7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8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13" y="5"/>
                          <a:pt x="12" y="5"/>
                          <a:pt x="12" y="4"/>
                        </a:cubicBezTo>
                        <a:cubicBezTo>
                          <a:pt x="11" y="4"/>
                          <a:pt x="9" y="3"/>
                          <a:pt x="7" y="3"/>
                        </a:cubicBezTo>
                        <a:cubicBezTo>
                          <a:pt x="6" y="2"/>
                          <a:pt x="5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5"/>
                          <a:pt x="2" y="6"/>
                          <a:pt x="3" y="6"/>
                        </a:cubicBezTo>
                        <a:cubicBezTo>
                          <a:pt x="4" y="7"/>
                          <a:pt x="6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1498" y="1548"/>
                    <a:ext cx="25" cy="18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2 w 14"/>
                      <a:gd name="T3" fmla="*/ 8 h 10"/>
                      <a:gd name="T4" fmla="*/ 1 w 14"/>
                      <a:gd name="T5" fmla="*/ 5 h 10"/>
                      <a:gd name="T6" fmla="*/ 1 w 14"/>
                      <a:gd name="T7" fmla="*/ 3 h 10"/>
                      <a:gd name="T8" fmla="*/ 3 w 14"/>
                      <a:gd name="T9" fmla="*/ 1 h 10"/>
                      <a:gd name="T10" fmla="*/ 9 w 14"/>
                      <a:gd name="T11" fmla="*/ 1 h 10"/>
                      <a:gd name="T12" fmla="*/ 12 w 14"/>
                      <a:gd name="T13" fmla="*/ 3 h 10"/>
                      <a:gd name="T14" fmla="*/ 14 w 14"/>
                      <a:gd name="T15" fmla="*/ 5 h 10"/>
                      <a:gd name="T16" fmla="*/ 14 w 14"/>
                      <a:gd name="T17" fmla="*/ 7 h 10"/>
                      <a:gd name="T18" fmla="*/ 11 w 14"/>
                      <a:gd name="T19" fmla="*/ 10 h 10"/>
                      <a:gd name="T20" fmla="*/ 6 w 14"/>
                      <a:gd name="T21" fmla="*/ 9 h 10"/>
                      <a:gd name="T22" fmla="*/ 7 w 14"/>
                      <a:gd name="T23" fmla="*/ 8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6 h 10"/>
                      <a:gd name="T30" fmla="*/ 12 w 14"/>
                      <a:gd name="T31" fmla="*/ 5 h 10"/>
                      <a:gd name="T32" fmla="*/ 7 w 14"/>
                      <a:gd name="T33" fmla="*/ 3 h 10"/>
                      <a:gd name="T34" fmla="*/ 4 w 14"/>
                      <a:gd name="T35" fmla="*/ 2 h 10"/>
                      <a:gd name="T36" fmla="*/ 2 w 14"/>
                      <a:gd name="T37" fmla="*/ 2 h 10"/>
                      <a:gd name="T38" fmla="*/ 1 w 14"/>
                      <a:gd name="T39" fmla="*/ 3 h 10"/>
                      <a:gd name="T40" fmla="*/ 1 w 14"/>
                      <a:gd name="T41" fmla="*/ 5 h 10"/>
                      <a:gd name="T42" fmla="*/ 4 w 14"/>
                      <a:gd name="T43" fmla="*/ 6 h 10"/>
                      <a:gd name="T44" fmla="*/ 7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4" y="9"/>
                          <a:pt x="3" y="8"/>
                          <a:pt x="2" y="8"/>
                        </a:cubicBezTo>
                        <a:cubicBezTo>
                          <a:pt x="1" y="7"/>
                          <a:pt x="1" y="6"/>
                          <a:pt x="1" y="5"/>
                        </a:cubicBezTo>
                        <a:cubicBezTo>
                          <a:pt x="0" y="4"/>
                          <a:pt x="0" y="4"/>
                          <a:pt x="1" y="3"/>
                        </a:cubicBezTo>
                        <a:cubicBezTo>
                          <a:pt x="1" y="2"/>
                          <a:pt x="2" y="1"/>
                          <a:pt x="3" y="1"/>
                        </a:cubicBezTo>
                        <a:cubicBezTo>
                          <a:pt x="5" y="0"/>
                          <a:pt x="6" y="0"/>
                          <a:pt x="9" y="1"/>
                        </a:cubicBezTo>
                        <a:cubicBezTo>
                          <a:pt x="10" y="2"/>
                          <a:pt x="11" y="2"/>
                          <a:pt x="12" y="3"/>
                        </a:cubicBezTo>
                        <a:cubicBezTo>
                          <a:pt x="13" y="4"/>
                          <a:pt x="14" y="5"/>
                          <a:pt x="14" y="5"/>
                        </a:cubicBezTo>
                        <a:cubicBezTo>
                          <a:pt x="14" y="6"/>
                          <a:pt x="14" y="7"/>
                          <a:pt x="14" y="7"/>
                        </a:cubicBezTo>
                        <a:cubicBezTo>
                          <a:pt x="14" y="9"/>
                          <a:pt x="12" y="10"/>
                          <a:pt x="11" y="10"/>
                        </a:cubicBezTo>
                        <a:cubicBezTo>
                          <a:pt x="9" y="10"/>
                          <a:pt x="8" y="10"/>
                          <a:pt x="6" y="9"/>
                        </a:cubicBezTo>
                        <a:close/>
                        <a:moveTo>
                          <a:pt x="7" y="8"/>
                        </a:moveTo>
                        <a:cubicBezTo>
                          <a:pt x="9" y="8"/>
                          <a:pt x="10" y="8"/>
                          <a:pt x="11" y="8"/>
                        </a:cubicBezTo>
                        <a:cubicBezTo>
                          <a:pt x="12" y="8"/>
                          <a:pt x="13" y="8"/>
                          <a:pt x="13" y="7"/>
                        </a:cubicBezTo>
                        <a:cubicBezTo>
                          <a:pt x="13" y="7"/>
                          <a:pt x="13" y="7"/>
                          <a:pt x="13" y="6"/>
                        </a:cubicBezTo>
                        <a:cubicBezTo>
                          <a:pt x="13" y="6"/>
                          <a:pt x="13" y="5"/>
                          <a:pt x="12" y="5"/>
                        </a:cubicBezTo>
                        <a:cubicBezTo>
                          <a:pt x="11" y="4"/>
                          <a:pt x="9" y="3"/>
                          <a:pt x="7" y="3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2" y="5"/>
                          <a:pt x="2" y="6"/>
                          <a:pt x="4" y="6"/>
                        </a:cubicBezTo>
                        <a:cubicBezTo>
                          <a:pt x="5" y="7"/>
                          <a:pt x="6" y="7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 165"/>
                  <p:cNvSpPr>
                    <a:spLocks/>
                  </p:cNvSpPr>
                  <p:nvPr/>
                </p:nvSpPr>
                <p:spPr bwMode="auto">
                  <a:xfrm>
                    <a:off x="1450" y="1519"/>
                    <a:ext cx="84" cy="143"/>
                  </a:xfrm>
                  <a:custGeom>
                    <a:avLst/>
                    <a:gdLst>
                      <a:gd name="T0" fmla="*/ 46 w 46"/>
                      <a:gd name="T1" fmla="*/ 9 h 78"/>
                      <a:gd name="T2" fmla="*/ 30 w 46"/>
                      <a:gd name="T3" fmla="*/ 78 h 78"/>
                      <a:gd name="T4" fmla="*/ 0 w 46"/>
                      <a:gd name="T5" fmla="*/ 70 h 78"/>
                      <a:gd name="T6" fmla="*/ 18 w 46"/>
                      <a:gd name="T7" fmla="*/ 0 h 78"/>
                      <a:gd name="T8" fmla="*/ 46 w 46"/>
                      <a:gd name="T9" fmla="*/ 9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8">
                        <a:moveTo>
                          <a:pt x="46" y="9"/>
                        </a:moveTo>
                        <a:cubicBezTo>
                          <a:pt x="46" y="9"/>
                          <a:pt x="33" y="51"/>
                          <a:pt x="30" y="78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3" y="42"/>
                          <a:pt x="4" y="22"/>
                          <a:pt x="18" y="0"/>
                        </a:cubicBezTo>
                        <a:lnTo>
                          <a:pt x="46" y="9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 166"/>
                  <p:cNvSpPr>
                    <a:spLocks/>
                  </p:cNvSpPr>
                  <p:nvPr/>
                </p:nvSpPr>
                <p:spPr bwMode="auto">
                  <a:xfrm>
                    <a:off x="1448" y="1517"/>
                    <a:ext cx="88" cy="147"/>
                  </a:xfrm>
                  <a:custGeom>
                    <a:avLst/>
                    <a:gdLst>
                      <a:gd name="T0" fmla="*/ 47 w 48"/>
                      <a:gd name="T1" fmla="*/ 10 h 80"/>
                      <a:gd name="T2" fmla="*/ 46 w 48"/>
                      <a:gd name="T3" fmla="*/ 9 h 80"/>
                      <a:gd name="T4" fmla="*/ 30 w 48"/>
                      <a:gd name="T5" fmla="*/ 79 h 80"/>
                      <a:gd name="T6" fmla="*/ 31 w 48"/>
                      <a:gd name="T7" fmla="*/ 79 h 80"/>
                      <a:gd name="T8" fmla="*/ 31 w 48"/>
                      <a:gd name="T9" fmla="*/ 78 h 80"/>
                      <a:gd name="T10" fmla="*/ 1 w 48"/>
                      <a:gd name="T11" fmla="*/ 70 h 80"/>
                      <a:gd name="T12" fmla="*/ 1 w 48"/>
                      <a:gd name="T13" fmla="*/ 71 h 80"/>
                      <a:gd name="T14" fmla="*/ 2 w 48"/>
                      <a:gd name="T15" fmla="*/ 71 h 80"/>
                      <a:gd name="T16" fmla="*/ 20 w 48"/>
                      <a:gd name="T17" fmla="*/ 1 h 80"/>
                      <a:gd name="T18" fmla="*/ 19 w 48"/>
                      <a:gd name="T19" fmla="*/ 1 h 80"/>
                      <a:gd name="T20" fmla="*/ 19 w 48"/>
                      <a:gd name="T21" fmla="*/ 2 h 80"/>
                      <a:gd name="T22" fmla="*/ 47 w 48"/>
                      <a:gd name="T23" fmla="*/ 10 h 80"/>
                      <a:gd name="T24" fmla="*/ 47 w 48"/>
                      <a:gd name="T25" fmla="*/ 10 h 80"/>
                      <a:gd name="T26" fmla="*/ 46 w 48"/>
                      <a:gd name="T27" fmla="*/ 9 h 80"/>
                      <a:gd name="T28" fmla="*/ 47 w 48"/>
                      <a:gd name="T29" fmla="*/ 10 h 80"/>
                      <a:gd name="T30" fmla="*/ 47 w 48"/>
                      <a:gd name="T31" fmla="*/ 9 h 80"/>
                      <a:gd name="T32" fmla="*/ 19 w 48"/>
                      <a:gd name="T33" fmla="*/ 0 h 80"/>
                      <a:gd name="T34" fmla="*/ 18 w 48"/>
                      <a:gd name="T35" fmla="*/ 0 h 80"/>
                      <a:gd name="T36" fmla="*/ 0 w 48"/>
                      <a:gd name="T37" fmla="*/ 71 h 80"/>
                      <a:gd name="T38" fmla="*/ 1 w 48"/>
                      <a:gd name="T39" fmla="*/ 72 h 80"/>
                      <a:gd name="T40" fmla="*/ 31 w 48"/>
                      <a:gd name="T41" fmla="*/ 80 h 80"/>
                      <a:gd name="T42" fmla="*/ 31 w 48"/>
                      <a:gd name="T43" fmla="*/ 79 h 80"/>
                      <a:gd name="T44" fmla="*/ 32 w 48"/>
                      <a:gd name="T45" fmla="*/ 79 h 80"/>
                      <a:gd name="T46" fmla="*/ 41 w 48"/>
                      <a:gd name="T47" fmla="*/ 34 h 80"/>
                      <a:gd name="T48" fmla="*/ 46 w 48"/>
                      <a:gd name="T49" fmla="*/ 17 h 80"/>
                      <a:gd name="T50" fmla="*/ 48 w 48"/>
                      <a:gd name="T51" fmla="*/ 10 h 80"/>
                      <a:gd name="T52" fmla="*/ 47 w 48"/>
                      <a:gd name="T53" fmla="*/ 9 h 80"/>
                      <a:gd name="T54" fmla="*/ 47 w 48"/>
                      <a:gd name="T55" fmla="*/ 1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8" h="80">
                        <a:moveTo>
                          <a:pt x="47" y="10"/>
                        </a:moveTo>
                        <a:cubicBezTo>
                          <a:pt x="46" y="9"/>
                          <a:pt x="46" y="9"/>
                          <a:pt x="46" y="9"/>
                        </a:cubicBezTo>
                        <a:cubicBezTo>
                          <a:pt x="46" y="9"/>
                          <a:pt x="33" y="52"/>
                          <a:pt x="30" y="79"/>
                        </a:cubicBezTo>
                        <a:cubicBezTo>
                          <a:pt x="31" y="79"/>
                          <a:pt x="31" y="79"/>
                          <a:pt x="31" y="79"/>
                        </a:cubicBezTo>
                        <a:cubicBezTo>
                          <a:pt x="31" y="78"/>
                          <a:pt x="31" y="78"/>
                          <a:pt x="31" y="78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1" y="71"/>
                          <a:pt x="1" y="71"/>
                          <a:pt x="1" y="71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5" y="43"/>
                          <a:pt x="6" y="23"/>
                          <a:pt x="20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6" y="9"/>
                          <a:pt x="46" y="9"/>
                          <a:pt x="46" y="9"/>
                        </a:cubicBez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7" y="9"/>
                          <a:pt x="47" y="9"/>
                          <a:pt x="47" y="9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0"/>
                          <a:pt x="19" y="0"/>
                          <a:pt x="18" y="0"/>
                        </a:cubicBezTo>
                        <a:cubicBezTo>
                          <a:pt x="4" y="23"/>
                          <a:pt x="3" y="43"/>
                          <a:pt x="0" y="71"/>
                        </a:cubicBezTo>
                        <a:cubicBezTo>
                          <a:pt x="0" y="72"/>
                          <a:pt x="0" y="72"/>
                          <a:pt x="1" y="72"/>
                        </a:cubicBezTo>
                        <a:cubicBezTo>
                          <a:pt x="31" y="80"/>
                          <a:pt x="31" y="80"/>
                          <a:pt x="31" y="80"/>
                        </a:cubicBezTo>
                        <a:cubicBezTo>
                          <a:pt x="31" y="79"/>
                          <a:pt x="31" y="79"/>
                          <a:pt x="31" y="79"/>
                        </a:cubicBezTo>
                        <a:cubicBezTo>
                          <a:pt x="32" y="79"/>
                          <a:pt x="32" y="79"/>
                          <a:pt x="32" y="79"/>
                        </a:cubicBezTo>
                        <a:cubicBezTo>
                          <a:pt x="33" y="65"/>
                          <a:pt x="37" y="48"/>
                          <a:pt x="41" y="34"/>
                        </a:cubicBezTo>
                        <a:cubicBezTo>
                          <a:pt x="43" y="27"/>
                          <a:pt x="45" y="21"/>
                          <a:pt x="46" y="17"/>
                        </a:cubicBezTo>
                        <a:cubicBezTo>
                          <a:pt x="47" y="12"/>
                          <a:pt x="48" y="10"/>
                          <a:pt x="48" y="10"/>
                        </a:cubicBezTo>
                        <a:cubicBezTo>
                          <a:pt x="48" y="9"/>
                          <a:pt x="48" y="9"/>
                          <a:pt x="47" y="9"/>
                        </a:cubicBezTo>
                        <a:lnTo>
                          <a:pt x="4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 167"/>
                  <p:cNvSpPr>
                    <a:spLocks/>
                  </p:cNvSpPr>
                  <p:nvPr/>
                </p:nvSpPr>
                <p:spPr bwMode="auto">
                  <a:xfrm>
                    <a:off x="1455" y="1528"/>
                    <a:ext cx="74" cy="119"/>
                  </a:xfrm>
                  <a:custGeom>
                    <a:avLst/>
                    <a:gdLst>
                      <a:gd name="T0" fmla="*/ 17 w 40"/>
                      <a:gd name="T1" fmla="*/ 62 h 65"/>
                      <a:gd name="T2" fmla="*/ 25 w 40"/>
                      <a:gd name="T3" fmla="*/ 62 h 65"/>
                      <a:gd name="T4" fmla="*/ 40 w 40"/>
                      <a:gd name="T5" fmla="*/ 6 h 65"/>
                      <a:gd name="T6" fmla="*/ 23 w 40"/>
                      <a:gd name="T7" fmla="*/ 0 h 65"/>
                      <a:gd name="T8" fmla="*/ 22 w 40"/>
                      <a:gd name="T9" fmla="*/ 4 h 65"/>
                      <a:gd name="T10" fmla="*/ 13 w 40"/>
                      <a:gd name="T11" fmla="*/ 5 h 65"/>
                      <a:gd name="T12" fmla="*/ 0 w 40"/>
                      <a:gd name="T13" fmla="*/ 63 h 65"/>
                      <a:gd name="T14" fmla="*/ 15 w 40"/>
                      <a:gd name="T15" fmla="*/ 65 h 65"/>
                      <a:gd name="T16" fmla="*/ 17 w 40"/>
                      <a:gd name="T17" fmla="*/ 62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" h="65">
                        <a:moveTo>
                          <a:pt x="17" y="62"/>
                        </a:moveTo>
                        <a:cubicBezTo>
                          <a:pt x="21" y="58"/>
                          <a:pt x="23" y="62"/>
                          <a:pt x="25" y="62"/>
                        </a:cubicBezTo>
                        <a:cubicBezTo>
                          <a:pt x="29" y="39"/>
                          <a:pt x="40" y="6"/>
                          <a:pt x="40" y="6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2"/>
                          <a:pt x="23" y="3"/>
                          <a:pt x="22" y="4"/>
                        </a:cubicBezTo>
                        <a:cubicBezTo>
                          <a:pt x="19" y="7"/>
                          <a:pt x="16" y="7"/>
                          <a:pt x="13" y="5"/>
                        </a:cubicBezTo>
                        <a:cubicBezTo>
                          <a:pt x="3" y="22"/>
                          <a:pt x="4" y="39"/>
                          <a:pt x="0" y="63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6" y="64"/>
                          <a:pt x="16" y="63"/>
                          <a:pt x="17" y="62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2" name="Freeform 168"/>
                  <p:cNvSpPr>
                    <a:spLocks noEditPoints="1"/>
                  </p:cNvSpPr>
                  <p:nvPr/>
                </p:nvSpPr>
                <p:spPr bwMode="auto">
                  <a:xfrm>
                    <a:off x="1481" y="1526"/>
                    <a:ext cx="11" cy="11"/>
                  </a:xfrm>
                  <a:custGeom>
                    <a:avLst/>
                    <a:gdLst>
                      <a:gd name="T0" fmla="*/ 5 w 6"/>
                      <a:gd name="T1" fmla="*/ 0 h 6"/>
                      <a:gd name="T2" fmla="*/ 5 w 6"/>
                      <a:gd name="T3" fmla="*/ 2 h 6"/>
                      <a:gd name="T4" fmla="*/ 5 w 6"/>
                      <a:gd name="T5" fmla="*/ 3 h 6"/>
                      <a:gd name="T6" fmla="*/ 6 w 6"/>
                      <a:gd name="T7" fmla="*/ 3 h 6"/>
                      <a:gd name="T8" fmla="*/ 6 w 6"/>
                      <a:gd name="T9" fmla="*/ 3 h 6"/>
                      <a:gd name="T10" fmla="*/ 5 w 6"/>
                      <a:gd name="T11" fmla="*/ 3 h 6"/>
                      <a:gd name="T12" fmla="*/ 5 w 6"/>
                      <a:gd name="T13" fmla="*/ 3 h 6"/>
                      <a:gd name="T14" fmla="*/ 5 w 6"/>
                      <a:gd name="T15" fmla="*/ 4 h 6"/>
                      <a:gd name="T16" fmla="*/ 4 w 6"/>
                      <a:gd name="T17" fmla="*/ 6 h 6"/>
                      <a:gd name="T18" fmla="*/ 4 w 6"/>
                      <a:gd name="T19" fmla="*/ 6 h 6"/>
                      <a:gd name="T20" fmla="*/ 4 w 6"/>
                      <a:gd name="T21" fmla="*/ 6 h 6"/>
                      <a:gd name="T22" fmla="*/ 4 w 6"/>
                      <a:gd name="T23" fmla="*/ 5 h 6"/>
                      <a:gd name="T24" fmla="*/ 4 w 6"/>
                      <a:gd name="T25" fmla="*/ 4 h 6"/>
                      <a:gd name="T26" fmla="*/ 4 w 6"/>
                      <a:gd name="T27" fmla="*/ 3 h 6"/>
                      <a:gd name="T28" fmla="*/ 4 w 6"/>
                      <a:gd name="T29" fmla="*/ 2 h 6"/>
                      <a:gd name="T30" fmla="*/ 3 w 6"/>
                      <a:gd name="T31" fmla="*/ 3 h 6"/>
                      <a:gd name="T32" fmla="*/ 4 w 6"/>
                      <a:gd name="T33" fmla="*/ 3 h 6"/>
                      <a:gd name="T34" fmla="*/ 4 w 6"/>
                      <a:gd name="T35" fmla="*/ 4 h 6"/>
                      <a:gd name="T36" fmla="*/ 4 w 6"/>
                      <a:gd name="T37" fmla="*/ 4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3 h 6"/>
                      <a:gd name="T44" fmla="*/ 1 w 6"/>
                      <a:gd name="T45" fmla="*/ 3 h 6"/>
                      <a:gd name="T46" fmla="*/ 1 w 6"/>
                      <a:gd name="T47" fmla="*/ 3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4 h 6"/>
                      <a:gd name="T58" fmla="*/ 1 w 6"/>
                      <a:gd name="T59" fmla="*/ 4 h 6"/>
                      <a:gd name="T60" fmla="*/ 0 w 6"/>
                      <a:gd name="T61" fmla="*/ 4 h 6"/>
                      <a:gd name="T62" fmla="*/ 1 w 6"/>
                      <a:gd name="T63" fmla="*/ 2 h 6"/>
                      <a:gd name="T64" fmla="*/ 1 w 6"/>
                      <a:gd name="T65" fmla="*/ 1 h 6"/>
                      <a:gd name="T66" fmla="*/ 1 w 6"/>
                      <a:gd name="T67" fmla="*/ 1 h 6"/>
                      <a:gd name="T68" fmla="*/ 1 w 6"/>
                      <a:gd name="T69" fmla="*/ 1 h 6"/>
                      <a:gd name="T70" fmla="*/ 1 w 6"/>
                      <a:gd name="T71" fmla="*/ 0 h 6"/>
                      <a:gd name="T72" fmla="*/ 1 w 6"/>
                      <a:gd name="T73" fmla="*/ 0 h 6"/>
                      <a:gd name="T74" fmla="*/ 1 w 6"/>
                      <a:gd name="T75" fmla="*/ 1 h 6"/>
                      <a:gd name="T76" fmla="*/ 2 w 6"/>
                      <a:gd name="T77" fmla="*/ 0 h 6"/>
                      <a:gd name="T78" fmla="*/ 3 w 6"/>
                      <a:gd name="T79" fmla="*/ 0 h 6"/>
                      <a:gd name="T80" fmla="*/ 3 w 6"/>
                      <a:gd name="T81" fmla="*/ 0 h 6"/>
                      <a:gd name="T82" fmla="*/ 3 w 6"/>
                      <a:gd name="T83" fmla="*/ 1 h 6"/>
                      <a:gd name="T84" fmla="*/ 4 w 6"/>
                      <a:gd name="T85" fmla="*/ 0 h 6"/>
                      <a:gd name="T86" fmla="*/ 5 w 6"/>
                      <a:gd name="T87" fmla="*/ 0 h 6"/>
                      <a:gd name="T88" fmla="*/ 2 w 6"/>
                      <a:gd name="T89" fmla="*/ 2 h 6"/>
                      <a:gd name="T90" fmla="*/ 1 w 6"/>
                      <a:gd name="T91" fmla="*/ 1 h 6"/>
                      <a:gd name="T92" fmla="*/ 1 w 6"/>
                      <a:gd name="T93" fmla="*/ 2 h 6"/>
                      <a:gd name="T94" fmla="*/ 1 w 6"/>
                      <a:gd name="T95" fmla="*/ 2 h 6"/>
                      <a:gd name="T96" fmla="*/ 1 w 6"/>
                      <a:gd name="T97" fmla="*/ 2 h 6"/>
                      <a:gd name="T98" fmla="*/ 2 w 6"/>
                      <a:gd name="T99" fmla="*/ 2 h 6"/>
                      <a:gd name="T100" fmla="*/ 3 w 6"/>
                      <a:gd name="T101" fmla="*/ 2 h 6"/>
                      <a:gd name="T102" fmla="*/ 2 w 6"/>
                      <a:gd name="T103" fmla="*/ 0 h 6"/>
                      <a:gd name="T104" fmla="*/ 2 w 6"/>
                      <a:gd name="T105" fmla="*/ 1 h 6"/>
                      <a:gd name="T106" fmla="*/ 2 w 6"/>
                      <a:gd name="T107" fmla="*/ 1 h 6"/>
                      <a:gd name="T108" fmla="*/ 2 w 6"/>
                      <a:gd name="T109" fmla="*/ 1 h 6"/>
                      <a:gd name="T110" fmla="*/ 3 w 6"/>
                      <a:gd name="T111" fmla="*/ 1 h 6"/>
                      <a:gd name="T112" fmla="*/ 2 w 6"/>
                      <a:gd name="T113" fmla="*/ 1 h 6"/>
                      <a:gd name="T114" fmla="*/ 4 w 6"/>
                      <a:gd name="T115" fmla="*/ 0 h 6"/>
                      <a:gd name="T116" fmla="*/ 4 w 6"/>
                      <a:gd name="T117" fmla="*/ 1 h 6"/>
                      <a:gd name="T118" fmla="*/ 3 w 6"/>
                      <a:gd name="T119" fmla="*/ 2 h 6"/>
                      <a:gd name="T120" fmla="*/ 5 w 6"/>
                      <a:gd name="T121" fmla="*/ 2 h 6"/>
                      <a:gd name="T122" fmla="*/ 5 w 6"/>
                      <a:gd name="T123" fmla="*/ 2 h 6"/>
                      <a:gd name="T124" fmla="*/ 5 w 6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lnTo>
                          <a:pt x="5" y="0"/>
                        </a:lnTo>
                        <a:close/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lnTo>
                          <a:pt x="2" y="0"/>
                        </a:lnTo>
                        <a:close/>
                        <a:moveTo>
                          <a:pt x="4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 169"/>
                  <p:cNvSpPr>
                    <a:spLocks noEditPoints="1"/>
                  </p:cNvSpPr>
                  <p:nvPr/>
                </p:nvSpPr>
                <p:spPr bwMode="auto">
                  <a:xfrm>
                    <a:off x="1488" y="1644"/>
                    <a:ext cx="10" cy="11"/>
                  </a:xfrm>
                  <a:custGeom>
                    <a:avLst/>
                    <a:gdLst>
                      <a:gd name="T0" fmla="*/ 4 w 5"/>
                      <a:gd name="T1" fmla="*/ 1 h 6"/>
                      <a:gd name="T2" fmla="*/ 5 w 5"/>
                      <a:gd name="T3" fmla="*/ 2 h 6"/>
                      <a:gd name="T4" fmla="*/ 5 w 5"/>
                      <a:gd name="T5" fmla="*/ 3 h 6"/>
                      <a:gd name="T6" fmla="*/ 5 w 5"/>
                      <a:gd name="T7" fmla="*/ 3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5 w 5"/>
                      <a:gd name="T13" fmla="*/ 4 h 6"/>
                      <a:gd name="T14" fmla="*/ 4 w 5"/>
                      <a:gd name="T15" fmla="*/ 5 h 6"/>
                      <a:gd name="T16" fmla="*/ 4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4 w 5"/>
                      <a:gd name="T23" fmla="*/ 5 h 6"/>
                      <a:gd name="T24" fmla="*/ 4 w 5"/>
                      <a:gd name="T25" fmla="*/ 4 h 6"/>
                      <a:gd name="T26" fmla="*/ 4 w 5"/>
                      <a:gd name="T27" fmla="*/ 3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4 h 6"/>
                      <a:gd name="T36" fmla="*/ 4 w 5"/>
                      <a:gd name="T37" fmla="*/ 4 h 6"/>
                      <a:gd name="T38" fmla="*/ 3 w 5"/>
                      <a:gd name="T39" fmla="*/ 4 h 6"/>
                      <a:gd name="T40" fmla="*/ 1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4 h 6"/>
                      <a:gd name="T50" fmla="*/ 0 w 5"/>
                      <a:gd name="T51" fmla="*/ 4 h 6"/>
                      <a:gd name="T52" fmla="*/ 0 w 5"/>
                      <a:gd name="T53" fmla="*/ 3 h 6"/>
                      <a:gd name="T54" fmla="*/ 1 w 5"/>
                      <a:gd name="T55" fmla="*/ 3 h 6"/>
                      <a:gd name="T56" fmla="*/ 1 w 5"/>
                      <a:gd name="T57" fmla="*/ 4 h 6"/>
                      <a:gd name="T58" fmla="*/ 0 w 5"/>
                      <a:gd name="T59" fmla="*/ 4 h 6"/>
                      <a:gd name="T60" fmla="*/ 0 w 5"/>
                      <a:gd name="T61" fmla="*/ 4 h 6"/>
                      <a:gd name="T62" fmla="*/ 0 w 5"/>
                      <a:gd name="T63" fmla="*/ 2 h 6"/>
                      <a:gd name="T64" fmla="*/ 0 w 5"/>
                      <a:gd name="T65" fmla="*/ 1 h 6"/>
                      <a:gd name="T66" fmla="*/ 0 w 5"/>
                      <a:gd name="T67" fmla="*/ 1 h 6"/>
                      <a:gd name="T68" fmla="*/ 0 w 5"/>
                      <a:gd name="T69" fmla="*/ 1 h 6"/>
                      <a:gd name="T70" fmla="*/ 0 w 5"/>
                      <a:gd name="T71" fmla="*/ 1 h 6"/>
                      <a:gd name="T72" fmla="*/ 1 w 5"/>
                      <a:gd name="T73" fmla="*/ 1 h 6"/>
                      <a:gd name="T74" fmla="*/ 1 w 5"/>
                      <a:gd name="T75" fmla="*/ 1 h 6"/>
                      <a:gd name="T76" fmla="*/ 1 w 5"/>
                      <a:gd name="T77" fmla="*/ 0 h 6"/>
                      <a:gd name="T78" fmla="*/ 2 w 5"/>
                      <a:gd name="T79" fmla="*/ 0 h 6"/>
                      <a:gd name="T80" fmla="*/ 2 w 5"/>
                      <a:gd name="T81" fmla="*/ 1 h 6"/>
                      <a:gd name="T82" fmla="*/ 2 w 5"/>
                      <a:gd name="T83" fmla="*/ 2 h 6"/>
                      <a:gd name="T84" fmla="*/ 3 w 5"/>
                      <a:gd name="T85" fmla="*/ 1 h 6"/>
                      <a:gd name="T86" fmla="*/ 2 w 5"/>
                      <a:gd name="T87" fmla="*/ 2 h 6"/>
                      <a:gd name="T88" fmla="*/ 1 w 5"/>
                      <a:gd name="T89" fmla="*/ 2 h 6"/>
                      <a:gd name="T90" fmla="*/ 1 w 5"/>
                      <a:gd name="T91" fmla="*/ 2 h 6"/>
                      <a:gd name="T92" fmla="*/ 1 w 5"/>
                      <a:gd name="T93" fmla="*/ 2 h 6"/>
                      <a:gd name="T94" fmla="*/ 0 w 5"/>
                      <a:gd name="T95" fmla="*/ 3 h 6"/>
                      <a:gd name="T96" fmla="*/ 1 w 5"/>
                      <a:gd name="T97" fmla="*/ 3 h 6"/>
                      <a:gd name="T98" fmla="*/ 2 w 5"/>
                      <a:gd name="T99" fmla="*/ 3 h 6"/>
                      <a:gd name="T100" fmla="*/ 2 w 5"/>
                      <a:gd name="T101" fmla="*/ 2 h 6"/>
                      <a:gd name="T102" fmla="*/ 2 w 5"/>
                      <a:gd name="T103" fmla="*/ 1 h 6"/>
                      <a:gd name="T104" fmla="*/ 1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2 h 6"/>
                      <a:gd name="T110" fmla="*/ 2 w 5"/>
                      <a:gd name="T111" fmla="*/ 1 h 6"/>
                      <a:gd name="T112" fmla="*/ 2 w 5"/>
                      <a:gd name="T113" fmla="*/ 1 h 6"/>
                      <a:gd name="T114" fmla="*/ 4 w 5"/>
                      <a:gd name="T115" fmla="*/ 1 h 6"/>
                      <a:gd name="T116" fmla="*/ 3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3 h 6"/>
                      <a:gd name="T122" fmla="*/ 4 w 5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4" y="0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4" y="5"/>
                          <a:pt x="4" y="5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lnTo>
                          <a:pt x="2" y="2"/>
                        </a:ln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 170"/>
                  <p:cNvSpPr>
                    <a:spLocks/>
                  </p:cNvSpPr>
                  <p:nvPr/>
                </p:nvSpPr>
                <p:spPr bwMode="auto">
                  <a:xfrm>
                    <a:off x="1468" y="1620"/>
                    <a:ext cx="26" cy="11"/>
                  </a:xfrm>
                  <a:custGeom>
                    <a:avLst/>
                    <a:gdLst>
                      <a:gd name="T0" fmla="*/ 1 w 14"/>
                      <a:gd name="T1" fmla="*/ 3 h 6"/>
                      <a:gd name="T2" fmla="*/ 0 w 14"/>
                      <a:gd name="T3" fmla="*/ 0 h 6"/>
                      <a:gd name="T4" fmla="*/ 0 w 14"/>
                      <a:gd name="T5" fmla="*/ 0 h 6"/>
                      <a:gd name="T6" fmla="*/ 11 w 14"/>
                      <a:gd name="T7" fmla="*/ 2 h 6"/>
                      <a:gd name="T8" fmla="*/ 13 w 14"/>
                      <a:gd name="T9" fmla="*/ 2 h 6"/>
                      <a:gd name="T10" fmla="*/ 13 w 14"/>
                      <a:gd name="T11" fmla="*/ 2 h 6"/>
                      <a:gd name="T12" fmla="*/ 14 w 14"/>
                      <a:gd name="T13" fmla="*/ 1 h 6"/>
                      <a:gd name="T14" fmla="*/ 14 w 14"/>
                      <a:gd name="T15" fmla="*/ 1 h 6"/>
                      <a:gd name="T16" fmla="*/ 13 w 14"/>
                      <a:gd name="T17" fmla="*/ 6 h 6"/>
                      <a:gd name="T18" fmla="*/ 13 w 14"/>
                      <a:gd name="T19" fmla="*/ 6 h 6"/>
                      <a:gd name="T20" fmla="*/ 13 w 14"/>
                      <a:gd name="T21" fmla="*/ 4 h 6"/>
                      <a:gd name="T22" fmla="*/ 12 w 14"/>
                      <a:gd name="T23" fmla="*/ 4 h 6"/>
                      <a:gd name="T24" fmla="*/ 11 w 14"/>
                      <a:gd name="T25" fmla="*/ 4 h 6"/>
                      <a:gd name="T26" fmla="*/ 4 w 14"/>
                      <a:gd name="T27" fmla="*/ 2 h 6"/>
                      <a:gd name="T28" fmla="*/ 2 w 14"/>
                      <a:gd name="T29" fmla="*/ 2 h 6"/>
                      <a:gd name="T30" fmla="*/ 1 w 14"/>
                      <a:gd name="T31" fmla="*/ 2 h 6"/>
                      <a:gd name="T32" fmla="*/ 1 w 14"/>
                      <a:gd name="T33" fmla="*/ 2 h 6"/>
                      <a:gd name="T34" fmla="*/ 1 w 14"/>
                      <a:gd name="T3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" h="6">
                        <a:moveTo>
                          <a:pt x="1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2" y="2"/>
                          <a:pt x="12" y="2"/>
                          <a:pt x="13" y="2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3" y="2"/>
                          <a:pt x="13" y="1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5"/>
                          <a:pt x="13" y="5"/>
                          <a:pt x="13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4"/>
                          <a:pt x="11" y="4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 171"/>
                  <p:cNvSpPr>
                    <a:spLocks/>
                  </p:cNvSpPr>
                  <p:nvPr/>
                </p:nvSpPr>
                <p:spPr bwMode="auto">
                  <a:xfrm>
                    <a:off x="1492" y="1609"/>
                    <a:ext cx="9" cy="7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5 w 5"/>
                      <a:gd name="T3" fmla="*/ 4 h 4"/>
                      <a:gd name="T4" fmla="*/ 4 w 5"/>
                      <a:gd name="T5" fmla="*/ 2 h 4"/>
                      <a:gd name="T6" fmla="*/ 3 w 5"/>
                      <a:gd name="T7" fmla="*/ 1 h 4"/>
                      <a:gd name="T8" fmla="*/ 2 w 5"/>
                      <a:gd name="T9" fmla="*/ 1 h 4"/>
                      <a:gd name="T10" fmla="*/ 2 w 5"/>
                      <a:gd name="T11" fmla="*/ 1 h 4"/>
                      <a:gd name="T12" fmla="*/ 2 w 5"/>
                      <a:gd name="T13" fmla="*/ 2 h 4"/>
                      <a:gd name="T14" fmla="*/ 2 w 5"/>
                      <a:gd name="T15" fmla="*/ 2 h 4"/>
                      <a:gd name="T16" fmla="*/ 2 w 5"/>
                      <a:gd name="T17" fmla="*/ 3 h 4"/>
                      <a:gd name="T18" fmla="*/ 1 w 5"/>
                      <a:gd name="T19" fmla="*/ 3 h 4"/>
                      <a:gd name="T20" fmla="*/ 0 w 5"/>
                      <a:gd name="T21" fmla="*/ 3 h 4"/>
                      <a:gd name="T22" fmla="*/ 0 w 5"/>
                      <a:gd name="T23" fmla="*/ 2 h 4"/>
                      <a:gd name="T24" fmla="*/ 1 w 5"/>
                      <a:gd name="T25" fmla="*/ 1 h 4"/>
                      <a:gd name="T26" fmla="*/ 2 w 5"/>
                      <a:gd name="T27" fmla="*/ 0 h 4"/>
                      <a:gd name="T28" fmla="*/ 4 w 5"/>
                      <a:gd name="T29" fmla="*/ 1 h 4"/>
                      <a:gd name="T30" fmla="*/ 5 w 5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4" y="3"/>
                          <a:pt x="4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 172"/>
                  <p:cNvSpPr>
                    <a:spLocks noEditPoints="1"/>
                  </p:cNvSpPr>
                  <p:nvPr/>
                </p:nvSpPr>
                <p:spPr bwMode="auto">
                  <a:xfrm>
                    <a:off x="1474" y="1587"/>
                    <a:ext cx="26" cy="18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2 w 14"/>
                      <a:gd name="T3" fmla="*/ 8 h 10"/>
                      <a:gd name="T4" fmla="*/ 0 w 14"/>
                      <a:gd name="T5" fmla="*/ 5 h 10"/>
                      <a:gd name="T6" fmla="*/ 0 w 14"/>
                      <a:gd name="T7" fmla="*/ 3 h 10"/>
                      <a:gd name="T8" fmla="*/ 2 w 14"/>
                      <a:gd name="T9" fmla="*/ 1 h 10"/>
                      <a:gd name="T10" fmla="*/ 8 w 14"/>
                      <a:gd name="T11" fmla="*/ 1 h 10"/>
                      <a:gd name="T12" fmla="*/ 12 w 14"/>
                      <a:gd name="T13" fmla="*/ 2 h 10"/>
                      <a:gd name="T14" fmla="*/ 14 w 14"/>
                      <a:gd name="T15" fmla="*/ 4 h 10"/>
                      <a:gd name="T16" fmla="*/ 14 w 14"/>
                      <a:gd name="T17" fmla="*/ 6 h 10"/>
                      <a:gd name="T18" fmla="*/ 11 w 14"/>
                      <a:gd name="T19" fmla="*/ 9 h 10"/>
                      <a:gd name="T20" fmla="*/ 6 w 14"/>
                      <a:gd name="T21" fmla="*/ 9 h 10"/>
                      <a:gd name="T22" fmla="*/ 7 w 14"/>
                      <a:gd name="T23" fmla="*/ 7 h 10"/>
                      <a:gd name="T24" fmla="*/ 11 w 14"/>
                      <a:gd name="T25" fmla="*/ 8 h 10"/>
                      <a:gd name="T26" fmla="*/ 13 w 14"/>
                      <a:gd name="T27" fmla="*/ 6 h 10"/>
                      <a:gd name="T28" fmla="*/ 13 w 14"/>
                      <a:gd name="T29" fmla="*/ 5 h 10"/>
                      <a:gd name="T30" fmla="*/ 12 w 14"/>
                      <a:gd name="T31" fmla="*/ 4 h 10"/>
                      <a:gd name="T32" fmla="*/ 7 w 14"/>
                      <a:gd name="T33" fmla="*/ 2 h 10"/>
                      <a:gd name="T34" fmla="*/ 3 w 14"/>
                      <a:gd name="T35" fmla="*/ 2 h 10"/>
                      <a:gd name="T36" fmla="*/ 1 w 14"/>
                      <a:gd name="T37" fmla="*/ 3 h 10"/>
                      <a:gd name="T38" fmla="*/ 1 w 14"/>
                      <a:gd name="T39" fmla="*/ 4 h 10"/>
                      <a:gd name="T40" fmla="*/ 1 w 14"/>
                      <a:gd name="T41" fmla="*/ 5 h 10"/>
                      <a:gd name="T42" fmla="*/ 3 w 14"/>
                      <a:gd name="T43" fmla="*/ 6 h 10"/>
                      <a:gd name="T44" fmla="*/ 7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5" y="9"/>
                          <a:pt x="3" y="8"/>
                          <a:pt x="2" y="8"/>
                        </a:cubicBezTo>
                        <a:cubicBezTo>
                          <a:pt x="1" y="7"/>
                          <a:pt x="1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2" y="1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9" y="1"/>
                          <a:pt x="11" y="1"/>
                          <a:pt x="12" y="2"/>
                        </a:cubicBezTo>
                        <a:cubicBezTo>
                          <a:pt x="13" y="3"/>
                          <a:pt x="13" y="3"/>
                          <a:pt x="14" y="4"/>
                        </a:cubicBezTo>
                        <a:cubicBezTo>
                          <a:pt x="14" y="5"/>
                          <a:pt x="14" y="6"/>
                          <a:pt x="14" y="6"/>
                        </a:cubicBezTo>
                        <a:cubicBezTo>
                          <a:pt x="14" y="8"/>
                          <a:pt x="13" y="9"/>
                          <a:pt x="11" y="9"/>
                        </a:cubicBezTo>
                        <a:cubicBezTo>
                          <a:pt x="10" y="10"/>
                          <a:pt x="8" y="10"/>
                          <a:pt x="6" y="9"/>
                        </a:cubicBezTo>
                        <a:close/>
                        <a:moveTo>
                          <a:pt x="7" y="7"/>
                        </a:moveTo>
                        <a:cubicBezTo>
                          <a:pt x="9" y="8"/>
                          <a:pt x="10" y="8"/>
                          <a:pt x="11" y="8"/>
                        </a:cubicBezTo>
                        <a:cubicBezTo>
                          <a:pt x="12" y="7"/>
                          <a:pt x="13" y="7"/>
                          <a:pt x="13" y="6"/>
                        </a:cubicBezTo>
                        <a:cubicBezTo>
                          <a:pt x="13" y="6"/>
                          <a:pt x="13" y="6"/>
                          <a:pt x="13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1" y="3"/>
                          <a:pt x="9" y="3"/>
                          <a:pt x="7" y="2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2" y="5"/>
                          <a:pt x="2" y="6"/>
                          <a:pt x="3" y="6"/>
                        </a:cubicBezTo>
                        <a:cubicBezTo>
                          <a:pt x="5" y="7"/>
                          <a:pt x="6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 173"/>
                  <p:cNvSpPr>
                    <a:spLocks noEditPoints="1"/>
                  </p:cNvSpPr>
                  <p:nvPr/>
                </p:nvSpPr>
                <p:spPr bwMode="auto">
                  <a:xfrm>
                    <a:off x="1477" y="1568"/>
                    <a:ext cx="26" cy="19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3 w 14"/>
                      <a:gd name="T3" fmla="*/ 8 h 10"/>
                      <a:gd name="T4" fmla="*/ 0 w 14"/>
                      <a:gd name="T5" fmla="*/ 5 h 10"/>
                      <a:gd name="T6" fmla="*/ 0 w 14"/>
                      <a:gd name="T7" fmla="*/ 3 h 10"/>
                      <a:gd name="T8" fmla="*/ 2 w 14"/>
                      <a:gd name="T9" fmla="*/ 1 h 10"/>
                      <a:gd name="T10" fmla="*/ 8 w 14"/>
                      <a:gd name="T11" fmla="*/ 1 h 10"/>
                      <a:gd name="T12" fmla="*/ 12 w 14"/>
                      <a:gd name="T13" fmla="*/ 2 h 10"/>
                      <a:gd name="T14" fmla="*/ 14 w 14"/>
                      <a:gd name="T15" fmla="*/ 4 h 10"/>
                      <a:gd name="T16" fmla="*/ 14 w 14"/>
                      <a:gd name="T17" fmla="*/ 6 h 10"/>
                      <a:gd name="T18" fmla="*/ 11 w 14"/>
                      <a:gd name="T19" fmla="*/ 9 h 10"/>
                      <a:gd name="T20" fmla="*/ 6 w 14"/>
                      <a:gd name="T21" fmla="*/ 9 h 10"/>
                      <a:gd name="T22" fmla="*/ 7 w 14"/>
                      <a:gd name="T23" fmla="*/ 7 h 10"/>
                      <a:gd name="T24" fmla="*/ 12 w 14"/>
                      <a:gd name="T25" fmla="*/ 8 h 10"/>
                      <a:gd name="T26" fmla="*/ 13 w 14"/>
                      <a:gd name="T27" fmla="*/ 6 h 10"/>
                      <a:gd name="T28" fmla="*/ 13 w 14"/>
                      <a:gd name="T29" fmla="*/ 5 h 10"/>
                      <a:gd name="T30" fmla="*/ 12 w 14"/>
                      <a:gd name="T31" fmla="*/ 4 h 10"/>
                      <a:gd name="T32" fmla="*/ 7 w 14"/>
                      <a:gd name="T33" fmla="*/ 2 h 10"/>
                      <a:gd name="T34" fmla="*/ 3 w 14"/>
                      <a:gd name="T35" fmla="*/ 2 h 10"/>
                      <a:gd name="T36" fmla="*/ 1 w 14"/>
                      <a:gd name="T37" fmla="*/ 3 h 10"/>
                      <a:gd name="T38" fmla="*/ 1 w 14"/>
                      <a:gd name="T39" fmla="*/ 3 h 10"/>
                      <a:gd name="T40" fmla="*/ 1 w 14"/>
                      <a:gd name="T41" fmla="*/ 5 h 10"/>
                      <a:gd name="T42" fmla="*/ 4 w 14"/>
                      <a:gd name="T43" fmla="*/ 6 h 10"/>
                      <a:gd name="T44" fmla="*/ 7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5" y="9"/>
                          <a:pt x="4" y="8"/>
                          <a:pt x="3" y="8"/>
                        </a:cubicBezTo>
                        <a:cubicBezTo>
                          <a:pt x="2" y="7"/>
                          <a:pt x="1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2" y="1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9" y="1"/>
                          <a:pt x="11" y="1"/>
                          <a:pt x="12" y="2"/>
                        </a:cubicBezTo>
                        <a:cubicBezTo>
                          <a:pt x="13" y="3"/>
                          <a:pt x="13" y="3"/>
                          <a:pt x="14" y="4"/>
                        </a:cubicBezTo>
                        <a:cubicBezTo>
                          <a:pt x="14" y="5"/>
                          <a:pt x="14" y="6"/>
                          <a:pt x="14" y="6"/>
                        </a:cubicBezTo>
                        <a:cubicBezTo>
                          <a:pt x="14" y="8"/>
                          <a:pt x="13" y="9"/>
                          <a:pt x="11" y="9"/>
                        </a:cubicBezTo>
                        <a:cubicBezTo>
                          <a:pt x="10" y="10"/>
                          <a:pt x="8" y="10"/>
                          <a:pt x="6" y="9"/>
                        </a:cubicBezTo>
                        <a:close/>
                        <a:moveTo>
                          <a:pt x="7" y="7"/>
                        </a:moveTo>
                        <a:cubicBezTo>
                          <a:pt x="9" y="8"/>
                          <a:pt x="10" y="8"/>
                          <a:pt x="12" y="8"/>
                        </a:cubicBezTo>
                        <a:cubicBezTo>
                          <a:pt x="13" y="7"/>
                          <a:pt x="13" y="7"/>
                          <a:pt x="13" y="6"/>
                        </a:cubicBezTo>
                        <a:cubicBezTo>
                          <a:pt x="13" y="6"/>
                          <a:pt x="13" y="5"/>
                          <a:pt x="13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1" y="3"/>
                          <a:pt x="9" y="3"/>
                          <a:pt x="7" y="2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2" y="5"/>
                          <a:pt x="2" y="6"/>
                          <a:pt x="4" y="6"/>
                        </a:cubicBezTo>
                        <a:cubicBezTo>
                          <a:pt x="5" y="7"/>
                          <a:pt x="6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 174"/>
                  <p:cNvSpPr>
                    <a:spLocks noEditPoints="1"/>
                  </p:cNvSpPr>
                  <p:nvPr/>
                </p:nvSpPr>
                <p:spPr bwMode="auto">
                  <a:xfrm>
                    <a:off x="1481" y="1550"/>
                    <a:ext cx="26" cy="18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3 w 14"/>
                      <a:gd name="T3" fmla="*/ 8 h 10"/>
                      <a:gd name="T4" fmla="*/ 1 w 14"/>
                      <a:gd name="T5" fmla="*/ 5 h 10"/>
                      <a:gd name="T6" fmla="*/ 0 w 14"/>
                      <a:gd name="T7" fmla="*/ 3 h 10"/>
                      <a:gd name="T8" fmla="*/ 3 w 14"/>
                      <a:gd name="T9" fmla="*/ 1 h 10"/>
                      <a:gd name="T10" fmla="*/ 8 w 14"/>
                      <a:gd name="T11" fmla="*/ 0 h 10"/>
                      <a:gd name="T12" fmla="*/ 12 w 14"/>
                      <a:gd name="T13" fmla="*/ 2 h 10"/>
                      <a:gd name="T14" fmla="*/ 14 w 14"/>
                      <a:gd name="T15" fmla="*/ 4 h 10"/>
                      <a:gd name="T16" fmla="*/ 14 w 14"/>
                      <a:gd name="T17" fmla="*/ 6 h 10"/>
                      <a:gd name="T18" fmla="*/ 11 w 14"/>
                      <a:gd name="T19" fmla="*/ 9 h 10"/>
                      <a:gd name="T20" fmla="*/ 6 w 14"/>
                      <a:gd name="T21" fmla="*/ 9 h 10"/>
                      <a:gd name="T22" fmla="*/ 7 w 14"/>
                      <a:gd name="T23" fmla="*/ 7 h 10"/>
                      <a:gd name="T24" fmla="*/ 12 w 14"/>
                      <a:gd name="T25" fmla="*/ 8 h 10"/>
                      <a:gd name="T26" fmla="*/ 14 w 14"/>
                      <a:gd name="T27" fmla="*/ 6 h 10"/>
                      <a:gd name="T28" fmla="*/ 13 w 14"/>
                      <a:gd name="T29" fmla="*/ 5 h 10"/>
                      <a:gd name="T30" fmla="*/ 12 w 14"/>
                      <a:gd name="T31" fmla="*/ 4 h 10"/>
                      <a:gd name="T32" fmla="*/ 7 w 14"/>
                      <a:gd name="T33" fmla="*/ 2 h 10"/>
                      <a:gd name="T34" fmla="*/ 3 w 14"/>
                      <a:gd name="T35" fmla="*/ 2 h 10"/>
                      <a:gd name="T36" fmla="*/ 2 w 14"/>
                      <a:gd name="T37" fmla="*/ 3 h 10"/>
                      <a:gd name="T38" fmla="*/ 1 w 14"/>
                      <a:gd name="T39" fmla="*/ 3 h 10"/>
                      <a:gd name="T40" fmla="*/ 1 w 14"/>
                      <a:gd name="T41" fmla="*/ 5 h 10"/>
                      <a:gd name="T42" fmla="*/ 4 w 14"/>
                      <a:gd name="T43" fmla="*/ 6 h 10"/>
                      <a:gd name="T44" fmla="*/ 7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5" y="9"/>
                          <a:pt x="4" y="8"/>
                          <a:pt x="3" y="8"/>
                        </a:cubicBezTo>
                        <a:cubicBezTo>
                          <a:pt x="2" y="7"/>
                          <a:pt x="1" y="6"/>
                          <a:pt x="1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1" y="2"/>
                          <a:pt x="1" y="1"/>
                          <a:pt x="3" y="1"/>
                        </a:cubicBezTo>
                        <a:cubicBezTo>
                          <a:pt x="4" y="0"/>
                          <a:pt x="6" y="0"/>
                          <a:pt x="8" y="0"/>
                        </a:cubicBezTo>
                        <a:cubicBezTo>
                          <a:pt x="10" y="1"/>
                          <a:pt x="11" y="1"/>
                          <a:pt x="12" y="2"/>
                        </a:cubicBezTo>
                        <a:cubicBezTo>
                          <a:pt x="13" y="3"/>
                          <a:pt x="14" y="3"/>
                          <a:pt x="14" y="4"/>
                        </a:cubicBezTo>
                        <a:cubicBezTo>
                          <a:pt x="14" y="5"/>
                          <a:pt x="14" y="6"/>
                          <a:pt x="14" y="6"/>
                        </a:cubicBezTo>
                        <a:cubicBezTo>
                          <a:pt x="14" y="8"/>
                          <a:pt x="13" y="9"/>
                          <a:pt x="11" y="9"/>
                        </a:cubicBezTo>
                        <a:cubicBezTo>
                          <a:pt x="10" y="9"/>
                          <a:pt x="8" y="10"/>
                          <a:pt x="6" y="9"/>
                        </a:cubicBezTo>
                        <a:close/>
                        <a:moveTo>
                          <a:pt x="7" y="7"/>
                        </a:moveTo>
                        <a:cubicBezTo>
                          <a:pt x="9" y="8"/>
                          <a:pt x="10" y="8"/>
                          <a:pt x="12" y="8"/>
                        </a:cubicBezTo>
                        <a:cubicBezTo>
                          <a:pt x="13" y="7"/>
                          <a:pt x="13" y="7"/>
                          <a:pt x="14" y="6"/>
                        </a:cubicBezTo>
                        <a:cubicBezTo>
                          <a:pt x="14" y="6"/>
                          <a:pt x="14" y="5"/>
                          <a:pt x="13" y="5"/>
                        </a:cubicBezTo>
                        <a:cubicBezTo>
                          <a:pt x="13" y="5"/>
                          <a:pt x="13" y="4"/>
                          <a:pt x="12" y="4"/>
                        </a:cubicBezTo>
                        <a:cubicBezTo>
                          <a:pt x="11" y="3"/>
                          <a:pt x="9" y="3"/>
                          <a:pt x="7" y="2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2" y="5"/>
                          <a:pt x="3" y="6"/>
                          <a:pt x="4" y="6"/>
                        </a:cubicBezTo>
                        <a:cubicBezTo>
                          <a:pt x="5" y="7"/>
                          <a:pt x="6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 175"/>
                  <p:cNvSpPr>
                    <a:spLocks/>
                  </p:cNvSpPr>
                  <p:nvPr/>
                </p:nvSpPr>
                <p:spPr bwMode="auto">
                  <a:xfrm>
                    <a:off x="1444" y="1511"/>
                    <a:ext cx="90" cy="144"/>
                  </a:xfrm>
                  <a:custGeom>
                    <a:avLst/>
                    <a:gdLst>
                      <a:gd name="T0" fmla="*/ 49 w 49"/>
                      <a:gd name="T1" fmla="*/ 10 h 78"/>
                      <a:gd name="T2" fmla="*/ 30 w 49"/>
                      <a:gd name="T3" fmla="*/ 78 h 78"/>
                      <a:gd name="T4" fmla="*/ 0 w 49"/>
                      <a:gd name="T5" fmla="*/ 70 h 78"/>
                      <a:gd name="T6" fmla="*/ 21 w 49"/>
                      <a:gd name="T7" fmla="*/ 0 h 78"/>
                      <a:gd name="T8" fmla="*/ 49 w 49"/>
                      <a:gd name="T9" fmla="*/ 1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78">
                        <a:moveTo>
                          <a:pt x="49" y="10"/>
                        </a:moveTo>
                        <a:cubicBezTo>
                          <a:pt x="49" y="10"/>
                          <a:pt x="34" y="52"/>
                          <a:pt x="30" y="78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4" y="41"/>
                          <a:pt x="6" y="22"/>
                          <a:pt x="21" y="0"/>
                        </a:cubicBezTo>
                        <a:lnTo>
                          <a:pt x="49" y="10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0" name="Freeform 176"/>
                  <p:cNvSpPr>
                    <a:spLocks/>
                  </p:cNvSpPr>
                  <p:nvPr/>
                </p:nvSpPr>
                <p:spPr bwMode="auto">
                  <a:xfrm>
                    <a:off x="1443" y="1509"/>
                    <a:ext cx="93" cy="147"/>
                  </a:xfrm>
                  <a:custGeom>
                    <a:avLst/>
                    <a:gdLst>
                      <a:gd name="T0" fmla="*/ 50 w 51"/>
                      <a:gd name="T1" fmla="*/ 11 h 80"/>
                      <a:gd name="T2" fmla="*/ 49 w 51"/>
                      <a:gd name="T3" fmla="*/ 11 h 80"/>
                      <a:gd name="T4" fmla="*/ 30 w 51"/>
                      <a:gd name="T5" fmla="*/ 79 h 80"/>
                      <a:gd name="T6" fmla="*/ 31 w 51"/>
                      <a:gd name="T7" fmla="*/ 79 h 80"/>
                      <a:gd name="T8" fmla="*/ 31 w 51"/>
                      <a:gd name="T9" fmla="*/ 78 h 80"/>
                      <a:gd name="T10" fmla="*/ 1 w 51"/>
                      <a:gd name="T11" fmla="*/ 70 h 80"/>
                      <a:gd name="T12" fmla="*/ 1 w 51"/>
                      <a:gd name="T13" fmla="*/ 71 h 80"/>
                      <a:gd name="T14" fmla="*/ 2 w 51"/>
                      <a:gd name="T15" fmla="*/ 71 h 80"/>
                      <a:gd name="T16" fmla="*/ 23 w 51"/>
                      <a:gd name="T17" fmla="*/ 1 h 80"/>
                      <a:gd name="T18" fmla="*/ 22 w 51"/>
                      <a:gd name="T19" fmla="*/ 1 h 80"/>
                      <a:gd name="T20" fmla="*/ 22 w 51"/>
                      <a:gd name="T21" fmla="*/ 2 h 80"/>
                      <a:gd name="T22" fmla="*/ 50 w 51"/>
                      <a:gd name="T23" fmla="*/ 12 h 80"/>
                      <a:gd name="T24" fmla="*/ 50 w 51"/>
                      <a:gd name="T25" fmla="*/ 11 h 80"/>
                      <a:gd name="T26" fmla="*/ 49 w 51"/>
                      <a:gd name="T27" fmla="*/ 11 h 80"/>
                      <a:gd name="T28" fmla="*/ 50 w 51"/>
                      <a:gd name="T29" fmla="*/ 11 h 80"/>
                      <a:gd name="T30" fmla="*/ 50 w 51"/>
                      <a:gd name="T31" fmla="*/ 10 h 80"/>
                      <a:gd name="T32" fmla="*/ 23 w 51"/>
                      <a:gd name="T33" fmla="*/ 0 h 80"/>
                      <a:gd name="T34" fmla="*/ 22 w 51"/>
                      <a:gd name="T35" fmla="*/ 0 h 80"/>
                      <a:gd name="T36" fmla="*/ 0 w 51"/>
                      <a:gd name="T37" fmla="*/ 71 h 80"/>
                      <a:gd name="T38" fmla="*/ 1 w 51"/>
                      <a:gd name="T39" fmla="*/ 72 h 80"/>
                      <a:gd name="T40" fmla="*/ 30 w 51"/>
                      <a:gd name="T41" fmla="*/ 80 h 80"/>
                      <a:gd name="T42" fmla="*/ 31 w 51"/>
                      <a:gd name="T43" fmla="*/ 80 h 80"/>
                      <a:gd name="T44" fmla="*/ 32 w 51"/>
                      <a:gd name="T45" fmla="*/ 79 h 80"/>
                      <a:gd name="T46" fmla="*/ 43 w 51"/>
                      <a:gd name="T47" fmla="*/ 36 h 80"/>
                      <a:gd name="T48" fmla="*/ 49 w 51"/>
                      <a:gd name="T49" fmla="*/ 18 h 80"/>
                      <a:gd name="T50" fmla="*/ 51 w 51"/>
                      <a:gd name="T51" fmla="*/ 11 h 80"/>
                      <a:gd name="T52" fmla="*/ 50 w 51"/>
                      <a:gd name="T53" fmla="*/ 10 h 80"/>
                      <a:gd name="T54" fmla="*/ 50 w 51"/>
                      <a:gd name="T55" fmla="*/ 1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1" h="80">
                        <a:moveTo>
                          <a:pt x="50" y="11"/>
                        </a:moveTo>
                        <a:cubicBezTo>
                          <a:pt x="49" y="11"/>
                          <a:pt x="49" y="11"/>
                          <a:pt x="49" y="11"/>
                        </a:cubicBezTo>
                        <a:cubicBezTo>
                          <a:pt x="49" y="11"/>
                          <a:pt x="34" y="52"/>
                          <a:pt x="30" y="79"/>
                        </a:cubicBezTo>
                        <a:cubicBezTo>
                          <a:pt x="31" y="79"/>
                          <a:pt x="31" y="79"/>
                          <a:pt x="31" y="79"/>
                        </a:cubicBezTo>
                        <a:cubicBezTo>
                          <a:pt x="31" y="78"/>
                          <a:pt x="31" y="78"/>
                          <a:pt x="31" y="78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1" y="71"/>
                          <a:pt x="1" y="71"/>
                          <a:pt x="1" y="71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6" y="42"/>
                          <a:pt x="8" y="23"/>
                          <a:pt x="23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50" y="12"/>
                          <a:pt x="50" y="12"/>
                          <a:pt x="50" y="12"/>
                        </a:cubicBezTo>
                        <a:cubicBezTo>
                          <a:pt x="50" y="11"/>
                          <a:pt x="50" y="11"/>
                          <a:pt x="50" y="11"/>
                        </a:cubicBezTo>
                        <a:cubicBezTo>
                          <a:pt x="49" y="11"/>
                          <a:pt x="49" y="11"/>
                          <a:pt x="49" y="11"/>
                        </a:cubicBezTo>
                        <a:cubicBezTo>
                          <a:pt x="50" y="11"/>
                          <a:pt x="50" y="11"/>
                          <a:pt x="50" y="11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6" y="22"/>
                          <a:pt x="4" y="42"/>
                          <a:pt x="0" y="71"/>
                        </a:cubicBezTo>
                        <a:cubicBezTo>
                          <a:pt x="0" y="71"/>
                          <a:pt x="0" y="71"/>
                          <a:pt x="1" y="72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1" y="80"/>
                          <a:pt x="31" y="80"/>
                          <a:pt x="31" y="80"/>
                        </a:cubicBezTo>
                        <a:cubicBezTo>
                          <a:pt x="32" y="79"/>
                          <a:pt x="32" y="79"/>
                          <a:pt x="32" y="79"/>
                        </a:cubicBezTo>
                        <a:cubicBezTo>
                          <a:pt x="34" y="66"/>
                          <a:pt x="39" y="49"/>
                          <a:pt x="43" y="36"/>
                        </a:cubicBezTo>
                        <a:cubicBezTo>
                          <a:pt x="45" y="29"/>
                          <a:pt x="47" y="23"/>
                          <a:pt x="49" y="18"/>
                        </a:cubicBezTo>
                        <a:cubicBezTo>
                          <a:pt x="50" y="14"/>
                          <a:pt x="51" y="11"/>
                          <a:pt x="51" y="11"/>
                        </a:cubicBezTo>
                        <a:cubicBezTo>
                          <a:pt x="51" y="11"/>
                          <a:pt x="51" y="10"/>
                          <a:pt x="50" y="10"/>
                        </a:cubicBezTo>
                        <a:lnTo>
                          <a:pt x="5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 177"/>
                  <p:cNvSpPr>
                    <a:spLocks/>
                  </p:cNvSpPr>
                  <p:nvPr/>
                </p:nvSpPr>
                <p:spPr bwMode="auto">
                  <a:xfrm>
                    <a:off x="1452" y="1522"/>
                    <a:ext cx="77" cy="118"/>
                  </a:xfrm>
                  <a:custGeom>
                    <a:avLst/>
                    <a:gdLst>
                      <a:gd name="T0" fmla="*/ 16 w 42"/>
                      <a:gd name="T1" fmla="*/ 61 h 64"/>
                      <a:gd name="T2" fmla="*/ 24 w 42"/>
                      <a:gd name="T3" fmla="*/ 62 h 64"/>
                      <a:gd name="T4" fmla="*/ 42 w 42"/>
                      <a:gd name="T5" fmla="*/ 6 h 64"/>
                      <a:gd name="T6" fmla="*/ 26 w 42"/>
                      <a:gd name="T7" fmla="*/ 0 h 64"/>
                      <a:gd name="T8" fmla="*/ 24 w 42"/>
                      <a:gd name="T9" fmla="*/ 3 h 64"/>
                      <a:gd name="T10" fmla="*/ 15 w 42"/>
                      <a:gd name="T11" fmla="*/ 4 h 64"/>
                      <a:gd name="T12" fmla="*/ 0 w 42"/>
                      <a:gd name="T13" fmla="*/ 61 h 64"/>
                      <a:gd name="T14" fmla="*/ 14 w 42"/>
                      <a:gd name="T15" fmla="*/ 64 h 64"/>
                      <a:gd name="T16" fmla="*/ 16 w 42"/>
                      <a:gd name="T17" fmla="*/ 6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2" h="64">
                        <a:moveTo>
                          <a:pt x="16" y="61"/>
                        </a:moveTo>
                        <a:cubicBezTo>
                          <a:pt x="20" y="57"/>
                          <a:pt x="22" y="62"/>
                          <a:pt x="24" y="62"/>
                        </a:cubicBezTo>
                        <a:cubicBezTo>
                          <a:pt x="29" y="39"/>
                          <a:pt x="42" y="6"/>
                          <a:pt x="42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5" y="1"/>
                          <a:pt x="25" y="2"/>
                          <a:pt x="24" y="3"/>
                        </a:cubicBezTo>
                        <a:cubicBezTo>
                          <a:pt x="21" y="6"/>
                          <a:pt x="18" y="6"/>
                          <a:pt x="15" y="4"/>
                        </a:cubicBezTo>
                        <a:cubicBezTo>
                          <a:pt x="4" y="20"/>
                          <a:pt x="4" y="38"/>
                          <a:pt x="0" y="61"/>
                        </a:cubicBezTo>
                        <a:cubicBezTo>
                          <a:pt x="14" y="64"/>
                          <a:pt x="14" y="64"/>
                          <a:pt x="14" y="64"/>
                        </a:cubicBezTo>
                        <a:cubicBezTo>
                          <a:pt x="15" y="63"/>
                          <a:pt x="15" y="62"/>
                          <a:pt x="16" y="61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 178"/>
                  <p:cNvSpPr>
                    <a:spLocks noEditPoints="1"/>
                  </p:cNvSpPr>
                  <p:nvPr/>
                </p:nvSpPr>
                <p:spPr bwMode="auto">
                  <a:xfrm>
                    <a:off x="1481" y="1519"/>
                    <a:ext cx="11" cy="11"/>
                  </a:xfrm>
                  <a:custGeom>
                    <a:avLst/>
                    <a:gdLst>
                      <a:gd name="T0" fmla="*/ 5 w 6"/>
                      <a:gd name="T1" fmla="*/ 1 h 6"/>
                      <a:gd name="T2" fmla="*/ 5 w 6"/>
                      <a:gd name="T3" fmla="*/ 2 h 6"/>
                      <a:gd name="T4" fmla="*/ 5 w 6"/>
                      <a:gd name="T5" fmla="*/ 3 h 6"/>
                      <a:gd name="T6" fmla="*/ 6 w 6"/>
                      <a:gd name="T7" fmla="*/ 3 h 6"/>
                      <a:gd name="T8" fmla="*/ 6 w 6"/>
                      <a:gd name="T9" fmla="*/ 4 h 6"/>
                      <a:gd name="T10" fmla="*/ 5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5 h 6"/>
                      <a:gd name="T16" fmla="*/ 4 w 6"/>
                      <a:gd name="T17" fmla="*/ 6 h 6"/>
                      <a:gd name="T18" fmla="*/ 4 w 6"/>
                      <a:gd name="T19" fmla="*/ 6 h 6"/>
                      <a:gd name="T20" fmla="*/ 4 w 6"/>
                      <a:gd name="T21" fmla="*/ 6 h 6"/>
                      <a:gd name="T22" fmla="*/ 4 w 6"/>
                      <a:gd name="T23" fmla="*/ 5 h 6"/>
                      <a:gd name="T24" fmla="*/ 4 w 6"/>
                      <a:gd name="T25" fmla="*/ 4 h 6"/>
                      <a:gd name="T26" fmla="*/ 4 w 6"/>
                      <a:gd name="T27" fmla="*/ 3 h 6"/>
                      <a:gd name="T28" fmla="*/ 4 w 6"/>
                      <a:gd name="T29" fmla="*/ 3 h 6"/>
                      <a:gd name="T30" fmla="*/ 3 w 6"/>
                      <a:gd name="T31" fmla="*/ 3 h 6"/>
                      <a:gd name="T32" fmla="*/ 4 w 6"/>
                      <a:gd name="T33" fmla="*/ 3 h 6"/>
                      <a:gd name="T34" fmla="*/ 4 w 6"/>
                      <a:gd name="T35" fmla="*/ 4 h 6"/>
                      <a:gd name="T36" fmla="*/ 4 w 6"/>
                      <a:gd name="T37" fmla="*/ 4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3 h 6"/>
                      <a:gd name="T44" fmla="*/ 1 w 6"/>
                      <a:gd name="T45" fmla="*/ 3 h 6"/>
                      <a:gd name="T46" fmla="*/ 1 w 6"/>
                      <a:gd name="T47" fmla="*/ 3 h 6"/>
                      <a:gd name="T48" fmla="*/ 1 w 6"/>
                      <a:gd name="T49" fmla="*/ 4 h 6"/>
                      <a:gd name="T50" fmla="*/ 1 w 6"/>
                      <a:gd name="T51" fmla="*/ 4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4 h 6"/>
                      <a:gd name="T58" fmla="*/ 1 w 6"/>
                      <a:gd name="T59" fmla="*/ 4 h 6"/>
                      <a:gd name="T60" fmla="*/ 0 w 6"/>
                      <a:gd name="T61" fmla="*/ 4 h 6"/>
                      <a:gd name="T62" fmla="*/ 1 w 6"/>
                      <a:gd name="T63" fmla="*/ 2 h 6"/>
                      <a:gd name="T64" fmla="*/ 1 w 6"/>
                      <a:gd name="T65" fmla="*/ 1 h 6"/>
                      <a:gd name="T66" fmla="*/ 1 w 6"/>
                      <a:gd name="T67" fmla="*/ 1 h 6"/>
                      <a:gd name="T68" fmla="*/ 1 w 6"/>
                      <a:gd name="T69" fmla="*/ 1 h 6"/>
                      <a:gd name="T70" fmla="*/ 1 w 6"/>
                      <a:gd name="T71" fmla="*/ 1 h 6"/>
                      <a:gd name="T72" fmla="*/ 1 w 6"/>
                      <a:gd name="T73" fmla="*/ 1 h 6"/>
                      <a:gd name="T74" fmla="*/ 1 w 6"/>
                      <a:gd name="T75" fmla="*/ 1 h 6"/>
                      <a:gd name="T76" fmla="*/ 2 w 6"/>
                      <a:gd name="T77" fmla="*/ 0 h 6"/>
                      <a:gd name="T78" fmla="*/ 3 w 6"/>
                      <a:gd name="T79" fmla="*/ 0 h 6"/>
                      <a:gd name="T80" fmla="*/ 3 w 6"/>
                      <a:gd name="T81" fmla="*/ 1 h 6"/>
                      <a:gd name="T82" fmla="*/ 3 w 6"/>
                      <a:gd name="T83" fmla="*/ 2 h 6"/>
                      <a:gd name="T84" fmla="*/ 4 w 6"/>
                      <a:gd name="T85" fmla="*/ 1 h 6"/>
                      <a:gd name="T86" fmla="*/ 5 w 6"/>
                      <a:gd name="T87" fmla="*/ 0 h 6"/>
                      <a:gd name="T88" fmla="*/ 2 w 6"/>
                      <a:gd name="T89" fmla="*/ 2 h 6"/>
                      <a:gd name="T90" fmla="*/ 1 w 6"/>
                      <a:gd name="T91" fmla="*/ 2 h 6"/>
                      <a:gd name="T92" fmla="*/ 1 w 6"/>
                      <a:gd name="T93" fmla="*/ 2 h 6"/>
                      <a:gd name="T94" fmla="*/ 1 w 6"/>
                      <a:gd name="T95" fmla="*/ 2 h 6"/>
                      <a:gd name="T96" fmla="*/ 1 w 6"/>
                      <a:gd name="T97" fmla="*/ 3 h 6"/>
                      <a:gd name="T98" fmla="*/ 2 w 6"/>
                      <a:gd name="T99" fmla="*/ 3 h 6"/>
                      <a:gd name="T100" fmla="*/ 3 w 6"/>
                      <a:gd name="T101" fmla="*/ 3 h 6"/>
                      <a:gd name="T102" fmla="*/ 2 w 6"/>
                      <a:gd name="T103" fmla="*/ 1 h 6"/>
                      <a:gd name="T104" fmla="*/ 2 w 6"/>
                      <a:gd name="T105" fmla="*/ 1 h 6"/>
                      <a:gd name="T106" fmla="*/ 2 w 6"/>
                      <a:gd name="T107" fmla="*/ 1 h 6"/>
                      <a:gd name="T108" fmla="*/ 2 w 6"/>
                      <a:gd name="T109" fmla="*/ 1 h 6"/>
                      <a:gd name="T110" fmla="*/ 3 w 6"/>
                      <a:gd name="T111" fmla="*/ 2 h 6"/>
                      <a:gd name="T112" fmla="*/ 3 w 6"/>
                      <a:gd name="T113" fmla="*/ 1 h 6"/>
                      <a:gd name="T114" fmla="*/ 2 w 6"/>
                      <a:gd name="T115" fmla="*/ 1 h 6"/>
                      <a:gd name="T116" fmla="*/ 4 w 6"/>
                      <a:gd name="T117" fmla="*/ 1 h 6"/>
                      <a:gd name="T118" fmla="*/ 4 w 6"/>
                      <a:gd name="T119" fmla="*/ 1 h 6"/>
                      <a:gd name="T120" fmla="*/ 4 w 6"/>
                      <a:gd name="T121" fmla="*/ 2 h 6"/>
                      <a:gd name="T122" fmla="*/ 5 w 6"/>
                      <a:gd name="T123" fmla="*/ 3 h 6"/>
                      <a:gd name="T124" fmla="*/ 5 w 6"/>
                      <a:gd name="T12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" h="6">
                        <a:moveTo>
                          <a:pt x="5" y="0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4" y="5"/>
                          <a:pt x="4" y="5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lnTo>
                          <a:pt x="5" y="0"/>
                        </a:lnTo>
                        <a:close/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lnTo>
                          <a:pt x="3" y="2"/>
                        </a:ln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lnTo>
                          <a:pt x="2" y="1"/>
                        </a:lnTo>
                        <a:close/>
                        <a:moveTo>
                          <a:pt x="5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 179"/>
                  <p:cNvSpPr>
                    <a:spLocks noEditPoints="1"/>
                  </p:cNvSpPr>
                  <p:nvPr/>
                </p:nvSpPr>
                <p:spPr bwMode="auto">
                  <a:xfrm>
                    <a:off x="1483" y="1638"/>
                    <a:ext cx="9" cy="11"/>
                  </a:xfrm>
                  <a:custGeom>
                    <a:avLst/>
                    <a:gdLst>
                      <a:gd name="T0" fmla="*/ 5 w 5"/>
                      <a:gd name="T1" fmla="*/ 0 h 6"/>
                      <a:gd name="T2" fmla="*/ 5 w 5"/>
                      <a:gd name="T3" fmla="*/ 1 h 6"/>
                      <a:gd name="T4" fmla="*/ 5 w 5"/>
                      <a:gd name="T5" fmla="*/ 3 h 6"/>
                      <a:gd name="T6" fmla="*/ 5 w 5"/>
                      <a:gd name="T7" fmla="*/ 3 h 6"/>
                      <a:gd name="T8" fmla="*/ 5 w 5"/>
                      <a:gd name="T9" fmla="*/ 3 h 6"/>
                      <a:gd name="T10" fmla="*/ 5 w 5"/>
                      <a:gd name="T11" fmla="*/ 3 h 6"/>
                      <a:gd name="T12" fmla="*/ 5 w 5"/>
                      <a:gd name="T13" fmla="*/ 3 h 6"/>
                      <a:gd name="T14" fmla="*/ 4 w 5"/>
                      <a:gd name="T15" fmla="*/ 4 h 6"/>
                      <a:gd name="T16" fmla="*/ 4 w 5"/>
                      <a:gd name="T17" fmla="*/ 5 h 6"/>
                      <a:gd name="T18" fmla="*/ 3 w 5"/>
                      <a:gd name="T19" fmla="*/ 6 h 6"/>
                      <a:gd name="T20" fmla="*/ 3 w 5"/>
                      <a:gd name="T21" fmla="*/ 5 h 6"/>
                      <a:gd name="T22" fmla="*/ 3 w 5"/>
                      <a:gd name="T23" fmla="*/ 5 h 6"/>
                      <a:gd name="T24" fmla="*/ 4 w 5"/>
                      <a:gd name="T25" fmla="*/ 3 h 6"/>
                      <a:gd name="T26" fmla="*/ 4 w 5"/>
                      <a:gd name="T27" fmla="*/ 3 h 6"/>
                      <a:gd name="T28" fmla="*/ 3 w 5"/>
                      <a:gd name="T29" fmla="*/ 2 h 6"/>
                      <a:gd name="T30" fmla="*/ 2 w 5"/>
                      <a:gd name="T31" fmla="*/ 2 h 6"/>
                      <a:gd name="T32" fmla="*/ 3 w 5"/>
                      <a:gd name="T33" fmla="*/ 3 h 6"/>
                      <a:gd name="T34" fmla="*/ 4 w 5"/>
                      <a:gd name="T35" fmla="*/ 3 h 6"/>
                      <a:gd name="T36" fmla="*/ 3 w 5"/>
                      <a:gd name="T37" fmla="*/ 4 h 6"/>
                      <a:gd name="T38" fmla="*/ 3 w 5"/>
                      <a:gd name="T39" fmla="*/ 3 h 6"/>
                      <a:gd name="T40" fmla="*/ 1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3 h 6"/>
                      <a:gd name="T50" fmla="*/ 0 w 5"/>
                      <a:gd name="T51" fmla="*/ 3 h 6"/>
                      <a:gd name="T52" fmla="*/ 0 w 5"/>
                      <a:gd name="T53" fmla="*/ 3 h 6"/>
                      <a:gd name="T54" fmla="*/ 1 w 5"/>
                      <a:gd name="T55" fmla="*/ 3 h 6"/>
                      <a:gd name="T56" fmla="*/ 0 w 5"/>
                      <a:gd name="T57" fmla="*/ 3 h 6"/>
                      <a:gd name="T58" fmla="*/ 0 w 5"/>
                      <a:gd name="T59" fmla="*/ 4 h 6"/>
                      <a:gd name="T60" fmla="*/ 0 w 5"/>
                      <a:gd name="T61" fmla="*/ 3 h 6"/>
                      <a:gd name="T62" fmla="*/ 0 w 5"/>
                      <a:gd name="T63" fmla="*/ 2 h 6"/>
                      <a:gd name="T64" fmla="*/ 0 w 5"/>
                      <a:gd name="T65" fmla="*/ 1 h 6"/>
                      <a:gd name="T66" fmla="*/ 0 w 5"/>
                      <a:gd name="T67" fmla="*/ 0 h 6"/>
                      <a:gd name="T68" fmla="*/ 0 w 5"/>
                      <a:gd name="T69" fmla="*/ 0 h 6"/>
                      <a:gd name="T70" fmla="*/ 1 w 5"/>
                      <a:gd name="T71" fmla="*/ 0 h 6"/>
                      <a:gd name="T72" fmla="*/ 1 w 5"/>
                      <a:gd name="T73" fmla="*/ 0 h 6"/>
                      <a:gd name="T74" fmla="*/ 1 w 5"/>
                      <a:gd name="T75" fmla="*/ 0 h 6"/>
                      <a:gd name="T76" fmla="*/ 2 w 5"/>
                      <a:gd name="T77" fmla="*/ 0 h 6"/>
                      <a:gd name="T78" fmla="*/ 2 w 5"/>
                      <a:gd name="T79" fmla="*/ 0 h 6"/>
                      <a:gd name="T80" fmla="*/ 2 w 5"/>
                      <a:gd name="T81" fmla="*/ 0 h 6"/>
                      <a:gd name="T82" fmla="*/ 2 w 5"/>
                      <a:gd name="T83" fmla="*/ 1 h 6"/>
                      <a:gd name="T84" fmla="*/ 3 w 5"/>
                      <a:gd name="T85" fmla="*/ 0 h 6"/>
                      <a:gd name="T86" fmla="*/ 2 w 5"/>
                      <a:gd name="T87" fmla="*/ 2 h 6"/>
                      <a:gd name="T88" fmla="*/ 1 w 5"/>
                      <a:gd name="T89" fmla="*/ 1 h 6"/>
                      <a:gd name="T90" fmla="*/ 1 w 5"/>
                      <a:gd name="T91" fmla="*/ 1 h 6"/>
                      <a:gd name="T92" fmla="*/ 1 w 5"/>
                      <a:gd name="T93" fmla="*/ 1 h 6"/>
                      <a:gd name="T94" fmla="*/ 0 w 5"/>
                      <a:gd name="T95" fmla="*/ 2 h 6"/>
                      <a:gd name="T96" fmla="*/ 1 w 5"/>
                      <a:gd name="T97" fmla="*/ 2 h 6"/>
                      <a:gd name="T98" fmla="*/ 2 w 5"/>
                      <a:gd name="T99" fmla="*/ 2 h 6"/>
                      <a:gd name="T100" fmla="*/ 2 w 5"/>
                      <a:gd name="T101" fmla="*/ 0 h 6"/>
                      <a:gd name="T102" fmla="*/ 1 w 5"/>
                      <a:gd name="T103" fmla="*/ 0 h 6"/>
                      <a:gd name="T104" fmla="*/ 1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1 h 6"/>
                      <a:gd name="T110" fmla="*/ 2 w 5"/>
                      <a:gd name="T111" fmla="*/ 0 h 6"/>
                      <a:gd name="T112" fmla="*/ 4 w 5"/>
                      <a:gd name="T113" fmla="*/ 0 h 6"/>
                      <a:gd name="T114" fmla="*/ 3 w 5"/>
                      <a:gd name="T115" fmla="*/ 0 h 6"/>
                      <a:gd name="T116" fmla="*/ 3 w 5"/>
                      <a:gd name="T117" fmla="*/ 1 h 6"/>
                      <a:gd name="T118" fmla="*/ 4 w 5"/>
                      <a:gd name="T119" fmla="*/ 2 h 6"/>
                      <a:gd name="T120" fmla="*/ 4 w 5"/>
                      <a:gd name="T121" fmla="*/ 2 h 6"/>
                      <a:gd name="T122" fmla="*/ 4 w 5"/>
                      <a:gd name="T1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4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  <a:moveTo>
                          <a:pt x="2" y="2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  <a:moveTo>
                          <a:pt x="4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 180"/>
                  <p:cNvSpPr>
                    <a:spLocks/>
                  </p:cNvSpPr>
                  <p:nvPr/>
                </p:nvSpPr>
                <p:spPr bwMode="auto">
                  <a:xfrm>
                    <a:off x="1465" y="1610"/>
                    <a:ext cx="25" cy="13"/>
                  </a:xfrm>
                  <a:custGeom>
                    <a:avLst/>
                    <a:gdLst>
                      <a:gd name="T0" fmla="*/ 0 w 14"/>
                      <a:gd name="T1" fmla="*/ 4 h 7"/>
                      <a:gd name="T2" fmla="*/ 0 w 14"/>
                      <a:gd name="T3" fmla="*/ 1 h 7"/>
                      <a:gd name="T4" fmla="*/ 0 w 14"/>
                      <a:gd name="T5" fmla="*/ 0 h 7"/>
                      <a:gd name="T6" fmla="*/ 11 w 14"/>
                      <a:gd name="T7" fmla="*/ 3 h 7"/>
                      <a:gd name="T8" fmla="*/ 12 w 14"/>
                      <a:gd name="T9" fmla="*/ 4 h 7"/>
                      <a:gd name="T10" fmla="*/ 13 w 14"/>
                      <a:gd name="T11" fmla="*/ 3 h 7"/>
                      <a:gd name="T12" fmla="*/ 13 w 14"/>
                      <a:gd name="T13" fmla="*/ 2 h 7"/>
                      <a:gd name="T14" fmla="*/ 14 w 14"/>
                      <a:gd name="T15" fmla="*/ 2 h 7"/>
                      <a:gd name="T16" fmla="*/ 12 w 14"/>
                      <a:gd name="T17" fmla="*/ 7 h 7"/>
                      <a:gd name="T18" fmla="*/ 12 w 14"/>
                      <a:gd name="T19" fmla="*/ 7 h 7"/>
                      <a:gd name="T20" fmla="*/ 12 w 14"/>
                      <a:gd name="T21" fmla="*/ 6 h 7"/>
                      <a:gd name="T22" fmla="*/ 12 w 14"/>
                      <a:gd name="T23" fmla="*/ 5 h 7"/>
                      <a:gd name="T24" fmla="*/ 10 w 14"/>
                      <a:gd name="T25" fmla="*/ 5 h 7"/>
                      <a:gd name="T26" fmla="*/ 3 w 14"/>
                      <a:gd name="T27" fmla="*/ 3 h 7"/>
                      <a:gd name="T28" fmla="*/ 2 w 14"/>
                      <a:gd name="T29" fmla="*/ 3 h 7"/>
                      <a:gd name="T30" fmla="*/ 1 w 14"/>
                      <a:gd name="T31" fmla="*/ 3 h 7"/>
                      <a:gd name="T32" fmla="*/ 1 w 14"/>
                      <a:gd name="T33" fmla="*/ 3 h 7"/>
                      <a:gd name="T34" fmla="*/ 1 w 14"/>
                      <a:gd name="T35" fmla="*/ 4 h 7"/>
                      <a:gd name="T36" fmla="*/ 0 w 14"/>
                      <a:gd name="T37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7">
                        <a:moveTo>
                          <a:pt x="0" y="4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1" y="5"/>
                          <a:pt x="10" y="5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 181"/>
                  <p:cNvSpPr>
                    <a:spLocks/>
                  </p:cNvSpPr>
                  <p:nvPr/>
                </p:nvSpPr>
                <p:spPr bwMode="auto">
                  <a:xfrm>
                    <a:off x="1488" y="1603"/>
                    <a:ext cx="10" cy="7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4 w 5"/>
                      <a:gd name="T3" fmla="*/ 4 h 4"/>
                      <a:gd name="T4" fmla="*/ 4 w 5"/>
                      <a:gd name="T5" fmla="*/ 2 h 4"/>
                      <a:gd name="T6" fmla="*/ 3 w 5"/>
                      <a:gd name="T7" fmla="*/ 1 h 4"/>
                      <a:gd name="T8" fmla="*/ 2 w 5"/>
                      <a:gd name="T9" fmla="*/ 1 h 4"/>
                      <a:gd name="T10" fmla="*/ 2 w 5"/>
                      <a:gd name="T11" fmla="*/ 1 h 4"/>
                      <a:gd name="T12" fmla="*/ 2 w 5"/>
                      <a:gd name="T13" fmla="*/ 1 h 4"/>
                      <a:gd name="T14" fmla="*/ 2 w 5"/>
                      <a:gd name="T15" fmla="*/ 2 h 4"/>
                      <a:gd name="T16" fmla="*/ 2 w 5"/>
                      <a:gd name="T17" fmla="*/ 2 h 4"/>
                      <a:gd name="T18" fmla="*/ 1 w 5"/>
                      <a:gd name="T19" fmla="*/ 3 h 4"/>
                      <a:gd name="T20" fmla="*/ 0 w 5"/>
                      <a:gd name="T21" fmla="*/ 2 h 4"/>
                      <a:gd name="T22" fmla="*/ 0 w 5"/>
                      <a:gd name="T23" fmla="*/ 1 h 4"/>
                      <a:gd name="T24" fmla="*/ 1 w 5"/>
                      <a:gd name="T25" fmla="*/ 0 h 4"/>
                      <a:gd name="T26" fmla="*/ 2 w 5"/>
                      <a:gd name="T27" fmla="*/ 0 h 4"/>
                      <a:gd name="T28" fmla="*/ 4 w 5"/>
                      <a:gd name="T29" fmla="*/ 1 h 4"/>
                      <a:gd name="T30" fmla="*/ 5 w 5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4" y="0"/>
                          <a:pt x="4" y="1"/>
                        </a:cubicBezTo>
                        <a:cubicBezTo>
                          <a:pt x="5" y="2"/>
                          <a:pt x="5" y="3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 182"/>
                  <p:cNvSpPr>
                    <a:spLocks noEditPoints="1"/>
                  </p:cNvSpPr>
                  <p:nvPr/>
                </p:nvSpPr>
                <p:spPr bwMode="auto">
                  <a:xfrm>
                    <a:off x="1470" y="1579"/>
                    <a:ext cx="26" cy="19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3 w 14"/>
                      <a:gd name="T3" fmla="*/ 8 h 10"/>
                      <a:gd name="T4" fmla="*/ 1 w 14"/>
                      <a:gd name="T5" fmla="*/ 5 h 10"/>
                      <a:gd name="T6" fmla="*/ 1 w 14"/>
                      <a:gd name="T7" fmla="*/ 3 h 10"/>
                      <a:gd name="T8" fmla="*/ 3 w 14"/>
                      <a:gd name="T9" fmla="*/ 1 h 10"/>
                      <a:gd name="T10" fmla="*/ 8 w 14"/>
                      <a:gd name="T11" fmla="*/ 1 h 10"/>
                      <a:gd name="T12" fmla="*/ 12 w 14"/>
                      <a:gd name="T13" fmla="*/ 3 h 10"/>
                      <a:gd name="T14" fmla="*/ 14 w 14"/>
                      <a:gd name="T15" fmla="*/ 5 h 10"/>
                      <a:gd name="T16" fmla="*/ 14 w 14"/>
                      <a:gd name="T17" fmla="*/ 7 h 10"/>
                      <a:gd name="T18" fmla="*/ 11 w 14"/>
                      <a:gd name="T19" fmla="*/ 10 h 10"/>
                      <a:gd name="T20" fmla="*/ 6 w 14"/>
                      <a:gd name="T21" fmla="*/ 9 h 10"/>
                      <a:gd name="T22" fmla="*/ 7 w 14"/>
                      <a:gd name="T23" fmla="*/ 8 h 10"/>
                      <a:gd name="T24" fmla="*/ 12 w 14"/>
                      <a:gd name="T25" fmla="*/ 8 h 10"/>
                      <a:gd name="T26" fmla="*/ 14 w 14"/>
                      <a:gd name="T27" fmla="*/ 7 h 10"/>
                      <a:gd name="T28" fmla="*/ 13 w 14"/>
                      <a:gd name="T29" fmla="*/ 6 h 10"/>
                      <a:gd name="T30" fmla="*/ 12 w 14"/>
                      <a:gd name="T31" fmla="*/ 4 h 10"/>
                      <a:gd name="T32" fmla="*/ 7 w 14"/>
                      <a:gd name="T33" fmla="*/ 3 h 10"/>
                      <a:gd name="T34" fmla="*/ 4 w 14"/>
                      <a:gd name="T35" fmla="*/ 2 h 10"/>
                      <a:gd name="T36" fmla="*/ 2 w 14"/>
                      <a:gd name="T37" fmla="*/ 3 h 10"/>
                      <a:gd name="T38" fmla="*/ 1 w 14"/>
                      <a:gd name="T39" fmla="*/ 4 h 10"/>
                      <a:gd name="T40" fmla="*/ 1 w 14"/>
                      <a:gd name="T41" fmla="*/ 5 h 10"/>
                      <a:gd name="T42" fmla="*/ 4 w 14"/>
                      <a:gd name="T43" fmla="*/ 6 h 10"/>
                      <a:gd name="T44" fmla="*/ 7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5" y="9"/>
                          <a:pt x="4" y="8"/>
                          <a:pt x="3" y="8"/>
                        </a:cubicBezTo>
                        <a:cubicBezTo>
                          <a:pt x="2" y="7"/>
                          <a:pt x="1" y="6"/>
                          <a:pt x="1" y="5"/>
                        </a:cubicBezTo>
                        <a:cubicBezTo>
                          <a:pt x="0" y="5"/>
                          <a:pt x="0" y="4"/>
                          <a:pt x="1" y="3"/>
                        </a:cubicBezTo>
                        <a:cubicBezTo>
                          <a:pt x="1" y="2"/>
                          <a:pt x="2" y="2"/>
                          <a:pt x="3" y="1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10" y="1"/>
                          <a:pt x="11" y="2"/>
                          <a:pt x="12" y="3"/>
                        </a:cubicBezTo>
                        <a:cubicBezTo>
                          <a:pt x="13" y="3"/>
                          <a:pt x="14" y="4"/>
                          <a:pt x="14" y="5"/>
                        </a:cubicBezTo>
                        <a:cubicBezTo>
                          <a:pt x="14" y="6"/>
                          <a:pt x="14" y="6"/>
                          <a:pt x="14" y="7"/>
                        </a:cubicBezTo>
                        <a:cubicBezTo>
                          <a:pt x="14" y="8"/>
                          <a:pt x="13" y="9"/>
                          <a:pt x="11" y="10"/>
                        </a:cubicBezTo>
                        <a:cubicBezTo>
                          <a:pt x="10" y="10"/>
                          <a:pt x="8" y="10"/>
                          <a:pt x="6" y="9"/>
                        </a:cubicBezTo>
                        <a:close/>
                        <a:moveTo>
                          <a:pt x="7" y="8"/>
                        </a:moveTo>
                        <a:cubicBezTo>
                          <a:pt x="9" y="8"/>
                          <a:pt x="10" y="8"/>
                          <a:pt x="12" y="8"/>
                        </a:cubicBezTo>
                        <a:cubicBezTo>
                          <a:pt x="13" y="8"/>
                          <a:pt x="13" y="8"/>
                          <a:pt x="14" y="7"/>
                        </a:cubicBezTo>
                        <a:cubicBezTo>
                          <a:pt x="14" y="6"/>
                          <a:pt x="14" y="6"/>
                          <a:pt x="13" y="6"/>
                        </a:cubicBezTo>
                        <a:cubicBezTo>
                          <a:pt x="13" y="5"/>
                          <a:pt x="13" y="5"/>
                          <a:pt x="12" y="4"/>
                        </a:cubicBezTo>
                        <a:cubicBezTo>
                          <a:pt x="11" y="4"/>
                          <a:pt x="9" y="3"/>
                          <a:pt x="7" y="3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2" y="5"/>
                          <a:pt x="3" y="6"/>
                          <a:pt x="4" y="6"/>
                        </a:cubicBezTo>
                        <a:cubicBezTo>
                          <a:pt x="5" y="7"/>
                          <a:pt x="6" y="7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 183"/>
                  <p:cNvSpPr>
                    <a:spLocks noEditPoints="1"/>
                  </p:cNvSpPr>
                  <p:nvPr/>
                </p:nvSpPr>
                <p:spPr bwMode="auto">
                  <a:xfrm>
                    <a:off x="1476" y="1561"/>
                    <a:ext cx="25" cy="18"/>
                  </a:xfrm>
                  <a:custGeom>
                    <a:avLst/>
                    <a:gdLst>
                      <a:gd name="T0" fmla="*/ 6 w 14"/>
                      <a:gd name="T1" fmla="*/ 10 h 10"/>
                      <a:gd name="T2" fmla="*/ 2 w 14"/>
                      <a:gd name="T3" fmla="*/ 8 h 10"/>
                      <a:gd name="T4" fmla="*/ 0 w 14"/>
                      <a:gd name="T5" fmla="*/ 5 h 10"/>
                      <a:gd name="T6" fmla="*/ 0 w 14"/>
                      <a:gd name="T7" fmla="*/ 3 h 10"/>
                      <a:gd name="T8" fmla="*/ 2 w 14"/>
                      <a:gd name="T9" fmla="*/ 1 h 10"/>
                      <a:gd name="T10" fmla="*/ 8 w 14"/>
                      <a:gd name="T11" fmla="*/ 1 h 10"/>
                      <a:gd name="T12" fmla="*/ 12 w 14"/>
                      <a:gd name="T13" fmla="*/ 3 h 10"/>
                      <a:gd name="T14" fmla="*/ 14 w 14"/>
                      <a:gd name="T15" fmla="*/ 5 h 10"/>
                      <a:gd name="T16" fmla="*/ 14 w 14"/>
                      <a:gd name="T17" fmla="*/ 7 h 10"/>
                      <a:gd name="T18" fmla="*/ 11 w 14"/>
                      <a:gd name="T19" fmla="*/ 10 h 10"/>
                      <a:gd name="T20" fmla="*/ 6 w 14"/>
                      <a:gd name="T21" fmla="*/ 10 h 10"/>
                      <a:gd name="T22" fmla="*/ 7 w 14"/>
                      <a:gd name="T23" fmla="*/ 8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6 h 10"/>
                      <a:gd name="T30" fmla="*/ 12 w 14"/>
                      <a:gd name="T31" fmla="*/ 4 h 10"/>
                      <a:gd name="T32" fmla="*/ 7 w 14"/>
                      <a:gd name="T33" fmla="*/ 3 h 10"/>
                      <a:gd name="T34" fmla="*/ 3 w 14"/>
                      <a:gd name="T35" fmla="*/ 2 h 10"/>
                      <a:gd name="T36" fmla="*/ 1 w 14"/>
                      <a:gd name="T37" fmla="*/ 3 h 10"/>
                      <a:gd name="T38" fmla="*/ 1 w 14"/>
                      <a:gd name="T39" fmla="*/ 4 h 10"/>
                      <a:gd name="T40" fmla="*/ 1 w 14"/>
                      <a:gd name="T41" fmla="*/ 5 h 10"/>
                      <a:gd name="T42" fmla="*/ 3 w 14"/>
                      <a:gd name="T43" fmla="*/ 7 h 10"/>
                      <a:gd name="T44" fmla="*/ 7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10"/>
                        </a:moveTo>
                        <a:cubicBezTo>
                          <a:pt x="4" y="9"/>
                          <a:pt x="3" y="9"/>
                          <a:pt x="2" y="8"/>
                        </a:cubicBezTo>
                        <a:cubicBezTo>
                          <a:pt x="1" y="7"/>
                          <a:pt x="1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2" y="1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9" y="1"/>
                          <a:pt x="11" y="2"/>
                          <a:pt x="12" y="3"/>
                        </a:cubicBezTo>
                        <a:cubicBezTo>
                          <a:pt x="13" y="3"/>
                          <a:pt x="13" y="4"/>
                          <a:pt x="14" y="5"/>
                        </a:cubicBezTo>
                        <a:cubicBezTo>
                          <a:pt x="14" y="6"/>
                          <a:pt x="14" y="6"/>
                          <a:pt x="14" y="7"/>
                        </a:cubicBezTo>
                        <a:cubicBezTo>
                          <a:pt x="13" y="8"/>
                          <a:pt x="12" y="9"/>
                          <a:pt x="11" y="10"/>
                        </a:cubicBezTo>
                        <a:cubicBezTo>
                          <a:pt x="9" y="10"/>
                          <a:pt x="8" y="10"/>
                          <a:pt x="6" y="10"/>
                        </a:cubicBezTo>
                        <a:close/>
                        <a:moveTo>
                          <a:pt x="7" y="8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8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13" y="5"/>
                          <a:pt x="12" y="5"/>
                          <a:pt x="12" y="4"/>
                        </a:cubicBezTo>
                        <a:cubicBezTo>
                          <a:pt x="11" y="4"/>
                          <a:pt x="9" y="3"/>
                          <a:pt x="7" y="3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3" y="7"/>
                        </a:cubicBezTo>
                        <a:cubicBezTo>
                          <a:pt x="4" y="7"/>
                          <a:pt x="6" y="7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 184"/>
                  <p:cNvSpPr>
                    <a:spLocks noEditPoints="1"/>
                  </p:cNvSpPr>
                  <p:nvPr/>
                </p:nvSpPr>
                <p:spPr bwMode="auto">
                  <a:xfrm>
                    <a:off x="1481" y="1543"/>
                    <a:ext cx="26" cy="18"/>
                  </a:xfrm>
                  <a:custGeom>
                    <a:avLst/>
                    <a:gdLst>
                      <a:gd name="T0" fmla="*/ 6 w 14"/>
                      <a:gd name="T1" fmla="*/ 10 h 10"/>
                      <a:gd name="T2" fmla="*/ 2 w 14"/>
                      <a:gd name="T3" fmla="*/ 8 h 10"/>
                      <a:gd name="T4" fmla="*/ 0 w 14"/>
                      <a:gd name="T5" fmla="*/ 5 h 10"/>
                      <a:gd name="T6" fmla="*/ 0 w 14"/>
                      <a:gd name="T7" fmla="*/ 3 h 10"/>
                      <a:gd name="T8" fmla="*/ 2 w 14"/>
                      <a:gd name="T9" fmla="*/ 1 h 10"/>
                      <a:gd name="T10" fmla="*/ 8 w 14"/>
                      <a:gd name="T11" fmla="*/ 1 h 10"/>
                      <a:gd name="T12" fmla="*/ 11 w 14"/>
                      <a:gd name="T13" fmla="*/ 3 h 10"/>
                      <a:gd name="T14" fmla="*/ 13 w 14"/>
                      <a:gd name="T15" fmla="*/ 5 h 10"/>
                      <a:gd name="T16" fmla="*/ 13 w 14"/>
                      <a:gd name="T17" fmla="*/ 7 h 10"/>
                      <a:gd name="T18" fmla="*/ 10 w 14"/>
                      <a:gd name="T19" fmla="*/ 10 h 10"/>
                      <a:gd name="T20" fmla="*/ 6 w 14"/>
                      <a:gd name="T21" fmla="*/ 10 h 10"/>
                      <a:gd name="T22" fmla="*/ 6 w 14"/>
                      <a:gd name="T23" fmla="*/ 8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6 h 10"/>
                      <a:gd name="T30" fmla="*/ 11 w 14"/>
                      <a:gd name="T31" fmla="*/ 4 h 10"/>
                      <a:gd name="T32" fmla="*/ 7 w 14"/>
                      <a:gd name="T33" fmla="*/ 3 h 10"/>
                      <a:gd name="T34" fmla="*/ 3 w 14"/>
                      <a:gd name="T35" fmla="*/ 2 h 10"/>
                      <a:gd name="T36" fmla="*/ 1 w 14"/>
                      <a:gd name="T37" fmla="*/ 3 h 10"/>
                      <a:gd name="T38" fmla="*/ 0 w 14"/>
                      <a:gd name="T39" fmla="*/ 4 h 10"/>
                      <a:gd name="T40" fmla="*/ 1 w 14"/>
                      <a:gd name="T41" fmla="*/ 5 h 10"/>
                      <a:gd name="T42" fmla="*/ 3 w 14"/>
                      <a:gd name="T43" fmla="*/ 7 h 10"/>
                      <a:gd name="T44" fmla="*/ 6 w 14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10"/>
                        </a:moveTo>
                        <a:cubicBezTo>
                          <a:pt x="4" y="9"/>
                          <a:pt x="3" y="9"/>
                          <a:pt x="2" y="8"/>
                        </a:cubicBez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2" y="1"/>
                        </a:cubicBezTo>
                        <a:cubicBezTo>
                          <a:pt x="4" y="0"/>
                          <a:pt x="5" y="0"/>
                          <a:pt x="8" y="1"/>
                        </a:cubicBezTo>
                        <a:cubicBezTo>
                          <a:pt x="9" y="1"/>
                          <a:pt x="10" y="2"/>
                          <a:pt x="11" y="3"/>
                        </a:cubicBezTo>
                        <a:cubicBezTo>
                          <a:pt x="12" y="3"/>
                          <a:pt x="13" y="4"/>
                          <a:pt x="13" y="5"/>
                        </a:cubicBezTo>
                        <a:cubicBezTo>
                          <a:pt x="13" y="6"/>
                          <a:pt x="14" y="7"/>
                          <a:pt x="13" y="7"/>
                        </a:cubicBezTo>
                        <a:cubicBezTo>
                          <a:pt x="13" y="8"/>
                          <a:pt x="12" y="9"/>
                          <a:pt x="10" y="10"/>
                        </a:cubicBezTo>
                        <a:cubicBezTo>
                          <a:pt x="9" y="10"/>
                          <a:pt x="7" y="10"/>
                          <a:pt x="6" y="10"/>
                        </a:cubicBezTo>
                        <a:close/>
                        <a:moveTo>
                          <a:pt x="6" y="8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8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12" y="5"/>
                          <a:pt x="12" y="5"/>
                          <a:pt x="11" y="4"/>
                        </a:cubicBezTo>
                        <a:cubicBezTo>
                          <a:pt x="10" y="4"/>
                          <a:pt x="9" y="3"/>
                          <a:pt x="7" y="3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1" y="3"/>
                          <a:pt x="0" y="3"/>
                          <a:pt x="0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6"/>
                          <a:pt x="3" y="7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 185"/>
                  <p:cNvSpPr>
                    <a:spLocks/>
                  </p:cNvSpPr>
                  <p:nvPr/>
                </p:nvSpPr>
                <p:spPr bwMode="auto">
                  <a:xfrm>
                    <a:off x="1437" y="1515"/>
                    <a:ext cx="79" cy="141"/>
                  </a:xfrm>
                  <a:custGeom>
                    <a:avLst/>
                    <a:gdLst>
                      <a:gd name="T0" fmla="*/ 43 w 43"/>
                      <a:gd name="T1" fmla="*/ 7 h 77"/>
                      <a:gd name="T2" fmla="*/ 31 w 43"/>
                      <a:gd name="T3" fmla="*/ 77 h 77"/>
                      <a:gd name="T4" fmla="*/ 0 w 43"/>
                      <a:gd name="T5" fmla="*/ 71 h 77"/>
                      <a:gd name="T6" fmla="*/ 14 w 43"/>
                      <a:gd name="T7" fmla="*/ 0 h 77"/>
                      <a:gd name="T8" fmla="*/ 43 w 43"/>
                      <a:gd name="T9" fmla="*/ 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77">
                        <a:moveTo>
                          <a:pt x="43" y="7"/>
                        </a:moveTo>
                        <a:cubicBezTo>
                          <a:pt x="43" y="7"/>
                          <a:pt x="32" y="50"/>
                          <a:pt x="31" y="77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2" y="42"/>
                          <a:pt x="1" y="23"/>
                          <a:pt x="14" y="0"/>
                        </a:cubicBezTo>
                        <a:lnTo>
                          <a:pt x="43" y="7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 186"/>
                  <p:cNvSpPr>
                    <a:spLocks/>
                  </p:cNvSpPr>
                  <p:nvPr/>
                </p:nvSpPr>
                <p:spPr bwMode="auto">
                  <a:xfrm>
                    <a:off x="1435" y="1513"/>
                    <a:ext cx="83" cy="145"/>
                  </a:xfrm>
                  <a:custGeom>
                    <a:avLst/>
                    <a:gdLst>
                      <a:gd name="T0" fmla="*/ 44 w 45"/>
                      <a:gd name="T1" fmla="*/ 8 h 79"/>
                      <a:gd name="T2" fmla="*/ 43 w 45"/>
                      <a:gd name="T3" fmla="*/ 8 h 79"/>
                      <a:gd name="T4" fmla="*/ 31 w 45"/>
                      <a:gd name="T5" fmla="*/ 78 h 79"/>
                      <a:gd name="T6" fmla="*/ 32 w 45"/>
                      <a:gd name="T7" fmla="*/ 78 h 79"/>
                      <a:gd name="T8" fmla="*/ 32 w 45"/>
                      <a:gd name="T9" fmla="*/ 77 h 79"/>
                      <a:gd name="T10" fmla="*/ 2 w 45"/>
                      <a:gd name="T11" fmla="*/ 71 h 79"/>
                      <a:gd name="T12" fmla="*/ 1 w 45"/>
                      <a:gd name="T13" fmla="*/ 72 h 79"/>
                      <a:gd name="T14" fmla="*/ 2 w 45"/>
                      <a:gd name="T15" fmla="*/ 72 h 79"/>
                      <a:gd name="T16" fmla="*/ 16 w 45"/>
                      <a:gd name="T17" fmla="*/ 1 h 79"/>
                      <a:gd name="T18" fmla="*/ 15 w 45"/>
                      <a:gd name="T19" fmla="*/ 1 h 79"/>
                      <a:gd name="T20" fmla="*/ 15 w 45"/>
                      <a:gd name="T21" fmla="*/ 2 h 79"/>
                      <a:gd name="T22" fmla="*/ 43 w 45"/>
                      <a:gd name="T23" fmla="*/ 9 h 79"/>
                      <a:gd name="T24" fmla="*/ 44 w 45"/>
                      <a:gd name="T25" fmla="*/ 8 h 79"/>
                      <a:gd name="T26" fmla="*/ 43 w 45"/>
                      <a:gd name="T27" fmla="*/ 8 h 79"/>
                      <a:gd name="T28" fmla="*/ 44 w 45"/>
                      <a:gd name="T29" fmla="*/ 8 h 79"/>
                      <a:gd name="T30" fmla="*/ 44 w 45"/>
                      <a:gd name="T31" fmla="*/ 7 h 79"/>
                      <a:gd name="T32" fmla="*/ 15 w 45"/>
                      <a:gd name="T33" fmla="*/ 0 h 79"/>
                      <a:gd name="T34" fmla="*/ 14 w 45"/>
                      <a:gd name="T35" fmla="*/ 0 h 79"/>
                      <a:gd name="T36" fmla="*/ 0 w 45"/>
                      <a:gd name="T37" fmla="*/ 72 h 79"/>
                      <a:gd name="T38" fmla="*/ 1 w 45"/>
                      <a:gd name="T39" fmla="*/ 73 h 79"/>
                      <a:gd name="T40" fmla="*/ 31 w 45"/>
                      <a:gd name="T41" fmla="*/ 79 h 79"/>
                      <a:gd name="T42" fmla="*/ 32 w 45"/>
                      <a:gd name="T43" fmla="*/ 79 h 79"/>
                      <a:gd name="T44" fmla="*/ 33 w 45"/>
                      <a:gd name="T45" fmla="*/ 78 h 79"/>
                      <a:gd name="T46" fmla="*/ 39 w 45"/>
                      <a:gd name="T47" fmla="*/ 33 h 79"/>
                      <a:gd name="T48" fmla="*/ 43 w 45"/>
                      <a:gd name="T49" fmla="*/ 15 h 79"/>
                      <a:gd name="T50" fmla="*/ 45 w 45"/>
                      <a:gd name="T51" fmla="*/ 8 h 79"/>
                      <a:gd name="T52" fmla="*/ 44 w 45"/>
                      <a:gd name="T53" fmla="*/ 7 h 79"/>
                      <a:gd name="T54" fmla="*/ 44 w 45"/>
                      <a:gd name="T55" fmla="*/ 8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79">
                        <a:moveTo>
                          <a:pt x="44" y="8"/>
                        </a:moveTo>
                        <a:cubicBezTo>
                          <a:pt x="43" y="8"/>
                          <a:pt x="43" y="8"/>
                          <a:pt x="43" y="8"/>
                        </a:cubicBezTo>
                        <a:cubicBezTo>
                          <a:pt x="43" y="8"/>
                          <a:pt x="32" y="51"/>
                          <a:pt x="31" y="78"/>
                        </a:cubicBezTo>
                        <a:cubicBezTo>
                          <a:pt x="32" y="78"/>
                          <a:pt x="32" y="78"/>
                          <a:pt x="32" y="78"/>
                        </a:cubicBezTo>
                        <a:cubicBezTo>
                          <a:pt x="32" y="77"/>
                          <a:pt x="32" y="77"/>
                          <a:pt x="32" y="77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1" y="72"/>
                          <a:pt x="1" y="72"/>
                          <a:pt x="1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4" y="43"/>
                          <a:pt x="3" y="24"/>
                          <a:pt x="16" y="1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4" y="8"/>
                          <a:pt x="44" y="8"/>
                          <a:pt x="44" y="8"/>
                        </a:cubicBezTo>
                        <a:cubicBezTo>
                          <a:pt x="43" y="8"/>
                          <a:pt x="43" y="8"/>
                          <a:pt x="43" y="8"/>
                        </a:cubicBezTo>
                        <a:cubicBezTo>
                          <a:pt x="44" y="8"/>
                          <a:pt x="44" y="8"/>
                          <a:pt x="44" y="8"/>
                        </a:cubicBezTo>
                        <a:cubicBezTo>
                          <a:pt x="44" y="7"/>
                          <a:pt x="44" y="7"/>
                          <a:pt x="44" y="7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" y="24"/>
                          <a:pt x="2" y="43"/>
                          <a:pt x="0" y="72"/>
                        </a:cubicBezTo>
                        <a:cubicBezTo>
                          <a:pt x="0" y="73"/>
                          <a:pt x="1" y="73"/>
                          <a:pt x="1" y="73"/>
                        </a:cubicBezTo>
                        <a:cubicBezTo>
                          <a:pt x="31" y="79"/>
                          <a:pt x="31" y="79"/>
                          <a:pt x="31" y="79"/>
                        </a:cubicBezTo>
                        <a:cubicBezTo>
                          <a:pt x="32" y="79"/>
                          <a:pt x="32" y="79"/>
                          <a:pt x="32" y="79"/>
                        </a:cubicBezTo>
                        <a:cubicBezTo>
                          <a:pt x="33" y="78"/>
                          <a:pt x="33" y="78"/>
                          <a:pt x="33" y="78"/>
                        </a:cubicBezTo>
                        <a:cubicBezTo>
                          <a:pt x="33" y="65"/>
                          <a:pt x="36" y="47"/>
                          <a:pt x="39" y="33"/>
                        </a:cubicBezTo>
                        <a:cubicBezTo>
                          <a:pt x="41" y="26"/>
                          <a:pt x="42" y="20"/>
                          <a:pt x="43" y="15"/>
                        </a:cubicBezTo>
                        <a:cubicBezTo>
                          <a:pt x="44" y="11"/>
                          <a:pt x="45" y="8"/>
                          <a:pt x="45" y="8"/>
                        </a:cubicBezTo>
                        <a:cubicBezTo>
                          <a:pt x="45" y="8"/>
                          <a:pt x="45" y="7"/>
                          <a:pt x="44" y="7"/>
                        </a:cubicBezTo>
                        <a:lnTo>
                          <a:pt x="44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1" name="Freeform 187"/>
                  <p:cNvSpPr>
                    <a:spLocks/>
                  </p:cNvSpPr>
                  <p:nvPr/>
                </p:nvSpPr>
                <p:spPr bwMode="auto">
                  <a:xfrm>
                    <a:off x="1443" y="1524"/>
                    <a:ext cx="68" cy="120"/>
                  </a:xfrm>
                  <a:custGeom>
                    <a:avLst/>
                    <a:gdLst>
                      <a:gd name="T0" fmla="*/ 17 w 37"/>
                      <a:gd name="T1" fmla="*/ 61 h 65"/>
                      <a:gd name="T2" fmla="*/ 25 w 37"/>
                      <a:gd name="T3" fmla="*/ 62 h 65"/>
                      <a:gd name="T4" fmla="*/ 37 w 37"/>
                      <a:gd name="T5" fmla="*/ 5 h 65"/>
                      <a:gd name="T6" fmla="*/ 20 w 37"/>
                      <a:gd name="T7" fmla="*/ 0 h 65"/>
                      <a:gd name="T8" fmla="*/ 18 w 37"/>
                      <a:gd name="T9" fmla="*/ 3 h 65"/>
                      <a:gd name="T10" fmla="*/ 9 w 37"/>
                      <a:gd name="T11" fmla="*/ 5 h 65"/>
                      <a:gd name="T12" fmla="*/ 0 w 37"/>
                      <a:gd name="T13" fmla="*/ 63 h 65"/>
                      <a:gd name="T14" fmla="*/ 16 w 37"/>
                      <a:gd name="T15" fmla="*/ 65 h 65"/>
                      <a:gd name="T16" fmla="*/ 17 w 37"/>
                      <a:gd name="T17" fmla="*/ 6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65">
                        <a:moveTo>
                          <a:pt x="17" y="61"/>
                        </a:moveTo>
                        <a:cubicBezTo>
                          <a:pt x="20" y="57"/>
                          <a:pt x="23" y="62"/>
                          <a:pt x="25" y="62"/>
                        </a:cubicBezTo>
                        <a:cubicBezTo>
                          <a:pt x="27" y="38"/>
                          <a:pt x="37" y="5"/>
                          <a:pt x="37" y="5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1"/>
                          <a:pt x="19" y="2"/>
                          <a:pt x="18" y="3"/>
                        </a:cubicBezTo>
                        <a:cubicBezTo>
                          <a:pt x="16" y="6"/>
                          <a:pt x="13" y="6"/>
                          <a:pt x="9" y="5"/>
                        </a:cubicBezTo>
                        <a:cubicBezTo>
                          <a:pt x="1" y="22"/>
                          <a:pt x="3" y="40"/>
                          <a:pt x="0" y="63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6" y="64"/>
                          <a:pt x="16" y="62"/>
                          <a:pt x="17" y="61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 188"/>
                  <p:cNvSpPr>
                    <a:spLocks noEditPoints="1"/>
                  </p:cNvSpPr>
                  <p:nvPr/>
                </p:nvSpPr>
                <p:spPr bwMode="auto">
                  <a:xfrm>
                    <a:off x="1463" y="1522"/>
                    <a:ext cx="9" cy="11"/>
                  </a:xfrm>
                  <a:custGeom>
                    <a:avLst/>
                    <a:gdLst>
                      <a:gd name="T0" fmla="*/ 4 w 5"/>
                      <a:gd name="T1" fmla="*/ 0 h 6"/>
                      <a:gd name="T2" fmla="*/ 5 w 5"/>
                      <a:gd name="T3" fmla="*/ 1 h 6"/>
                      <a:gd name="T4" fmla="*/ 5 w 5"/>
                      <a:gd name="T5" fmla="*/ 2 h 6"/>
                      <a:gd name="T6" fmla="*/ 5 w 5"/>
                      <a:gd name="T7" fmla="*/ 3 h 6"/>
                      <a:gd name="T8" fmla="*/ 5 w 5"/>
                      <a:gd name="T9" fmla="*/ 3 h 6"/>
                      <a:gd name="T10" fmla="*/ 5 w 5"/>
                      <a:gd name="T11" fmla="*/ 3 h 6"/>
                      <a:gd name="T12" fmla="*/ 5 w 5"/>
                      <a:gd name="T13" fmla="*/ 3 h 6"/>
                      <a:gd name="T14" fmla="*/ 4 w 5"/>
                      <a:gd name="T15" fmla="*/ 4 h 6"/>
                      <a:gd name="T16" fmla="*/ 4 w 5"/>
                      <a:gd name="T17" fmla="*/ 5 h 6"/>
                      <a:gd name="T18" fmla="*/ 4 w 5"/>
                      <a:gd name="T19" fmla="*/ 6 h 6"/>
                      <a:gd name="T20" fmla="*/ 3 w 5"/>
                      <a:gd name="T21" fmla="*/ 5 h 6"/>
                      <a:gd name="T22" fmla="*/ 4 w 5"/>
                      <a:gd name="T23" fmla="*/ 5 h 6"/>
                      <a:gd name="T24" fmla="*/ 4 w 5"/>
                      <a:gd name="T25" fmla="*/ 3 h 6"/>
                      <a:gd name="T26" fmla="*/ 4 w 5"/>
                      <a:gd name="T27" fmla="*/ 3 h 6"/>
                      <a:gd name="T28" fmla="*/ 3 w 5"/>
                      <a:gd name="T29" fmla="*/ 2 h 6"/>
                      <a:gd name="T30" fmla="*/ 2 w 5"/>
                      <a:gd name="T31" fmla="*/ 3 h 6"/>
                      <a:gd name="T32" fmla="*/ 3 w 5"/>
                      <a:gd name="T33" fmla="*/ 3 h 6"/>
                      <a:gd name="T34" fmla="*/ 4 w 5"/>
                      <a:gd name="T35" fmla="*/ 3 h 6"/>
                      <a:gd name="T36" fmla="*/ 4 w 5"/>
                      <a:gd name="T37" fmla="*/ 4 h 6"/>
                      <a:gd name="T38" fmla="*/ 3 w 5"/>
                      <a:gd name="T39" fmla="*/ 3 h 6"/>
                      <a:gd name="T40" fmla="*/ 1 w 5"/>
                      <a:gd name="T41" fmla="*/ 3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3 h 6"/>
                      <a:gd name="T50" fmla="*/ 0 w 5"/>
                      <a:gd name="T51" fmla="*/ 3 h 6"/>
                      <a:gd name="T52" fmla="*/ 0 w 5"/>
                      <a:gd name="T53" fmla="*/ 3 h 6"/>
                      <a:gd name="T54" fmla="*/ 1 w 5"/>
                      <a:gd name="T55" fmla="*/ 3 h 6"/>
                      <a:gd name="T56" fmla="*/ 1 w 5"/>
                      <a:gd name="T57" fmla="*/ 4 h 6"/>
                      <a:gd name="T58" fmla="*/ 0 w 5"/>
                      <a:gd name="T59" fmla="*/ 4 h 6"/>
                      <a:gd name="T60" fmla="*/ 0 w 5"/>
                      <a:gd name="T61" fmla="*/ 4 h 6"/>
                      <a:gd name="T62" fmla="*/ 0 w 5"/>
                      <a:gd name="T63" fmla="*/ 2 h 6"/>
                      <a:gd name="T64" fmla="*/ 0 w 5"/>
                      <a:gd name="T65" fmla="*/ 1 h 6"/>
                      <a:gd name="T66" fmla="*/ 0 w 5"/>
                      <a:gd name="T67" fmla="*/ 1 h 6"/>
                      <a:gd name="T68" fmla="*/ 0 w 5"/>
                      <a:gd name="T69" fmla="*/ 1 h 6"/>
                      <a:gd name="T70" fmla="*/ 0 w 5"/>
                      <a:gd name="T71" fmla="*/ 0 h 6"/>
                      <a:gd name="T72" fmla="*/ 0 w 5"/>
                      <a:gd name="T73" fmla="*/ 0 h 6"/>
                      <a:gd name="T74" fmla="*/ 1 w 5"/>
                      <a:gd name="T75" fmla="*/ 1 h 6"/>
                      <a:gd name="T76" fmla="*/ 1 w 5"/>
                      <a:gd name="T77" fmla="*/ 0 h 6"/>
                      <a:gd name="T78" fmla="*/ 2 w 5"/>
                      <a:gd name="T79" fmla="*/ 0 h 6"/>
                      <a:gd name="T80" fmla="*/ 2 w 5"/>
                      <a:gd name="T81" fmla="*/ 0 h 6"/>
                      <a:gd name="T82" fmla="*/ 2 w 5"/>
                      <a:gd name="T83" fmla="*/ 1 h 6"/>
                      <a:gd name="T84" fmla="*/ 3 w 5"/>
                      <a:gd name="T85" fmla="*/ 0 h 6"/>
                      <a:gd name="T86" fmla="*/ 4 w 5"/>
                      <a:gd name="T87" fmla="*/ 0 h 6"/>
                      <a:gd name="T88" fmla="*/ 1 w 5"/>
                      <a:gd name="T89" fmla="*/ 2 h 6"/>
                      <a:gd name="T90" fmla="*/ 1 w 5"/>
                      <a:gd name="T91" fmla="*/ 1 h 6"/>
                      <a:gd name="T92" fmla="*/ 1 w 5"/>
                      <a:gd name="T93" fmla="*/ 2 h 6"/>
                      <a:gd name="T94" fmla="*/ 0 w 5"/>
                      <a:gd name="T95" fmla="*/ 2 h 6"/>
                      <a:gd name="T96" fmla="*/ 1 w 5"/>
                      <a:gd name="T97" fmla="*/ 2 h 6"/>
                      <a:gd name="T98" fmla="*/ 1 w 5"/>
                      <a:gd name="T99" fmla="*/ 2 h 6"/>
                      <a:gd name="T100" fmla="*/ 2 w 5"/>
                      <a:gd name="T101" fmla="*/ 2 h 6"/>
                      <a:gd name="T102" fmla="*/ 1 w 5"/>
                      <a:gd name="T103" fmla="*/ 0 h 6"/>
                      <a:gd name="T104" fmla="*/ 1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1 h 6"/>
                      <a:gd name="T110" fmla="*/ 2 w 5"/>
                      <a:gd name="T111" fmla="*/ 1 h 6"/>
                      <a:gd name="T112" fmla="*/ 2 w 5"/>
                      <a:gd name="T113" fmla="*/ 0 h 6"/>
                      <a:gd name="T114" fmla="*/ 3 w 5"/>
                      <a:gd name="T115" fmla="*/ 0 h 6"/>
                      <a:gd name="T116" fmla="*/ 3 w 5"/>
                      <a:gd name="T117" fmla="*/ 1 h 6"/>
                      <a:gd name="T118" fmla="*/ 3 w 5"/>
                      <a:gd name="T119" fmla="*/ 2 h 6"/>
                      <a:gd name="T120" fmla="*/ 4 w 5"/>
                      <a:gd name="T121" fmla="*/ 2 h 6"/>
                      <a:gd name="T122" fmla="*/ 4 w 5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4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lnTo>
                          <a:pt x="4" y="0"/>
                        </a:ln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  <a:moveTo>
                          <a:pt x="4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 189"/>
                  <p:cNvSpPr>
                    <a:spLocks noEditPoints="1"/>
                  </p:cNvSpPr>
                  <p:nvPr/>
                </p:nvSpPr>
                <p:spPr bwMode="auto">
                  <a:xfrm>
                    <a:off x="1476" y="1640"/>
                    <a:ext cx="11" cy="11"/>
                  </a:xfrm>
                  <a:custGeom>
                    <a:avLst/>
                    <a:gdLst>
                      <a:gd name="T0" fmla="*/ 5 w 6"/>
                      <a:gd name="T1" fmla="*/ 0 h 6"/>
                      <a:gd name="T2" fmla="*/ 5 w 6"/>
                      <a:gd name="T3" fmla="*/ 1 h 6"/>
                      <a:gd name="T4" fmla="*/ 5 w 6"/>
                      <a:gd name="T5" fmla="*/ 2 h 6"/>
                      <a:gd name="T6" fmla="*/ 5 w 6"/>
                      <a:gd name="T7" fmla="*/ 3 h 6"/>
                      <a:gd name="T8" fmla="*/ 5 w 6"/>
                      <a:gd name="T9" fmla="*/ 3 h 6"/>
                      <a:gd name="T10" fmla="*/ 5 w 6"/>
                      <a:gd name="T11" fmla="*/ 3 h 6"/>
                      <a:gd name="T12" fmla="*/ 5 w 6"/>
                      <a:gd name="T13" fmla="*/ 3 h 6"/>
                      <a:gd name="T14" fmla="*/ 4 w 6"/>
                      <a:gd name="T15" fmla="*/ 4 h 6"/>
                      <a:gd name="T16" fmla="*/ 4 w 6"/>
                      <a:gd name="T17" fmla="*/ 5 h 6"/>
                      <a:gd name="T18" fmla="*/ 4 w 6"/>
                      <a:gd name="T19" fmla="*/ 6 h 6"/>
                      <a:gd name="T20" fmla="*/ 4 w 6"/>
                      <a:gd name="T21" fmla="*/ 5 h 6"/>
                      <a:gd name="T22" fmla="*/ 4 w 6"/>
                      <a:gd name="T23" fmla="*/ 5 h 6"/>
                      <a:gd name="T24" fmla="*/ 4 w 6"/>
                      <a:gd name="T25" fmla="*/ 3 h 6"/>
                      <a:gd name="T26" fmla="*/ 4 w 6"/>
                      <a:gd name="T27" fmla="*/ 3 h 6"/>
                      <a:gd name="T28" fmla="*/ 3 w 6"/>
                      <a:gd name="T29" fmla="*/ 2 h 6"/>
                      <a:gd name="T30" fmla="*/ 3 w 6"/>
                      <a:gd name="T31" fmla="*/ 3 h 6"/>
                      <a:gd name="T32" fmla="*/ 3 w 6"/>
                      <a:gd name="T33" fmla="*/ 3 h 6"/>
                      <a:gd name="T34" fmla="*/ 4 w 6"/>
                      <a:gd name="T35" fmla="*/ 3 h 6"/>
                      <a:gd name="T36" fmla="*/ 4 w 6"/>
                      <a:gd name="T37" fmla="*/ 4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3 h 6"/>
                      <a:gd name="T44" fmla="*/ 1 w 6"/>
                      <a:gd name="T45" fmla="*/ 3 h 6"/>
                      <a:gd name="T46" fmla="*/ 1 w 6"/>
                      <a:gd name="T47" fmla="*/ 3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4 h 6"/>
                      <a:gd name="T58" fmla="*/ 1 w 6"/>
                      <a:gd name="T59" fmla="*/ 4 h 6"/>
                      <a:gd name="T60" fmla="*/ 0 w 6"/>
                      <a:gd name="T61" fmla="*/ 4 h 6"/>
                      <a:gd name="T62" fmla="*/ 0 w 6"/>
                      <a:gd name="T63" fmla="*/ 2 h 6"/>
                      <a:gd name="T64" fmla="*/ 1 w 6"/>
                      <a:gd name="T65" fmla="*/ 1 h 6"/>
                      <a:gd name="T66" fmla="*/ 0 w 6"/>
                      <a:gd name="T67" fmla="*/ 1 h 6"/>
                      <a:gd name="T68" fmla="*/ 0 w 6"/>
                      <a:gd name="T69" fmla="*/ 1 h 6"/>
                      <a:gd name="T70" fmla="*/ 1 w 6"/>
                      <a:gd name="T71" fmla="*/ 0 h 6"/>
                      <a:gd name="T72" fmla="*/ 1 w 6"/>
                      <a:gd name="T73" fmla="*/ 0 h 6"/>
                      <a:gd name="T74" fmla="*/ 1 w 6"/>
                      <a:gd name="T75" fmla="*/ 1 h 6"/>
                      <a:gd name="T76" fmla="*/ 2 w 6"/>
                      <a:gd name="T77" fmla="*/ 0 h 6"/>
                      <a:gd name="T78" fmla="*/ 2 w 6"/>
                      <a:gd name="T79" fmla="*/ 0 h 6"/>
                      <a:gd name="T80" fmla="*/ 3 w 6"/>
                      <a:gd name="T81" fmla="*/ 0 h 6"/>
                      <a:gd name="T82" fmla="*/ 3 w 6"/>
                      <a:gd name="T83" fmla="*/ 1 h 6"/>
                      <a:gd name="T84" fmla="*/ 3 w 6"/>
                      <a:gd name="T85" fmla="*/ 0 h 6"/>
                      <a:gd name="T86" fmla="*/ 2 w 6"/>
                      <a:gd name="T87" fmla="*/ 2 h 6"/>
                      <a:gd name="T88" fmla="*/ 1 w 6"/>
                      <a:gd name="T89" fmla="*/ 1 h 6"/>
                      <a:gd name="T90" fmla="*/ 1 w 6"/>
                      <a:gd name="T91" fmla="*/ 1 h 6"/>
                      <a:gd name="T92" fmla="*/ 1 w 6"/>
                      <a:gd name="T93" fmla="*/ 2 h 6"/>
                      <a:gd name="T94" fmla="*/ 1 w 6"/>
                      <a:gd name="T95" fmla="*/ 2 h 6"/>
                      <a:gd name="T96" fmla="*/ 1 w 6"/>
                      <a:gd name="T97" fmla="*/ 2 h 6"/>
                      <a:gd name="T98" fmla="*/ 2 w 6"/>
                      <a:gd name="T99" fmla="*/ 3 h 6"/>
                      <a:gd name="T100" fmla="*/ 2 w 6"/>
                      <a:gd name="T101" fmla="*/ 0 h 6"/>
                      <a:gd name="T102" fmla="*/ 2 w 6"/>
                      <a:gd name="T103" fmla="*/ 0 h 6"/>
                      <a:gd name="T104" fmla="*/ 1 w 6"/>
                      <a:gd name="T105" fmla="*/ 1 h 6"/>
                      <a:gd name="T106" fmla="*/ 1 w 6"/>
                      <a:gd name="T107" fmla="*/ 1 h 6"/>
                      <a:gd name="T108" fmla="*/ 2 w 6"/>
                      <a:gd name="T109" fmla="*/ 1 h 6"/>
                      <a:gd name="T110" fmla="*/ 2 w 6"/>
                      <a:gd name="T111" fmla="*/ 1 h 6"/>
                      <a:gd name="T112" fmla="*/ 4 w 6"/>
                      <a:gd name="T113" fmla="*/ 0 h 6"/>
                      <a:gd name="T114" fmla="*/ 3 w 6"/>
                      <a:gd name="T115" fmla="*/ 1 h 6"/>
                      <a:gd name="T116" fmla="*/ 3 w 6"/>
                      <a:gd name="T117" fmla="*/ 2 h 6"/>
                      <a:gd name="T118" fmla="*/ 4 w 6"/>
                      <a:gd name="T119" fmla="*/ 2 h 6"/>
                      <a:gd name="T120" fmla="*/ 4 w 6"/>
                      <a:gd name="T121" fmla="*/ 1 h 6"/>
                      <a:gd name="T122" fmla="*/ 4 w 6"/>
                      <a:gd name="T1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  <a:moveTo>
                          <a:pt x="4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 190"/>
                  <p:cNvSpPr>
                    <a:spLocks/>
                  </p:cNvSpPr>
                  <p:nvPr/>
                </p:nvSpPr>
                <p:spPr bwMode="auto">
                  <a:xfrm>
                    <a:off x="1454" y="1616"/>
                    <a:ext cx="25" cy="9"/>
                  </a:xfrm>
                  <a:custGeom>
                    <a:avLst/>
                    <a:gdLst>
                      <a:gd name="T0" fmla="*/ 1 w 14"/>
                      <a:gd name="T1" fmla="*/ 4 h 5"/>
                      <a:gd name="T2" fmla="*/ 0 w 14"/>
                      <a:gd name="T3" fmla="*/ 0 h 5"/>
                      <a:gd name="T4" fmla="*/ 0 w 14"/>
                      <a:gd name="T5" fmla="*/ 0 h 5"/>
                      <a:gd name="T6" fmla="*/ 12 w 14"/>
                      <a:gd name="T7" fmla="*/ 2 h 5"/>
                      <a:gd name="T8" fmla="*/ 13 w 14"/>
                      <a:gd name="T9" fmla="*/ 2 h 5"/>
                      <a:gd name="T10" fmla="*/ 14 w 14"/>
                      <a:gd name="T11" fmla="*/ 1 h 5"/>
                      <a:gd name="T12" fmla="*/ 14 w 14"/>
                      <a:gd name="T13" fmla="*/ 0 h 5"/>
                      <a:gd name="T14" fmla="*/ 14 w 14"/>
                      <a:gd name="T15" fmla="*/ 0 h 5"/>
                      <a:gd name="T16" fmla="*/ 14 w 14"/>
                      <a:gd name="T17" fmla="*/ 5 h 5"/>
                      <a:gd name="T18" fmla="*/ 13 w 14"/>
                      <a:gd name="T19" fmla="*/ 5 h 5"/>
                      <a:gd name="T20" fmla="*/ 13 w 14"/>
                      <a:gd name="T21" fmla="*/ 4 h 5"/>
                      <a:gd name="T22" fmla="*/ 13 w 14"/>
                      <a:gd name="T23" fmla="*/ 4 h 5"/>
                      <a:gd name="T24" fmla="*/ 11 w 14"/>
                      <a:gd name="T25" fmla="*/ 3 h 5"/>
                      <a:gd name="T26" fmla="*/ 4 w 14"/>
                      <a:gd name="T27" fmla="*/ 2 h 5"/>
                      <a:gd name="T28" fmla="*/ 2 w 14"/>
                      <a:gd name="T29" fmla="*/ 2 h 5"/>
                      <a:gd name="T30" fmla="*/ 2 w 14"/>
                      <a:gd name="T31" fmla="*/ 2 h 5"/>
                      <a:gd name="T32" fmla="*/ 2 w 14"/>
                      <a:gd name="T33" fmla="*/ 3 h 5"/>
                      <a:gd name="T34" fmla="*/ 2 w 14"/>
                      <a:gd name="T35" fmla="*/ 4 h 5"/>
                      <a:gd name="T36" fmla="*/ 1 w 14"/>
                      <a:gd name="T3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" h="5">
                        <a:moveTo>
                          <a:pt x="1" y="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2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2" y="3"/>
                          <a:pt x="11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 191"/>
                  <p:cNvSpPr>
                    <a:spLocks/>
                  </p:cNvSpPr>
                  <p:nvPr/>
                </p:nvSpPr>
                <p:spPr bwMode="auto">
                  <a:xfrm>
                    <a:off x="1477" y="1605"/>
                    <a:ext cx="10" cy="5"/>
                  </a:xfrm>
                  <a:custGeom>
                    <a:avLst/>
                    <a:gdLst>
                      <a:gd name="T0" fmla="*/ 5 w 5"/>
                      <a:gd name="T1" fmla="*/ 3 h 3"/>
                      <a:gd name="T2" fmla="*/ 5 w 5"/>
                      <a:gd name="T3" fmla="*/ 3 h 3"/>
                      <a:gd name="T4" fmla="*/ 4 w 5"/>
                      <a:gd name="T5" fmla="*/ 2 h 3"/>
                      <a:gd name="T6" fmla="*/ 3 w 5"/>
                      <a:gd name="T7" fmla="*/ 1 h 3"/>
                      <a:gd name="T8" fmla="*/ 2 w 5"/>
                      <a:gd name="T9" fmla="*/ 1 h 3"/>
                      <a:gd name="T10" fmla="*/ 2 w 5"/>
                      <a:gd name="T11" fmla="*/ 1 h 3"/>
                      <a:gd name="T12" fmla="*/ 2 w 5"/>
                      <a:gd name="T13" fmla="*/ 1 h 3"/>
                      <a:gd name="T14" fmla="*/ 2 w 5"/>
                      <a:gd name="T15" fmla="*/ 2 h 3"/>
                      <a:gd name="T16" fmla="*/ 2 w 5"/>
                      <a:gd name="T17" fmla="*/ 3 h 3"/>
                      <a:gd name="T18" fmla="*/ 1 w 5"/>
                      <a:gd name="T19" fmla="*/ 3 h 3"/>
                      <a:gd name="T20" fmla="*/ 0 w 5"/>
                      <a:gd name="T21" fmla="*/ 2 h 3"/>
                      <a:gd name="T22" fmla="*/ 0 w 5"/>
                      <a:gd name="T23" fmla="*/ 1 h 3"/>
                      <a:gd name="T24" fmla="*/ 1 w 5"/>
                      <a:gd name="T25" fmla="*/ 0 h 3"/>
                      <a:gd name="T26" fmla="*/ 2 w 5"/>
                      <a:gd name="T27" fmla="*/ 0 h 3"/>
                      <a:gd name="T28" fmla="*/ 4 w 5"/>
                      <a:gd name="T29" fmla="*/ 1 h 3"/>
                      <a:gd name="T30" fmla="*/ 5 w 5"/>
                      <a:gd name="T3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3">
                        <a:moveTo>
                          <a:pt x="5" y="3"/>
                        </a:move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4" y="2"/>
                          <a:pt x="4" y="2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4" y="0"/>
                          <a:pt x="4" y="1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 192"/>
                  <p:cNvSpPr>
                    <a:spLocks noEditPoints="1"/>
                  </p:cNvSpPr>
                  <p:nvPr/>
                </p:nvSpPr>
                <p:spPr bwMode="auto">
                  <a:xfrm>
                    <a:off x="1457" y="1583"/>
                    <a:ext cx="28" cy="16"/>
                  </a:xfrm>
                  <a:custGeom>
                    <a:avLst/>
                    <a:gdLst>
                      <a:gd name="T0" fmla="*/ 7 w 15"/>
                      <a:gd name="T1" fmla="*/ 9 h 9"/>
                      <a:gd name="T2" fmla="*/ 3 w 15"/>
                      <a:gd name="T3" fmla="*/ 8 h 9"/>
                      <a:gd name="T4" fmla="*/ 1 w 15"/>
                      <a:gd name="T5" fmla="*/ 6 h 9"/>
                      <a:gd name="T6" fmla="*/ 1 w 15"/>
                      <a:gd name="T7" fmla="*/ 4 h 9"/>
                      <a:gd name="T8" fmla="*/ 3 w 15"/>
                      <a:gd name="T9" fmla="*/ 1 h 9"/>
                      <a:gd name="T10" fmla="*/ 8 w 15"/>
                      <a:gd name="T11" fmla="*/ 0 h 9"/>
                      <a:gd name="T12" fmla="*/ 12 w 15"/>
                      <a:gd name="T13" fmla="*/ 2 h 9"/>
                      <a:gd name="T14" fmla="*/ 14 w 15"/>
                      <a:gd name="T15" fmla="*/ 4 h 9"/>
                      <a:gd name="T16" fmla="*/ 14 w 15"/>
                      <a:gd name="T17" fmla="*/ 6 h 9"/>
                      <a:gd name="T18" fmla="*/ 12 w 15"/>
                      <a:gd name="T19" fmla="*/ 9 h 9"/>
                      <a:gd name="T20" fmla="*/ 7 w 15"/>
                      <a:gd name="T21" fmla="*/ 9 h 9"/>
                      <a:gd name="T22" fmla="*/ 8 w 15"/>
                      <a:gd name="T23" fmla="*/ 7 h 9"/>
                      <a:gd name="T24" fmla="*/ 12 w 15"/>
                      <a:gd name="T25" fmla="*/ 7 h 9"/>
                      <a:gd name="T26" fmla="*/ 14 w 15"/>
                      <a:gd name="T27" fmla="*/ 6 h 9"/>
                      <a:gd name="T28" fmla="*/ 14 w 15"/>
                      <a:gd name="T29" fmla="*/ 5 h 9"/>
                      <a:gd name="T30" fmla="*/ 12 w 15"/>
                      <a:gd name="T31" fmla="*/ 3 h 9"/>
                      <a:gd name="T32" fmla="*/ 7 w 15"/>
                      <a:gd name="T33" fmla="*/ 2 h 9"/>
                      <a:gd name="T34" fmla="*/ 3 w 15"/>
                      <a:gd name="T35" fmla="*/ 2 h 9"/>
                      <a:gd name="T36" fmla="*/ 2 w 15"/>
                      <a:gd name="T37" fmla="*/ 3 h 9"/>
                      <a:gd name="T38" fmla="*/ 1 w 15"/>
                      <a:gd name="T39" fmla="*/ 4 h 9"/>
                      <a:gd name="T40" fmla="*/ 2 w 15"/>
                      <a:gd name="T41" fmla="*/ 5 h 9"/>
                      <a:gd name="T42" fmla="*/ 4 w 15"/>
                      <a:gd name="T43" fmla="*/ 6 h 9"/>
                      <a:gd name="T44" fmla="*/ 8 w 15"/>
                      <a:gd name="T45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" h="9">
                        <a:moveTo>
                          <a:pt x="7" y="9"/>
                        </a:moveTo>
                        <a:cubicBezTo>
                          <a:pt x="5" y="9"/>
                          <a:pt x="4" y="8"/>
                          <a:pt x="3" y="8"/>
                        </a:cubicBezTo>
                        <a:cubicBezTo>
                          <a:pt x="2" y="7"/>
                          <a:pt x="1" y="6"/>
                          <a:pt x="1" y="6"/>
                        </a:cubicBezTo>
                        <a:cubicBezTo>
                          <a:pt x="1" y="5"/>
                          <a:pt x="0" y="4"/>
                          <a:pt x="1" y="4"/>
                        </a:cubicBezTo>
                        <a:cubicBezTo>
                          <a:pt x="1" y="3"/>
                          <a:pt x="1" y="2"/>
                          <a:pt x="3" y="1"/>
                        </a:cubicBezTo>
                        <a:cubicBezTo>
                          <a:pt x="4" y="0"/>
                          <a:pt x="6" y="0"/>
                          <a:pt x="8" y="0"/>
                        </a:cubicBezTo>
                        <a:cubicBezTo>
                          <a:pt x="10" y="1"/>
                          <a:pt x="11" y="1"/>
                          <a:pt x="12" y="2"/>
                        </a:cubicBezTo>
                        <a:cubicBezTo>
                          <a:pt x="13" y="2"/>
                          <a:pt x="14" y="3"/>
                          <a:pt x="14" y="4"/>
                        </a:cubicBezTo>
                        <a:cubicBezTo>
                          <a:pt x="14" y="4"/>
                          <a:pt x="15" y="5"/>
                          <a:pt x="14" y="6"/>
                        </a:cubicBezTo>
                        <a:cubicBezTo>
                          <a:pt x="14" y="7"/>
                          <a:pt x="13" y="8"/>
                          <a:pt x="12" y="9"/>
                        </a:cubicBezTo>
                        <a:cubicBezTo>
                          <a:pt x="10" y="9"/>
                          <a:pt x="9" y="9"/>
                          <a:pt x="7" y="9"/>
                        </a:cubicBezTo>
                        <a:close/>
                        <a:moveTo>
                          <a:pt x="8" y="7"/>
                        </a:moveTo>
                        <a:cubicBezTo>
                          <a:pt x="9" y="7"/>
                          <a:pt x="11" y="7"/>
                          <a:pt x="12" y="7"/>
                        </a:cubicBezTo>
                        <a:cubicBezTo>
                          <a:pt x="13" y="7"/>
                          <a:pt x="14" y="6"/>
                          <a:pt x="14" y="6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3" y="4"/>
                          <a:pt x="13" y="4"/>
                          <a:pt x="12" y="3"/>
                        </a:cubicBezTo>
                        <a:cubicBezTo>
                          <a:pt x="11" y="3"/>
                          <a:pt x="9" y="3"/>
                          <a:pt x="7" y="2"/>
                        </a:cubicBezTo>
                        <a:cubicBezTo>
                          <a:pt x="6" y="2"/>
                          <a:pt x="5" y="2"/>
                          <a:pt x="3" y="2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1" y="5"/>
                          <a:pt x="2" y="5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5" y="7"/>
                          <a:pt x="6" y="7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 193"/>
                  <p:cNvSpPr>
                    <a:spLocks noEditPoints="1"/>
                  </p:cNvSpPr>
                  <p:nvPr/>
                </p:nvSpPr>
                <p:spPr bwMode="auto">
                  <a:xfrm>
                    <a:off x="1461" y="1565"/>
                    <a:ext cx="26" cy="16"/>
                  </a:xfrm>
                  <a:custGeom>
                    <a:avLst/>
                    <a:gdLst>
                      <a:gd name="T0" fmla="*/ 7 w 14"/>
                      <a:gd name="T1" fmla="*/ 9 h 9"/>
                      <a:gd name="T2" fmla="*/ 3 w 14"/>
                      <a:gd name="T3" fmla="*/ 8 h 9"/>
                      <a:gd name="T4" fmla="*/ 0 w 14"/>
                      <a:gd name="T5" fmla="*/ 5 h 9"/>
                      <a:gd name="T6" fmla="*/ 0 w 14"/>
                      <a:gd name="T7" fmla="*/ 3 h 9"/>
                      <a:gd name="T8" fmla="*/ 2 w 14"/>
                      <a:gd name="T9" fmla="*/ 1 h 9"/>
                      <a:gd name="T10" fmla="*/ 8 w 14"/>
                      <a:gd name="T11" fmla="*/ 0 h 9"/>
                      <a:gd name="T12" fmla="*/ 11 w 14"/>
                      <a:gd name="T13" fmla="*/ 1 h 9"/>
                      <a:gd name="T14" fmla="*/ 14 w 14"/>
                      <a:gd name="T15" fmla="*/ 4 h 9"/>
                      <a:gd name="T16" fmla="*/ 14 w 14"/>
                      <a:gd name="T17" fmla="*/ 6 h 9"/>
                      <a:gd name="T18" fmla="*/ 11 w 14"/>
                      <a:gd name="T19" fmla="*/ 9 h 9"/>
                      <a:gd name="T20" fmla="*/ 7 w 14"/>
                      <a:gd name="T21" fmla="*/ 9 h 9"/>
                      <a:gd name="T22" fmla="*/ 7 w 14"/>
                      <a:gd name="T23" fmla="*/ 7 h 9"/>
                      <a:gd name="T24" fmla="*/ 12 w 14"/>
                      <a:gd name="T25" fmla="*/ 7 h 9"/>
                      <a:gd name="T26" fmla="*/ 13 w 14"/>
                      <a:gd name="T27" fmla="*/ 6 h 9"/>
                      <a:gd name="T28" fmla="*/ 13 w 14"/>
                      <a:gd name="T29" fmla="*/ 4 h 9"/>
                      <a:gd name="T30" fmla="*/ 12 w 14"/>
                      <a:gd name="T31" fmla="*/ 3 h 9"/>
                      <a:gd name="T32" fmla="*/ 7 w 14"/>
                      <a:gd name="T33" fmla="*/ 2 h 9"/>
                      <a:gd name="T34" fmla="*/ 3 w 14"/>
                      <a:gd name="T35" fmla="*/ 2 h 9"/>
                      <a:gd name="T36" fmla="*/ 1 w 14"/>
                      <a:gd name="T37" fmla="*/ 3 h 9"/>
                      <a:gd name="T38" fmla="*/ 1 w 14"/>
                      <a:gd name="T39" fmla="*/ 4 h 9"/>
                      <a:gd name="T40" fmla="*/ 1 w 14"/>
                      <a:gd name="T41" fmla="*/ 5 h 9"/>
                      <a:gd name="T42" fmla="*/ 4 w 14"/>
                      <a:gd name="T43" fmla="*/ 6 h 9"/>
                      <a:gd name="T44" fmla="*/ 7 w 14"/>
                      <a:gd name="T45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9">
                        <a:moveTo>
                          <a:pt x="7" y="9"/>
                        </a:moveTo>
                        <a:cubicBezTo>
                          <a:pt x="5" y="9"/>
                          <a:pt x="4" y="8"/>
                          <a:pt x="3" y="8"/>
                        </a:cubicBezTo>
                        <a:cubicBezTo>
                          <a:pt x="2" y="7"/>
                          <a:pt x="1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2" y="1"/>
                        </a:cubicBezTo>
                        <a:cubicBezTo>
                          <a:pt x="4" y="0"/>
                          <a:pt x="5" y="0"/>
                          <a:pt x="8" y="0"/>
                        </a:cubicBezTo>
                        <a:cubicBezTo>
                          <a:pt x="9" y="0"/>
                          <a:pt x="10" y="1"/>
                          <a:pt x="11" y="1"/>
                        </a:cubicBezTo>
                        <a:cubicBezTo>
                          <a:pt x="13" y="2"/>
                          <a:pt x="13" y="3"/>
                          <a:pt x="14" y="4"/>
                        </a:cubicBezTo>
                        <a:cubicBezTo>
                          <a:pt x="14" y="4"/>
                          <a:pt x="14" y="5"/>
                          <a:pt x="14" y="6"/>
                        </a:cubicBezTo>
                        <a:cubicBezTo>
                          <a:pt x="14" y="7"/>
                          <a:pt x="13" y="8"/>
                          <a:pt x="11" y="9"/>
                        </a:cubicBezTo>
                        <a:cubicBezTo>
                          <a:pt x="10" y="9"/>
                          <a:pt x="8" y="9"/>
                          <a:pt x="7" y="9"/>
                        </a:cubicBezTo>
                        <a:close/>
                        <a:moveTo>
                          <a:pt x="7" y="7"/>
                        </a:moveTo>
                        <a:cubicBezTo>
                          <a:pt x="9" y="7"/>
                          <a:pt x="10" y="7"/>
                          <a:pt x="12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13" y="5"/>
                          <a:pt x="13" y="5"/>
                          <a:pt x="13" y="4"/>
                        </a:cubicBezTo>
                        <a:cubicBezTo>
                          <a:pt x="13" y="4"/>
                          <a:pt x="12" y="4"/>
                          <a:pt x="12" y="3"/>
                        </a:cubicBezTo>
                        <a:cubicBezTo>
                          <a:pt x="11" y="3"/>
                          <a:pt x="9" y="2"/>
                          <a:pt x="7" y="2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2" y="5"/>
                          <a:pt x="2" y="6"/>
                          <a:pt x="4" y="6"/>
                        </a:cubicBezTo>
                        <a:cubicBezTo>
                          <a:pt x="5" y="7"/>
                          <a:pt x="6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1465" y="1546"/>
                    <a:ext cx="25" cy="17"/>
                  </a:xfrm>
                  <a:custGeom>
                    <a:avLst/>
                    <a:gdLst>
                      <a:gd name="T0" fmla="*/ 6 w 14"/>
                      <a:gd name="T1" fmla="*/ 9 h 9"/>
                      <a:gd name="T2" fmla="*/ 2 w 14"/>
                      <a:gd name="T3" fmla="*/ 7 h 9"/>
                      <a:gd name="T4" fmla="*/ 0 w 14"/>
                      <a:gd name="T5" fmla="*/ 5 h 9"/>
                      <a:gd name="T6" fmla="*/ 0 w 14"/>
                      <a:gd name="T7" fmla="*/ 3 h 9"/>
                      <a:gd name="T8" fmla="*/ 2 w 14"/>
                      <a:gd name="T9" fmla="*/ 1 h 9"/>
                      <a:gd name="T10" fmla="*/ 7 w 14"/>
                      <a:gd name="T11" fmla="*/ 0 h 9"/>
                      <a:gd name="T12" fmla="*/ 11 w 14"/>
                      <a:gd name="T13" fmla="*/ 1 h 9"/>
                      <a:gd name="T14" fmla="*/ 13 w 14"/>
                      <a:gd name="T15" fmla="*/ 3 h 9"/>
                      <a:gd name="T16" fmla="*/ 14 w 14"/>
                      <a:gd name="T17" fmla="*/ 6 h 9"/>
                      <a:gd name="T18" fmla="*/ 11 w 14"/>
                      <a:gd name="T19" fmla="*/ 8 h 9"/>
                      <a:gd name="T20" fmla="*/ 6 w 14"/>
                      <a:gd name="T21" fmla="*/ 9 h 9"/>
                      <a:gd name="T22" fmla="*/ 7 w 14"/>
                      <a:gd name="T23" fmla="*/ 7 h 9"/>
                      <a:gd name="T24" fmla="*/ 11 w 14"/>
                      <a:gd name="T25" fmla="*/ 7 h 9"/>
                      <a:gd name="T26" fmla="*/ 13 w 14"/>
                      <a:gd name="T27" fmla="*/ 5 h 9"/>
                      <a:gd name="T28" fmla="*/ 13 w 14"/>
                      <a:gd name="T29" fmla="*/ 4 h 9"/>
                      <a:gd name="T30" fmla="*/ 11 w 14"/>
                      <a:gd name="T31" fmla="*/ 3 h 9"/>
                      <a:gd name="T32" fmla="*/ 6 w 14"/>
                      <a:gd name="T33" fmla="*/ 2 h 9"/>
                      <a:gd name="T34" fmla="*/ 3 w 14"/>
                      <a:gd name="T35" fmla="*/ 2 h 9"/>
                      <a:gd name="T36" fmla="*/ 1 w 14"/>
                      <a:gd name="T37" fmla="*/ 2 h 9"/>
                      <a:gd name="T38" fmla="*/ 0 w 14"/>
                      <a:gd name="T39" fmla="*/ 3 h 9"/>
                      <a:gd name="T40" fmla="*/ 1 w 14"/>
                      <a:gd name="T41" fmla="*/ 5 h 9"/>
                      <a:gd name="T42" fmla="*/ 3 w 14"/>
                      <a:gd name="T43" fmla="*/ 6 h 9"/>
                      <a:gd name="T44" fmla="*/ 7 w 14"/>
                      <a:gd name="T45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9">
                        <a:moveTo>
                          <a:pt x="6" y="9"/>
                        </a:moveTo>
                        <a:cubicBezTo>
                          <a:pt x="5" y="9"/>
                          <a:pt x="3" y="8"/>
                          <a:pt x="2" y="7"/>
                        </a:cubicBez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2" y="1"/>
                        </a:cubicBezTo>
                        <a:cubicBezTo>
                          <a:pt x="3" y="0"/>
                          <a:pt x="5" y="0"/>
                          <a:pt x="7" y="0"/>
                        </a:cubicBezTo>
                        <a:cubicBezTo>
                          <a:pt x="9" y="0"/>
                          <a:pt x="10" y="1"/>
                          <a:pt x="11" y="1"/>
                        </a:cubicBezTo>
                        <a:cubicBezTo>
                          <a:pt x="12" y="2"/>
                          <a:pt x="13" y="3"/>
                          <a:pt x="13" y="3"/>
                        </a:cubicBezTo>
                        <a:cubicBezTo>
                          <a:pt x="14" y="4"/>
                          <a:pt x="14" y="5"/>
                          <a:pt x="14" y="6"/>
                        </a:cubicBezTo>
                        <a:cubicBezTo>
                          <a:pt x="13" y="7"/>
                          <a:pt x="12" y="8"/>
                          <a:pt x="11" y="8"/>
                        </a:cubicBezTo>
                        <a:cubicBezTo>
                          <a:pt x="9" y="9"/>
                          <a:pt x="8" y="9"/>
                          <a:pt x="6" y="9"/>
                        </a:cubicBezTo>
                        <a:close/>
                        <a:moveTo>
                          <a:pt x="7" y="7"/>
                        </a:moveTo>
                        <a:cubicBezTo>
                          <a:pt x="8" y="7"/>
                          <a:pt x="10" y="7"/>
                          <a:pt x="11" y="7"/>
                        </a:cubicBezTo>
                        <a:cubicBezTo>
                          <a:pt x="12" y="7"/>
                          <a:pt x="13" y="6"/>
                          <a:pt x="13" y="5"/>
                        </a:cubicBezTo>
                        <a:cubicBezTo>
                          <a:pt x="13" y="5"/>
                          <a:pt x="13" y="5"/>
                          <a:pt x="13" y="4"/>
                        </a:cubicBezTo>
                        <a:cubicBezTo>
                          <a:pt x="12" y="4"/>
                          <a:pt x="12" y="3"/>
                          <a:pt x="11" y="3"/>
                        </a:cubicBezTo>
                        <a:cubicBezTo>
                          <a:pt x="10" y="3"/>
                          <a:pt x="9" y="2"/>
                          <a:pt x="6" y="2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4" y="6"/>
                          <a:pt x="5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299" name="Freeform 195"/>
                  <p:cNvSpPr>
                    <a:spLocks/>
                  </p:cNvSpPr>
                  <p:nvPr/>
                </p:nvSpPr>
                <p:spPr bwMode="auto">
                  <a:xfrm>
                    <a:off x="1443" y="1511"/>
                    <a:ext cx="95" cy="145"/>
                  </a:xfrm>
                  <a:custGeom>
                    <a:avLst/>
                    <a:gdLst>
                      <a:gd name="T0" fmla="*/ 52 w 52"/>
                      <a:gd name="T1" fmla="*/ 12 h 79"/>
                      <a:gd name="T2" fmla="*/ 29 w 52"/>
                      <a:gd name="T3" fmla="*/ 79 h 79"/>
                      <a:gd name="T4" fmla="*/ 0 w 52"/>
                      <a:gd name="T5" fmla="*/ 68 h 79"/>
                      <a:gd name="T6" fmla="*/ 25 w 52"/>
                      <a:gd name="T7" fmla="*/ 0 h 79"/>
                      <a:gd name="T8" fmla="*/ 52 w 52"/>
                      <a:gd name="T9" fmla="*/ 12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79">
                        <a:moveTo>
                          <a:pt x="52" y="12"/>
                        </a:moveTo>
                        <a:cubicBezTo>
                          <a:pt x="52" y="12"/>
                          <a:pt x="34" y="53"/>
                          <a:pt x="29" y="79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6" y="40"/>
                          <a:pt x="9" y="21"/>
                          <a:pt x="25" y="0"/>
                        </a:cubicBezTo>
                        <a:lnTo>
                          <a:pt x="52" y="12"/>
                        </a:lnTo>
                        <a:close/>
                      </a:path>
                    </a:pathLst>
                  </a:custGeom>
                  <a:solidFill>
                    <a:srgbClr val="7C52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0" name="Freeform 196"/>
                  <p:cNvSpPr>
                    <a:spLocks/>
                  </p:cNvSpPr>
                  <p:nvPr/>
                </p:nvSpPr>
                <p:spPr bwMode="auto">
                  <a:xfrm>
                    <a:off x="1441" y="1509"/>
                    <a:ext cx="99" cy="149"/>
                  </a:xfrm>
                  <a:custGeom>
                    <a:avLst/>
                    <a:gdLst>
                      <a:gd name="T0" fmla="*/ 53 w 54"/>
                      <a:gd name="T1" fmla="*/ 13 h 81"/>
                      <a:gd name="T2" fmla="*/ 52 w 54"/>
                      <a:gd name="T3" fmla="*/ 12 h 81"/>
                      <a:gd name="T4" fmla="*/ 29 w 54"/>
                      <a:gd name="T5" fmla="*/ 80 h 81"/>
                      <a:gd name="T6" fmla="*/ 30 w 54"/>
                      <a:gd name="T7" fmla="*/ 80 h 81"/>
                      <a:gd name="T8" fmla="*/ 30 w 54"/>
                      <a:gd name="T9" fmla="*/ 79 h 81"/>
                      <a:gd name="T10" fmla="*/ 1 w 54"/>
                      <a:gd name="T11" fmla="*/ 69 h 81"/>
                      <a:gd name="T12" fmla="*/ 1 w 54"/>
                      <a:gd name="T13" fmla="*/ 69 h 81"/>
                      <a:gd name="T14" fmla="*/ 2 w 54"/>
                      <a:gd name="T15" fmla="*/ 70 h 81"/>
                      <a:gd name="T16" fmla="*/ 27 w 54"/>
                      <a:gd name="T17" fmla="*/ 2 h 81"/>
                      <a:gd name="T18" fmla="*/ 26 w 54"/>
                      <a:gd name="T19" fmla="*/ 1 h 81"/>
                      <a:gd name="T20" fmla="*/ 26 w 54"/>
                      <a:gd name="T21" fmla="*/ 2 h 81"/>
                      <a:gd name="T22" fmla="*/ 53 w 54"/>
                      <a:gd name="T23" fmla="*/ 14 h 81"/>
                      <a:gd name="T24" fmla="*/ 53 w 54"/>
                      <a:gd name="T25" fmla="*/ 13 h 81"/>
                      <a:gd name="T26" fmla="*/ 52 w 54"/>
                      <a:gd name="T27" fmla="*/ 12 h 81"/>
                      <a:gd name="T28" fmla="*/ 53 w 54"/>
                      <a:gd name="T29" fmla="*/ 13 h 81"/>
                      <a:gd name="T30" fmla="*/ 54 w 54"/>
                      <a:gd name="T31" fmla="*/ 12 h 81"/>
                      <a:gd name="T32" fmla="*/ 27 w 54"/>
                      <a:gd name="T33" fmla="*/ 0 h 81"/>
                      <a:gd name="T34" fmla="*/ 25 w 54"/>
                      <a:gd name="T35" fmla="*/ 0 h 81"/>
                      <a:gd name="T36" fmla="*/ 0 w 54"/>
                      <a:gd name="T37" fmla="*/ 69 h 81"/>
                      <a:gd name="T38" fmla="*/ 0 w 54"/>
                      <a:gd name="T39" fmla="*/ 70 h 81"/>
                      <a:gd name="T40" fmla="*/ 29 w 54"/>
                      <a:gd name="T41" fmla="*/ 81 h 81"/>
                      <a:gd name="T42" fmla="*/ 30 w 54"/>
                      <a:gd name="T43" fmla="*/ 81 h 81"/>
                      <a:gd name="T44" fmla="*/ 31 w 54"/>
                      <a:gd name="T45" fmla="*/ 80 h 81"/>
                      <a:gd name="T46" fmla="*/ 45 w 54"/>
                      <a:gd name="T47" fmla="*/ 37 h 81"/>
                      <a:gd name="T48" fmla="*/ 51 w 54"/>
                      <a:gd name="T49" fmla="*/ 20 h 81"/>
                      <a:gd name="T50" fmla="*/ 54 w 54"/>
                      <a:gd name="T51" fmla="*/ 13 h 81"/>
                      <a:gd name="T52" fmla="*/ 54 w 54"/>
                      <a:gd name="T53" fmla="*/ 12 h 81"/>
                      <a:gd name="T54" fmla="*/ 53 w 54"/>
                      <a:gd name="T55" fmla="*/ 13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4" h="81">
                        <a:moveTo>
                          <a:pt x="53" y="13"/>
                        </a:moveTo>
                        <a:cubicBezTo>
                          <a:pt x="52" y="12"/>
                          <a:pt x="52" y="12"/>
                          <a:pt x="52" y="12"/>
                        </a:cubicBezTo>
                        <a:cubicBezTo>
                          <a:pt x="52" y="13"/>
                          <a:pt x="35" y="53"/>
                          <a:pt x="29" y="80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0" y="79"/>
                          <a:pt x="30" y="79"/>
                          <a:pt x="30" y="79"/>
                        </a:cubicBezTo>
                        <a:cubicBezTo>
                          <a:pt x="1" y="69"/>
                          <a:pt x="1" y="69"/>
                          <a:pt x="1" y="69"/>
                        </a:cubicBezTo>
                        <a:cubicBezTo>
                          <a:pt x="1" y="69"/>
                          <a:pt x="1" y="69"/>
                          <a:pt x="1" y="69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8" y="41"/>
                          <a:pt x="11" y="22"/>
                          <a:pt x="27" y="2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53" y="13"/>
                          <a:pt x="53" y="13"/>
                          <a:pt x="53" y="13"/>
                        </a:cubicBezTo>
                        <a:cubicBezTo>
                          <a:pt x="52" y="12"/>
                          <a:pt x="52" y="12"/>
                          <a:pt x="52" y="12"/>
                        </a:cubicBezTo>
                        <a:cubicBezTo>
                          <a:pt x="53" y="13"/>
                          <a:pt x="53" y="13"/>
                          <a:pt x="53" y="13"/>
                        </a:cubicBezTo>
                        <a:cubicBezTo>
                          <a:pt x="54" y="12"/>
                          <a:pt x="54" y="12"/>
                          <a:pt x="54" y="12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0"/>
                          <a:pt x="26" y="0"/>
                          <a:pt x="25" y="0"/>
                        </a:cubicBezTo>
                        <a:cubicBezTo>
                          <a:pt x="9" y="22"/>
                          <a:pt x="6" y="41"/>
                          <a:pt x="0" y="69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29" y="81"/>
                          <a:pt x="29" y="81"/>
                          <a:pt x="29" y="81"/>
                        </a:cubicBezTo>
                        <a:cubicBezTo>
                          <a:pt x="30" y="81"/>
                          <a:pt x="30" y="81"/>
                          <a:pt x="30" y="81"/>
                        </a:cubicBezTo>
                        <a:cubicBezTo>
                          <a:pt x="31" y="80"/>
                          <a:pt x="31" y="80"/>
                          <a:pt x="31" y="80"/>
                        </a:cubicBezTo>
                        <a:cubicBezTo>
                          <a:pt x="34" y="67"/>
                          <a:pt x="39" y="50"/>
                          <a:pt x="45" y="37"/>
                        </a:cubicBezTo>
                        <a:cubicBezTo>
                          <a:pt x="47" y="30"/>
                          <a:pt x="50" y="24"/>
                          <a:pt x="51" y="20"/>
                        </a:cubicBezTo>
                        <a:cubicBezTo>
                          <a:pt x="53" y="16"/>
                          <a:pt x="54" y="13"/>
                          <a:pt x="54" y="13"/>
                        </a:cubicBezTo>
                        <a:cubicBezTo>
                          <a:pt x="54" y="13"/>
                          <a:pt x="54" y="12"/>
                          <a:pt x="54" y="12"/>
                        </a:cubicBezTo>
                        <a:lnTo>
                          <a:pt x="5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1" name="Freeform 197"/>
                  <p:cNvSpPr>
                    <a:spLocks/>
                  </p:cNvSpPr>
                  <p:nvPr/>
                </p:nvSpPr>
                <p:spPr bwMode="auto">
                  <a:xfrm>
                    <a:off x="1448" y="1524"/>
                    <a:ext cx="85" cy="116"/>
                  </a:xfrm>
                  <a:custGeom>
                    <a:avLst/>
                    <a:gdLst>
                      <a:gd name="T0" fmla="*/ 17 w 46"/>
                      <a:gd name="T1" fmla="*/ 60 h 63"/>
                      <a:gd name="T2" fmla="*/ 25 w 46"/>
                      <a:gd name="T3" fmla="*/ 61 h 63"/>
                      <a:gd name="T4" fmla="*/ 46 w 46"/>
                      <a:gd name="T5" fmla="*/ 7 h 63"/>
                      <a:gd name="T6" fmla="*/ 30 w 46"/>
                      <a:gd name="T7" fmla="*/ 0 h 63"/>
                      <a:gd name="T8" fmla="*/ 28 w 46"/>
                      <a:gd name="T9" fmla="*/ 3 h 63"/>
                      <a:gd name="T10" fmla="*/ 19 w 46"/>
                      <a:gd name="T11" fmla="*/ 3 h 63"/>
                      <a:gd name="T12" fmla="*/ 0 w 46"/>
                      <a:gd name="T13" fmla="*/ 59 h 63"/>
                      <a:gd name="T14" fmla="*/ 15 w 46"/>
                      <a:gd name="T15" fmla="*/ 63 h 63"/>
                      <a:gd name="T16" fmla="*/ 17 w 46"/>
                      <a:gd name="T17" fmla="*/ 6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63">
                        <a:moveTo>
                          <a:pt x="17" y="60"/>
                        </a:moveTo>
                        <a:cubicBezTo>
                          <a:pt x="21" y="56"/>
                          <a:pt x="23" y="61"/>
                          <a:pt x="25" y="61"/>
                        </a:cubicBezTo>
                        <a:cubicBezTo>
                          <a:pt x="31" y="39"/>
                          <a:pt x="46" y="7"/>
                          <a:pt x="46" y="7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9" y="1"/>
                          <a:pt x="29" y="2"/>
                          <a:pt x="28" y="3"/>
                        </a:cubicBezTo>
                        <a:cubicBezTo>
                          <a:pt x="25" y="5"/>
                          <a:pt x="22" y="5"/>
                          <a:pt x="19" y="3"/>
                        </a:cubicBezTo>
                        <a:cubicBezTo>
                          <a:pt x="8" y="19"/>
                          <a:pt x="6" y="36"/>
                          <a:pt x="0" y="59"/>
                        </a:cubicBezTo>
                        <a:cubicBezTo>
                          <a:pt x="15" y="63"/>
                          <a:pt x="15" y="63"/>
                          <a:pt x="15" y="63"/>
                        </a:cubicBezTo>
                        <a:cubicBezTo>
                          <a:pt x="15" y="62"/>
                          <a:pt x="16" y="61"/>
                          <a:pt x="17" y="60"/>
                        </a:cubicBezTo>
                        <a:close/>
                      </a:path>
                    </a:pathLst>
                  </a:custGeom>
                  <a:solidFill>
                    <a:srgbClr val="E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2" name="Freeform 198"/>
                  <p:cNvSpPr>
                    <a:spLocks noEditPoints="1"/>
                  </p:cNvSpPr>
                  <p:nvPr/>
                </p:nvSpPr>
                <p:spPr bwMode="auto">
                  <a:xfrm>
                    <a:off x="1487" y="1519"/>
                    <a:ext cx="9" cy="11"/>
                  </a:xfrm>
                  <a:custGeom>
                    <a:avLst/>
                    <a:gdLst>
                      <a:gd name="T0" fmla="*/ 5 w 5"/>
                      <a:gd name="T1" fmla="*/ 1 h 6"/>
                      <a:gd name="T2" fmla="*/ 5 w 5"/>
                      <a:gd name="T3" fmla="*/ 2 h 6"/>
                      <a:gd name="T4" fmla="*/ 5 w 5"/>
                      <a:gd name="T5" fmla="*/ 4 h 6"/>
                      <a:gd name="T6" fmla="*/ 5 w 5"/>
                      <a:gd name="T7" fmla="*/ 4 h 6"/>
                      <a:gd name="T8" fmla="*/ 5 w 5"/>
                      <a:gd name="T9" fmla="*/ 4 h 6"/>
                      <a:gd name="T10" fmla="*/ 5 w 5"/>
                      <a:gd name="T11" fmla="*/ 4 h 6"/>
                      <a:gd name="T12" fmla="*/ 4 w 5"/>
                      <a:gd name="T13" fmla="*/ 4 h 6"/>
                      <a:gd name="T14" fmla="*/ 4 w 5"/>
                      <a:gd name="T15" fmla="*/ 5 h 6"/>
                      <a:gd name="T16" fmla="*/ 3 w 5"/>
                      <a:gd name="T17" fmla="*/ 6 h 6"/>
                      <a:gd name="T18" fmla="*/ 3 w 5"/>
                      <a:gd name="T19" fmla="*/ 6 h 6"/>
                      <a:gd name="T20" fmla="*/ 3 w 5"/>
                      <a:gd name="T21" fmla="*/ 6 h 6"/>
                      <a:gd name="T22" fmla="*/ 3 w 5"/>
                      <a:gd name="T23" fmla="*/ 6 h 6"/>
                      <a:gd name="T24" fmla="*/ 4 w 5"/>
                      <a:gd name="T25" fmla="*/ 4 h 6"/>
                      <a:gd name="T26" fmla="*/ 4 w 5"/>
                      <a:gd name="T27" fmla="*/ 4 h 6"/>
                      <a:gd name="T28" fmla="*/ 3 w 5"/>
                      <a:gd name="T29" fmla="*/ 3 h 6"/>
                      <a:gd name="T30" fmla="*/ 2 w 5"/>
                      <a:gd name="T31" fmla="*/ 3 h 6"/>
                      <a:gd name="T32" fmla="*/ 3 w 5"/>
                      <a:gd name="T33" fmla="*/ 4 h 6"/>
                      <a:gd name="T34" fmla="*/ 3 w 5"/>
                      <a:gd name="T35" fmla="*/ 4 h 6"/>
                      <a:gd name="T36" fmla="*/ 3 w 5"/>
                      <a:gd name="T37" fmla="*/ 5 h 6"/>
                      <a:gd name="T38" fmla="*/ 3 w 5"/>
                      <a:gd name="T39" fmla="*/ 4 h 6"/>
                      <a:gd name="T40" fmla="*/ 1 w 5"/>
                      <a:gd name="T41" fmla="*/ 4 h 6"/>
                      <a:gd name="T42" fmla="*/ 1 w 5"/>
                      <a:gd name="T43" fmla="*/ 3 h 6"/>
                      <a:gd name="T44" fmla="*/ 0 w 5"/>
                      <a:gd name="T45" fmla="*/ 3 h 6"/>
                      <a:gd name="T46" fmla="*/ 0 w 5"/>
                      <a:gd name="T47" fmla="*/ 3 h 6"/>
                      <a:gd name="T48" fmla="*/ 0 w 5"/>
                      <a:gd name="T49" fmla="*/ 4 h 6"/>
                      <a:gd name="T50" fmla="*/ 0 w 5"/>
                      <a:gd name="T51" fmla="*/ 4 h 6"/>
                      <a:gd name="T52" fmla="*/ 0 w 5"/>
                      <a:gd name="T53" fmla="*/ 3 h 6"/>
                      <a:gd name="T54" fmla="*/ 1 w 5"/>
                      <a:gd name="T55" fmla="*/ 4 h 6"/>
                      <a:gd name="T56" fmla="*/ 0 w 5"/>
                      <a:gd name="T57" fmla="*/ 4 h 6"/>
                      <a:gd name="T58" fmla="*/ 0 w 5"/>
                      <a:gd name="T59" fmla="*/ 4 h 6"/>
                      <a:gd name="T60" fmla="*/ 0 w 5"/>
                      <a:gd name="T61" fmla="*/ 4 h 6"/>
                      <a:gd name="T62" fmla="*/ 0 w 5"/>
                      <a:gd name="T63" fmla="*/ 2 h 6"/>
                      <a:gd name="T64" fmla="*/ 0 w 5"/>
                      <a:gd name="T65" fmla="*/ 1 h 6"/>
                      <a:gd name="T66" fmla="*/ 0 w 5"/>
                      <a:gd name="T67" fmla="*/ 1 h 6"/>
                      <a:gd name="T68" fmla="*/ 0 w 5"/>
                      <a:gd name="T69" fmla="*/ 1 h 6"/>
                      <a:gd name="T70" fmla="*/ 1 w 5"/>
                      <a:gd name="T71" fmla="*/ 1 h 6"/>
                      <a:gd name="T72" fmla="*/ 1 w 5"/>
                      <a:gd name="T73" fmla="*/ 1 h 6"/>
                      <a:gd name="T74" fmla="*/ 1 w 5"/>
                      <a:gd name="T75" fmla="*/ 1 h 6"/>
                      <a:gd name="T76" fmla="*/ 2 w 5"/>
                      <a:gd name="T77" fmla="*/ 0 h 6"/>
                      <a:gd name="T78" fmla="*/ 2 w 5"/>
                      <a:gd name="T79" fmla="*/ 0 h 6"/>
                      <a:gd name="T80" fmla="*/ 3 w 5"/>
                      <a:gd name="T81" fmla="*/ 1 h 6"/>
                      <a:gd name="T82" fmla="*/ 2 w 5"/>
                      <a:gd name="T83" fmla="*/ 2 h 6"/>
                      <a:gd name="T84" fmla="*/ 3 w 5"/>
                      <a:gd name="T85" fmla="*/ 1 h 6"/>
                      <a:gd name="T86" fmla="*/ 2 w 5"/>
                      <a:gd name="T87" fmla="*/ 3 h 6"/>
                      <a:gd name="T88" fmla="*/ 1 w 5"/>
                      <a:gd name="T89" fmla="*/ 2 h 6"/>
                      <a:gd name="T90" fmla="*/ 1 w 5"/>
                      <a:gd name="T91" fmla="*/ 2 h 6"/>
                      <a:gd name="T92" fmla="*/ 0 w 5"/>
                      <a:gd name="T93" fmla="*/ 2 h 6"/>
                      <a:gd name="T94" fmla="*/ 0 w 5"/>
                      <a:gd name="T95" fmla="*/ 3 h 6"/>
                      <a:gd name="T96" fmla="*/ 1 w 5"/>
                      <a:gd name="T97" fmla="*/ 3 h 6"/>
                      <a:gd name="T98" fmla="*/ 2 w 5"/>
                      <a:gd name="T99" fmla="*/ 3 h 6"/>
                      <a:gd name="T100" fmla="*/ 2 w 5"/>
                      <a:gd name="T101" fmla="*/ 1 h 6"/>
                      <a:gd name="T102" fmla="*/ 2 w 5"/>
                      <a:gd name="T103" fmla="*/ 1 h 6"/>
                      <a:gd name="T104" fmla="*/ 1 w 5"/>
                      <a:gd name="T105" fmla="*/ 1 h 6"/>
                      <a:gd name="T106" fmla="*/ 1 w 5"/>
                      <a:gd name="T107" fmla="*/ 1 h 6"/>
                      <a:gd name="T108" fmla="*/ 2 w 5"/>
                      <a:gd name="T109" fmla="*/ 2 h 6"/>
                      <a:gd name="T110" fmla="*/ 2 w 5"/>
                      <a:gd name="T111" fmla="*/ 1 h 6"/>
                      <a:gd name="T112" fmla="*/ 4 w 5"/>
                      <a:gd name="T113" fmla="*/ 1 h 6"/>
                      <a:gd name="T114" fmla="*/ 3 w 5"/>
                      <a:gd name="T115" fmla="*/ 1 h 6"/>
                      <a:gd name="T116" fmla="*/ 3 w 5"/>
                      <a:gd name="T117" fmla="*/ 2 h 6"/>
                      <a:gd name="T118" fmla="*/ 4 w 5"/>
                      <a:gd name="T119" fmla="*/ 3 h 6"/>
                      <a:gd name="T120" fmla="*/ 4 w 5"/>
                      <a:gd name="T121" fmla="*/ 2 h 6"/>
                      <a:gd name="T122" fmla="*/ 4 w 5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" h="6">
                        <a:moveTo>
                          <a:pt x="4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5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  <a:moveTo>
                          <a:pt x="2" y="3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3" name="Freeform 199"/>
                  <p:cNvSpPr>
                    <a:spLocks noEditPoints="1"/>
                  </p:cNvSpPr>
                  <p:nvPr/>
                </p:nvSpPr>
                <p:spPr bwMode="auto">
                  <a:xfrm>
                    <a:off x="1479" y="1638"/>
                    <a:ext cx="11" cy="11"/>
                  </a:xfrm>
                  <a:custGeom>
                    <a:avLst/>
                    <a:gdLst>
                      <a:gd name="T0" fmla="*/ 5 w 6"/>
                      <a:gd name="T1" fmla="*/ 0 h 6"/>
                      <a:gd name="T2" fmla="*/ 5 w 6"/>
                      <a:gd name="T3" fmla="*/ 2 h 6"/>
                      <a:gd name="T4" fmla="*/ 5 w 6"/>
                      <a:gd name="T5" fmla="*/ 3 h 6"/>
                      <a:gd name="T6" fmla="*/ 6 w 6"/>
                      <a:gd name="T7" fmla="*/ 3 h 6"/>
                      <a:gd name="T8" fmla="*/ 6 w 6"/>
                      <a:gd name="T9" fmla="*/ 3 h 6"/>
                      <a:gd name="T10" fmla="*/ 5 w 6"/>
                      <a:gd name="T11" fmla="*/ 4 h 6"/>
                      <a:gd name="T12" fmla="*/ 5 w 6"/>
                      <a:gd name="T13" fmla="*/ 3 h 6"/>
                      <a:gd name="T14" fmla="*/ 4 w 6"/>
                      <a:gd name="T15" fmla="*/ 4 h 6"/>
                      <a:gd name="T16" fmla="*/ 4 w 6"/>
                      <a:gd name="T17" fmla="*/ 6 h 6"/>
                      <a:gd name="T18" fmla="*/ 4 w 6"/>
                      <a:gd name="T19" fmla="*/ 6 h 6"/>
                      <a:gd name="T20" fmla="*/ 4 w 6"/>
                      <a:gd name="T21" fmla="*/ 6 h 6"/>
                      <a:gd name="T22" fmla="*/ 4 w 6"/>
                      <a:gd name="T23" fmla="*/ 5 h 6"/>
                      <a:gd name="T24" fmla="*/ 4 w 6"/>
                      <a:gd name="T25" fmla="*/ 4 h 6"/>
                      <a:gd name="T26" fmla="*/ 4 w 6"/>
                      <a:gd name="T27" fmla="*/ 3 h 6"/>
                      <a:gd name="T28" fmla="*/ 4 w 6"/>
                      <a:gd name="T29" fmla="*/ 2 h 6"/>
                      <a:gd name="T30" fmla="*/ 3 w 6"/>
                      <a:gd name="T31" fmla="*/ 3 h 6"/>
                      <a:gd name="T32" fmla="*/ 3 w 6"/>
                      <a:gd name="T33" fmla="*/ 3 h 6"/>
                      <a:gd name="T34" fmla="*/ 4 w 6"/>
                      <a:gd name="T35" fmla="*/ 4 h 6"/>
                      <a:gd name="T36" fmla="*/ 4 w 6"/>
                      <a:gd name="T37" fmla="*/ 4 h 6"/>
                      <a:gd name="T38" fmla="*/ 3 w 6"/>
                      <a:gd name="T39" fmla="*/ 4 h 6"/>
                      <a:gd name="T40" fmla="*/ 2 w 6"/>
                      <a:gd name="T41" fmla="*/ 3 h 6"/>
                      <a:gd name="T42" fmla="*/ 1 w 6"/>
                      <a:gd name="T43" fmla="*/ 3 h 6"/>
                      <a:gd name="T44" fmla="*/ 1 w 6"/>
                      <a:gd name="T45" fmla="*/ 3 h 6"/>
                      <a:gd name="T46" fmla="*/ 1 w 6"/>
                      <a:gd name="T47" fmla="*/ 3 h 6"/>
                      <a:gd name="T48" fmla="*/ 1 w 6"/>
                      <a:gd name="T49" fmla="*/ 3 h 6"/>
                      <a:gd name="T50" fmla="*/ 1 w 6"/>
                      <a:gd name="T51" fmla="*/ 3 h 6"/>
                      <a:gd name="T52" fmla="*/ 1 w 6"/>
                      <a:gd name="T53" fmla="*/ 3 h 6"/>
                      <a:gd name="T54" fmla="*/ 1 w 6"/>
                      <a:gd name="T55" fmla="*/ 3 h 6"/>
                      <a:gd name="T56" fmla="*/ 1 w 6"/>
                      <a:gd name="T57" fmla="*/ 3 h 6"/>
                      <a:gd name="T58" fmla="*/ 1 w 6"/>
                      <a:gd name="T59" fmla="*/ 4 h 6"/>
                      <a:gd name="T60" fmla="*/ 0 w 6"/>
                      <a:gd name="T61" fmla="*/ 3 h 6"/>
                      <a:gd name="T62" fmla="*/ 1 w 6"/>
                      <a:gd name="T63" fmla="*/ 2 h 6"/>
                      <a:gd name="T64" fmla="*/ 1 w 6"/>
                      <a:gd name="T65" fmla="*/ 1 h 6"/>
                      <a:gd name="T66" fmla="*/ 1 w 6"/>
                      <a:gd name="T67" fmla="*/ 1 h 6"/>
                      <a:gd name="T68" fmla="*/ 1 w 6"/>
                      <a:gd name="T69" fmla="*/ 0 h 6"/>
                      <a:gd name="T70" fmla="*/ 1 w 6"/>
                      <a:gd name="T71" fmla="*/ 0 h 6"/>
                      <a:gd name="T72" fmla="*/ 1 w 6"/>
                      <a:gd name="T73" fmla="*/ 0 h 6"/>
                      <a:gd name="T74" fmla="*/ 2 w 6"/>
                      <a:gd name="T75" fmla="*/ 0 h 6"/>
                      <a:gd name="T76" fmla="*/ 2 w 6"/>
                      <a:gd name="T77" fmla="*/ 0 h 6"/>
                      <a:gd name="T78" fmla="*/ 3 w 6"/>
                      <a:gd name="T79" fmla="*/ 0 h 6"/>
                      <a:gd name="T80" fmla="*/ 3 w 6"/>
                      <a:gd name="T81" fmla="*/ 0 h 6"/>
                      <a:gd name="T82" fmla="*/ 3 w 6"/>
                      <a:gd name="T83" fmla="*/ 1 h 6"/>
                      <a:gd name="T84" fmla="*/ 4 w 6"/>
                      <a:gd name="T85" fmla="*/ 0 h 6"/>
                      <a:gd name="T86" fmla="*/ 3 w 6"/>
                      <a:gd name="T87" fmla="*/ 2 h 6"/>
                      <a:gd name="T88" fmla="*/ 2 w 6"/>
                      <a:gd name="T89" fmla="*/ 1 h 6"/>
                      <a:gd name="T90" fmla="*/ 1 w 6"/>
                      <a:gd name="T91" fmla="*/ 1 h 6"/>
                      <a:gd name="T92" fmla="*/ 1 w 6"/>
                      <a:gd name="T93" fmla="*/ 2 h 6"/>
                      <a:gd name="T94" fmla="*/ 1 w 6"/>
                      <a:gd name="T95" fmla="*/ 2 h 6"/>
                      <a:gd name="T96" fmla="*/ 2 w 6"/>
                      <a:gd name="T97" fmla="*/ 2 h 6"/>
                      <a:gd name="T98" fmla="*/ 2 w 6"/>
                      <a:gd name="T99" fmla="*/ 3 h 6"/>
                      <a:gd name="T100" fmla="*/ 3 w 6"/>
                      <a:gd name="T101" fmla="*/ 0 h 6"/>
                      <a:gd name="T102" fmla="*/ 2 w 6"/>
                      <a:gd name="T103" fmla="*/ 0 h 6"/>
                      <a:gd name="T104" fmla="*/ 2 w 6"/>
                      <a:gd name="T105" fmla="*/ 1 h 6"/>
                      <a:gd name="T106" fmla="*/ 2 w 6"/>
                      <a:gd name="T107" fmla="*/ 1 h 6"/>
                      <a:gd name="T108" fmla="*/ 3 w 6"/>
                      <a:gd name="T109" fmla="*/ 1 h 6"/>
                      <a:gd name="T110" fmla="*/ 3 w 6"/>
                      <a:gd name="T111" fmla="*/ 1 h 6"/>
                      <a:gd name="T112" fmla="*/ 5 w 6"/>
                      <a:gd name="T113" fmla="*/ 0 h 6"/>
                      <a:gd name="T114" fmla="*/ 4 w 6"/>
                      <a:gd name="T115" fmla="*/ 1 h 6"/>
                      <a:gd name="T116" fmla="*/ 3 w 6"/>
                      <a:gd name="T117" fmla="*/ 2 h 6"/>
                      <a:gd name="T118" fmla="*/ 5 w 6"/>
                      <a:gd name="T119" fmla="*/ 2 h 6"/>
                      <a:gd name="T120" fmla="*/ 5 w 6"/>
                      <a:gd name="T121" fmla="*/ 2 h 6"/>
                      <a:gd name="T122" fmla="*/ 5 w 6"/>
                      <a:gd name="T12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" h="6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lose/>
                        <a:moveTo>
                          <a:pt x="3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 200"/>
                  <p:cNvSpPr>
                    <a:spLocks/>
                  </p:cNvSpPr>
                  <p:nvPr/>
                </p:nvSpPr>
                <p:spPr bwMode="auto">
                  <a:xfrm>
                    <a:off x="1463" y="1610"/>
                    <a:ext cx="25" cy="13"/>
                  </a:xfrm>
                  <a:custGeom>
                    <a:avLst/>
                    <a:gdLst>
                      <a:gd name="T0" fmla="*/ 1 w 14"/>
                      <a:gd name="T1" fmla="*/ 4 h 7"/>
                      <a:gd name="T2" fmla="*/ 0 w 14"/>
                      <a:gd name="T3" fmla="*/ 0 h 7"/>
                      <a:gd name="T4" fmla="*/ 0 w 14"/>
                      <a:gd name="T5" fmla="*/ 0 h 7"/>
                      <a:gd name="T6" fmla="*/ 11 w 14"/>
                      <a:gd name="T7" fmla="*/ 3 h 7"/>
                      <a:gd name="T8" fmla="*/ 13 w 14"/>
                      <a:gd name="T9" fmla="*/ 4 h 7"/>
                      <a:gd name="T10" fmla="*/ 13 w 14"/>
                      <a:gd name="T11" fmla="*/ 4 h 7"/>
                      <a:gd name="T12" fmla="*/ 14 w 14"/>
                      <a:gd name="T13" fmla="*/ 2 h 7"/>
                      <a:gd name="T14" fmla="*/ 14 w 14"/>
                      <a:gd name="T15" fmla="*/ 3 h 7"/>
                      <a:gd name="T16" fmla="*/ 12 w 14"/>
                      <a:gd name="T17" fmla="*/ 7 h 7"/>
                      <a:gd name="T18" fmla="*/ 12 w 14"/>
                      <a:gd name="T19" fmla="*/ 7 h 7"/>
                      <a:gd name="T20" fmla="*/ 12 w 14"/>
                      <a:gd name="T21" fmla="*/ 6 h 7"/>
                      <a:gd name="T22" fmla="*/ 12 w 14"/>
                      <a:gd name="T23" fmla="*/ 6 h 7"/>
                      <a:gd name="T24" fmla="*/ 11 w 14"/>
                      <a:gd name="T25" fmla="*/ 5 h 7"/>
                      <a:gd name="T26" fmla="*/ 4 w 14"/>
                      <a:gd name="T27" fmla="*/ 3 h 7"/>
                      <a:gd name="T28" fmla="*/ 2 w 14"/>
                      <a:gd name="T29" fmla="*/ 2 h 7"/>
                      <a:gd name="T30" fmla="*/ 1 w 14"/>
                      <a:gd name="T31" fmla="*/ 2 h 7"/>
                      <a:gd name="T32" fmla="*/ 1 w 14"/>
                      <a:gd name="T33" fmla="*/ 3 h 7"/>
                      <a:gd name="T34" fmla="*/ 1 w 14"/>
                      <a:gd name="T35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" h="7">
                        <a:moveTo>
                          <a:pt x="1" y="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2" y="4"/>
                          <a:pt x="12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4" y="3"/>
                          <a:pt x="14" y="2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6"/>
                          <a:pt x="12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5"/>
                          <a:pt x="12" y="5"/>
                          <a:pt x="11" y="5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 201"/>
                  <p:cNvSpPr>
                    <a:spLocks/>
                  </p:cNvSpPr>
                  <p:nvPr/>
                </p:nvSpPr>
                <p:spPr bwMode="auto">
                  <a:xfrm>
                    <a:off x="1488" y="1603"/>
                    <a:ext cx="8" cy="7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4 w 4"/>
                      <a:gd name="T3" fmla="*/ 4 h 4"/>
                      <a:gd name="T4" fmla="*/ 4 w 4"/>
                      <a:gd name="T5" fmla="*/ 2 h 4"/>
                      <a:gd name="T6" fmla="*/ 2 w 4"/>
                      <a:gd name="T7" fmla="*/ 1 h 4"/>
                      <a:gd name="T8" fmla="*/ 2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2 h 4"/>
                      <a:gd name="T14" fmla="*/ 2 w 4"/>
                      <a:gd name="T15" fmla="*/ 2 h 4"/>
                      <a:gd name="T16" fmla="*/ 1 w 4"/>
                      <a:gd name="T17" fmla="*/ 3 h 4"/>
                      <a:gd name="T18" fmla="*/ 0 w 4"/>
                      <a:gd name="T19" fmla="*/ 3 h 4"/>
                      <a:gd name="T20" fmla="*/ 0 w 4"/>
                      <a:gd name="T21" fmla="*/ 2 h 4"/>
                      <a:gd name="T22" fmla="*/ 0 w 4"/>
                      <a:gd name="T23" fmla="*/ 1 h 4"/>
                      <a:gd name="T24" fmla="*/ 1 w 4"/>
                      <a:gd name="T25" fmla="*/ 0 h 4"/>
                      <a:gd name="T26" fmla="*/ 2 w 4"/>
                      <a:gd name="T27" fmla="*/ 0 h 4"/>
                      <a:gd name="T28" fmla="*/ 4 w 4"/>
                      <a:gd name="T29" fmla="*/ 2 h 4"/>
                      <a:gd name="T30" fmla="*/ 4 w 4"/>
                      <a:gd name="T3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1"/>
                          <a:pt x="3" y="1"/>
                          <a:pt x="4" y="2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 202"/>
                  <p:cNvSpPr>
                    <a:spLocks noEditPoints="1"/>
                  </p:cNvSpPr>
                  <p:nvPr/>
                </p:nvSpPr>
                <p:spPr bwMode="auto">
                  <a:xfrm>
                    <a:off x="1472" y="1579"/>
                    <a:ext cx="24" cy="19"/>
                  </a:xfrm>
                  <a:custGeom>
                    <a:avLst/>
                    <a:gdLst>
                      <a:gd name="T0" fmla="*/ 5 w 13"/>
                      <a:gd name="T1" fmla="*/ 9 h 10"/>
                      <a:gd name="T2" fmla="*/ 2 w 13"/>
                      <a:gd name="T3" fmla="*/ 8 h 10"/>
                      <a:gd name="T4" fmla="*/ 0 w 13"/>
                      <a:gd name="T5" fmla="*/ 5 h 10"/>
                      <a:gd name="T6" fmla="*/ 0 w 13"/>
                      <a:gd name="T7" fmla="*/ 3 h 10"/>
                      <a:gd name="T8" fmla="*/ 2 w 13"/>
                      <a:gd name="T9" fmla="*/ 1 h 10"/>
                      <a:gd name="T10" fmla="*/ 8 w 13"/>
                      <a:gd name="T11" fmla="*/ 1 h 10"/>
                      <a:gd name="T12" fmla="*/ 11 w 13"/>
                      <a:gd name="T13" fmla="*/ 3 h 10"/>
                      <a:gd name="T14" fmla="*/ 13 w 13"/>
                      <a:gd name="T15" fmla="*/ 5 h 10"/>
                      <a:gd name="T16" fmla="*/ 13 w 13"/>
                      <a:gd name="T17" fmla="*/ 8 h 10"/>
                      <a:gd name="T18" fmla="*/ 10 w 13"/>
                      <a:gd name="T19" fmla="*/ 10 h 10"/>
                      <a:gd name="T20" fmla="*/ 5 w 13"/>
                      <a:gd name="T21" fmla="*/ 9 h 10"/>
                      <a:gd name="T22" fmla="*/ 6 w 13"/>
                      <a:gd name="T23" fmla="*/ 8 h 10"/>
                      <a:gd name="T24" fmla="*/ 11 w 13"/>
                      <a:gd name="T25" fmla="*/ 8 h 10"/>
                      <a:gd name="T26" fmla="*/ 13 w 13"/>
                      <a:gd name="T27" fmla="*/ 7 h 10"/>
                      <a:gd name="T28" fmla="*/ 13 w 13"/>
                      <a:gd name="T29" fmla="*/ 6 h 10"/>
                      <a:gd name="T30" fmla="*/ 11 w 13"/>
                      <a:gd name="T31" fmla="*/ 5 h 10"/>
                      <a:gd name="T32" fmla="*/ 7 w 13"/>
                      <a:gd name="T33" fmla="*/ 3 h 10"/>
                      <a:gd name="T34" fmla="*/ 3 w 13"/>
                      <a:gd name="T35" fmla="*/ 2 h 10"/>
                      <a:gd name="T36" fmla="*/ 1 w 13"/>
                      <a:gd name="T37" fmla="*/ 2 h 10"/>
                      <a:gd name="T38" fmla="*/ 1 w 13"/>
                      <a:gd name="T39" fmla="*/ 3 h 10"/>
                      <a:gd name="T40" fmla="*/ 1 w 13"/>
                      <a:gd name="T41" fmla="*/ 5 h 10"/>
                      <a:gd name="T42" fmla="*/ 3 w 13"/>
                      <a:gd name="T43" fmla="*/ 6 h 10"/>
                      <a:gd name="T44" fmla="*/ 6 w 13"/>
                      <a:gd name="T4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" h="10">
                        <a:moveTo>
                          <a:pt x="5" y="9"/>
                        </a:moveTo>
                        <a:cubicBezTo>
                          <a:pt x="4" y="9"/>
                          <a:pt x="3" y="8"/>
                          <a:pt x="2" y="8"/>
                        </a:cubicBez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2" y="1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9" y="2"/>
                          <a:pt x="11" y="2"/>
                          <a:pt x="11" y="3"/>
                        </a:cubicBezTo>
                        <a:cubicBezTo>
                          <a:pt x="12" y="4"/>
                          <a:pt x="13" y="5"/>
                          <a:pt x="13" y="5"/>
                        </a:cubicBezTo>
                        <a:cubicBezTo>
                          <a:pt x="13" y="6"/>
                          <a:pt x="13" y="7"/>
                          <a:pt x="13" y="8"/>
                        </a:cubicBezTo>
                        <a:cubicBezTo>
                          <a:pt x="13" y="9"/>
                          <a:pt x="12" y="10"/>
                          <a:pt x="10" y="10"/>
                        </a:cubicBezTo>
                        <a:cubicBezTo>
                          <a:pt x="9" y="10"/>
                          <a:pt x="7" y="10"/>
                          <a:pt x="5" y="9"/>
                        </a:cubicBezTo>
                        <a:close/>
                        <a:moveTo>
                          <a:pt x="6" y="8"/>
                        </a:moveTo>
                        <a:cubicBezTo>
                          <a:pt x="8" y="8"/>
                          <a:pt x="9" y="9"/>
                          <a:pt x="11" y="8"/>
                        </a:cubicBezTo>
                        <a:cubicBezTo>
                          <a:pt x="12" y="8"/>
                          <a:pt x="12" y="8"/>
                          <a:pt x="13" y="7"/>
                        </a:cubicBezTo>
                        <a:cubicBezTo>
                          <a:pt x="13" y="7"/>
                          <a:pt x="13" y="7"/>
                          <a:pt x="13" y="6"/>
                        </a:cubicBezTo>
                        <a:cubicBezTo>
                          <a:pt x="12" y="6"/>
                          <a:pt x="12" y="5"/>
                          <a:pt x="11" y="5"/>
                        </a:cubicBezTo>
                        <a:cubicBezTo>
                          <a:pt x="10" y="4"/>
                          <a:pt x="9" y="3"/>
                          <a:pt x="7" y="3"/>
                        </a:cubicBezTo>
                        <a:cubicBezTo>
                          <a:pt x="5" y="2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 203"/>
                  <p:cNvSpPr>
                    <a:spLocks noEditPoints="1"/>
                  </p:cNvSpPr>
                  <p:nvPr/>
                </p:nvSpPr>
                <p:spPr bwMode="auto">
                  <a:xfrm>
                    <a:off x="1477" y="1563"/>
                    <a:ext cx="26" cy="16"/>
                  </a:xfrm>
                  <a:custGeom>
                    <a:avLst/>
                    <a:gdLst>
                      <a:gd name="T0" fmla="*/ 6 w 14"/>
                      <a:gd name="T1" fmla="*/ 9 h 9"/>
                      <a:gd name="T2" fmla="*/ 2 w 14"/>
                      <a:gd name="T3" fmla="*/ 7 h 9"/>
                      <a:gd name="T4" fmla="*/ 0 w 14"/>
                      <a:gd name="T5" fmla="*/ 4 h 9"/>
                      <a:gd name="T6" fmla="*/ 0 w 14"/>
                      <a:gd name="T7" fmla="*/ 2 h 9"/>
                      <a:gd name="T8" fmla="*/ 2 w 14"/>
                      <a:gd name="T9" fmla="*/ 0 h 9"/>
                      <a:gd name="T10" fmla="*/ 8 w 14"/>
                      <a:gd name="T11" fmla="*/ 0 h 9"/>
                      <a:gd name="T12" fmla="*/ 12 w 14"/>
                      <a:gd name="T13" fmla="*/ 2 h 9"/>
                      <a:gd name="T14" fmla="*/ 13 w 14"/>
                      <a:gd name="T15" fmla="*/ 5 h 9"/>
                      <a:gd name="T16" fmla="*/ 13 w 14"/>
                      <a:gd name="T17" fmla="*/ 7 h 9"/>
                      <a:gd name="T18" fmla="*/ 10 w 14"/>
                      <a:gd name="T19" fmla="*/ 9 h 9"/>
                      <a:gd name="T20" fmla="*/ 6 w 14"/>
                      <a:gd name="T21" fmla="*/ 9 h 9"/>
                      <a:gd name="T22" fmla="*/ 6 w 14"/>
                      <a:gd name="T23" fmla="*/ 7 h 9"/>
                      <a:gd name="T24" fmla="*/ 11 w 14"/>
                      <a:gd name="T25" fmla="*/ 8 h 9"/>
                      <a:gd name="T26" fmla="*/ 13 w 14"/>
                      <a:gd name="T27" fmla="*/ 7 h 9"/>
                      <a:gd name="T28" fmla="*/ 13 w 14"/>
                      <a:gd name="T29" fmla="*/ 5 h 9"/>
                      <a:gd name="T30" fmla="*/ 12 w 14"/>
                      <a:gd name="T31" fmla="*/ 4 h 9"/>
                      <a:gd name="T32" fmla="*/ 7 w 14"/>
                      <a:gd name="T33" fmla="*/ 2 h 9"/>
                      <a:gd name="T34" fmla="*/ 3 w 14"/>
                      <a:gd name="T35" fmla="*/ 1 h 9"/>
                      <a:gd name="T36" fmla="*/ 1 w 14"/>
                      <a:gd name="T37" fmla="*/ 2 h 9"/>
                      <a:gd name="T38" fmla="*/ 1 w 14"/>
                      <a:gd name="T39" fmla="*/ 3 h 9"/>
                      <a:gd name="T40" fmla="*/ 1 w 14"/>
                      <a:gd name="T41" fmla="*/ 4 h 9"/>
                      <a:gd name="T42" fmla="*/ 3 w 14"/>
                      <a:gd name="T43" fmla="*/ 6 h 9"/>
                      <a:gd name="T44" fmla="*/ 6 w 14"/>
                      <a:gd name="T45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9">
                        <a:moveTo>
                          <a:pt x="6" y="9"/>
                        </a:moveTo>
                        <a:cubicBezTo>
                          <a:pt x="4" y="8"/>
                          <a:pt x="3" y="8"/>
                          <a:pt x="2" y="7"/>
                        </a:cubicBezTo>
                        <a:cubicBezTo>
                          <a:pt x="1" y="6"/>
                          <a:pt x="0" y="5"/>
                          <a:pt x="0" y="4"/>
                        </a:cubicBezTo>
                        <a:cubicBezTo>
                          <a:pt x="0" y="4"/>
                          <a:pt x="0" y="3"/>
                          <a:pt x="0" y="2"/>
                        </a:cubicBezTo>
                        <a:cubicBezTo>
                          <a:pt x="0" y="1"/>
                          <a:pt x="1" y="1"/>
                          <a:pt x="2" y="0"/>
                        </a:cubicBezTo>
                        <a:cubicBezTo>
                          <a:pt x="4" y="0"/>
                          <a:pt x="6" y="0"/>
                          <a:pt x="8" y="0"/>
                        </a:cubicBezTo>
                        <a:cubicBezTo>
                          <a:pt x="10" y="1"/>
                          <a:pt x="11" y="1"/>
                          <a:pt x="12" y="2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4" y="5"/>
                          <a:pt x="14" y="6"/>
                          <a:pt x="13" y="7"/>
                        </a:cubicBezTo>
                        <a:cubicBezTo>
                          <a:pt x="13" y="8"/>
                          <a:pt x="12" y="9"/>
                          <a:pt x="10" y="9"/>
                        </a:cubicBezTo>
                        <a:cubicBezTo>
                          <a:pt x="9" y="9"/>
                          <a:pt x="7" y="9"/>
                          <a:pt x="6" y="9"/>
                        </a:cubicBezTo>
                        <a:close/>
                        <a:moveTo>
                          <a:pt x="6" y="7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7"/>
                          <a:pt x="13" y="7"/>
                        </a:cubicBezTo>
                        <a:cubicBezTo>
                          <a:pt x="13" y="6"/>
                          <a:pt x="13" y="6"/>
                          <a:pt x="13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1" y="3"/>
                          <a:pt x="9" y="3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 204"/>
                  <p:cNvSpPr>
                    <a:spLocks noEditPoints="1"/>
                  </p:cNvSpPr>
                  <p:nvPr/>
                </p:nvSpPr>
                <p:spPr bwMode="auto">
                  <a:xfrm>
                    <a:off x="1483" y="1544"/>
                    <a:ext cx="26" cy="19"/>
                  </a:xfrm>
                  <a:custGeom>
                    <a:avLst/>
                    <a:gdLst>
                      <a:gd name="T0" fmla="*/ 6 w 14"/>
                      <a:gd name="T1" fmla="*/ 9 h 10"/>
                      <a:gd name="T2" fmla="*/ 2 w 14"/>
                      <a:gd name="T3" fmla="*/ 7 h 10"/>
                      <a:gd name="T4" fmla="*/ 0 w 14"/>
                      <a:gd name="T5" fmla="*/ 5 h 10"/>
                      <a:gd name="T6" fmla="*/ 0 w 14"/>
                      <a:gd name="T7" fmla="*/ 3 h 10"/>
                      <a:gd name="T8" fmla="*/ 3 w 14"/>
                      <a:gd name="T9" fmla="*/ 0 h 10"/>
                      <a:gd name="T10" fmla="*/ 8 w 14"/>
                      <a:gd name="T11" fmla="*/ 1 h 10"/>
                      <a:gd name="T12" fmla="*/ 12 w 14"/>
                      <a:gd name="T13" fmla="*/ 2 h 10"/>
                      <a:gd name="T14" fmla="*/ 14 w 14"/>
                      <a:gd name="T15" fmla="*/ 5 h 10"/>
                      <a:gd name="T16" fmla="*/ 14 w 14"/>
                      <a:gd name="T17" fmla="*/ 7 h 10"/>
                      <a:gd name="T18" fmla="*/ 10 w 14"/>
                      <a:gd name="T19" fmla="*/ 9 h 10"/>
                      <a:gd name="T20" fmla="*/ 6 w 14"/>
                      <a:gd name="T21" fmla="*/ 9 h 10"/>
                      <a:gd name="T22" fmla="*/ 7 w 14"/>
                      <a:gd name="T23" fmla="*/ 7 h 10"/>
                      <a:gd name="T24" fmla="*/ 11 w 14"/>
                      <a:gd name="T25" fmla="*/ 8 h 10"/>
                      <a:gd name="T26" fmla="*/ 13 w 14"/>
                      <a:gd name="T27" fmla="*/ 7 h 10"/>
                      <a:gd name="T28" fmla="*/ 13 w 14"/>
                      <a:gd name="T29" fmla="*/ 6 h 10"/>
                      <a:gd name="T30" fmla="*/ 12 w 14"/>
                      <a:gd name="T31" fmla="*/ 4 h 10"/>
                      <a:gd name="T32" fmla="*/ 7 w 14"/>
                      <a:gd name="T33" fmla="*/ 2 h 10"/>
                      <a:gd name="T34" fmla="*/ 3 w 14"/>
                      <a:gd name="T35" fmla="*/ 2 h 10"/>
                      <a:gd name="T36" fmla="*/ 2 w 14"/>
                      <a:gd name="T37" fmla="*/ 2 h 10"/>
                      <a:gd name="T38" fmla="*/ 1 w 14"/>
                      <a:gd name="T39" fmla="*/ 3 h 10"/>
                      <a:gd name="T40" fmla="*/ 1 w 14"/>
                      <a:gd name="T41" fmla="*/ 4 h 10"/>
                      <a:gd name="T42" fmla="*/ 3 w 14"/>
                      <a:gd name="T43" fmla="*/ 6 h 10"/>
                      <a:gd name="T44" fmla="*/ 7 w 14"/>
                      <a:gd name="T45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4" h="10">
                        <a:moveTo>
                          <a:pt x="6" y="9"/>
                        </a:moveTo>
                        <a:cubicBezTo>
                          <a:pt x="4" y="8"/>
                          <a:pt x="3" y="8"/>
                          <a:pt x="2" y="7"/>
                        </a:cubicBezTo>
                        <a:cubicBezTo>
                          <a:pt x="1" y="6"/>
                          <a:pt x="1" y="5"/>
                          <a:pt x="0" y="5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1" y="2"/>
                          <a:pt x="1" y="1"/>
                          <a:pt x="3" y="0"/>
                        </a:cubicBezTo>
                        <a:cubicBezTo>
                          <a:pt x="4" y="0"/>
                          <a:pt x="6" y="0"/>
                          <a:pt x="8" y="1"/>
                        </a:cubicBezTo>
                        <a:cubicBezTo>
                          <a:pt x="10" y="1"/>
                          <a:pt x="11" y="2"/>
                          <a:pt x="12" y="2"/>
                        </a:cubicBezTo>
                        <a:cubicBezTo>
                          <a:pt x="13" y="3"/>
                          <a:pt x="13" y="4"/>
                          <a:pt x="14" y="5"/>
                        </a:cubicBezTo>
                        <a:cubicBezTo>
                          <a:pt x="14" y="6"/>
                          <a:pt x="14" y="6"/>
                          <a:pt x="14" y="7"/>
                        </a:cubicBezTo>
                        <a:cubicBezTo>
                          <a:pt x="13" y="8"/>
                          <a:pt x="12" y="9"/>
                          <a:pt x="10" y="9"/>
                        </a:cubicBezTo>
                        <a:cubicBezTo>
                          <a:pt x="9" y="10"/>
                          <a:pt x="7" y="10"/>
                          <a:pt x="6" y="9"/>
                        </a:cubicBezTo>
                        <a:close/>
                        <a:moveTo>
                          <a:pt x="7" y="7"/>
                        </a:moveTo>
                        <a:cubicBezTo>
                          <a:pt x="8" y="8"/>
                          <a:pt x="10" y="8"/>
                          <a:pt x="11" y="8"/>
                        </a:cubicBezTo>
                        <a:cubicBezTo>
                          <a:pt x="12" y="8"/>
                          <a:pt x="13" y="8"/>
                          <a:pt x="13" y="7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3" y="5"/>
                          <a:pt x="12" y="5"/>
                          <a:pt x="12" y="4"/>
                        </a:cubicBezTo>
                        <a:cubicBezTo>
                          <a:pt x="11" y="4"/>
                          <a:pt x="9" y="3"/>
                          <a:pt x="7" y="2"/>
                        </a:cubicBezTo>
                        <a:cubicBezTo>
                          <a:pt x="6" y="2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5"/>
                          <a:pt x="2" y="5"/>
                          <a:pt x="3" y="6"/>
                        </a:cubicBezTo>
                        <a:cubicBezTo>
                          <a:pt x="4" y="6"/>
                          <a:pt x="5" y="7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381E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sp>
              <p:nvSpPr>
                <p:cNvPr id="47" name="Freeform 206"/>
                <p:cNvSpPr>
                  <a:spLocks/>
                </p:cNvSpPr>
                <p:nvPr/>
              </p:nvSpPr>
              <p:spPr bwMode="auto">
                <a:xfrm>
                  <a:off x="2278062" y="2408333"/>
                  <a:ext cx="134938" cy="240566"/>
                </a:xfrm>
                <a:custGeom>
                  <a:avLst/>
                  <a:gdLst>
                    <a:gd name="T0" fmla="*/ 46 w 46"/>
                    <a:gd name="T1" fmla="*/ 9 h 78"/>
                    <a:gd name="T2" fmla="*/ 30 w 46"/>
                    <a:gd name="T3" fmla="*/ 78 h 78"/>
                    <a:gd name="T4" fmla="*/ 0 w 46"/>
                    <a:gd name="T5" fmla="*/ 71 h 78"/>
                    <a:gd name="T6" fmla="*/ 18 w 46"/>
                    <a:gd name="T7" fmla="*/ 0 h 78"/>
                    <a:gd name="T8" fmla="*/ 46 w 46"/>
                    <a:gd name="T9" fmla="*/ 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78">
                      <a:moveTo>
                        <a:pt x="46" y="9"/>
                      </a:moveTo>
                      <a:cubicBezTo>
                        <a:pt x="46" y="9"/>
                        <a:pt x="33" y="51"/>
                        <a:pt x="30" y="78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3" y="42"/>
                        <a:pt x="4" y="23"/>
                        <a:pt x="18" y="0"/>
                      </a:cubicBez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7C52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8" name="Freeform 207"/>
                <p:cNvSpPr>
                  <a:spLocks/>
                </p:cNvSpPr>
                <p:nvPr/>
              </p:nvSpPr>
              <p:spPr bwMode="auto">
                <a:xfrm>
                  <a:off x="2274887" y="2404969"/>
                  <a:ext cx="141288" cy="247295"/>
                </a:xfrm>
                <a:custGeom>
                  <a:avLst/>
                  <a:gdLst>
                    <a:gd name="T0" fmla="*/ 47 w 48"/>
                    <a:gd name="T1" fmla="*/ 10 h 80"/>
                    <a:gd name="T2" fmla="*/ 46 w 48"/>
                    <a:gd name="T3" fmla="*/ 10 h 80"/>
                    <a:gd name="T4" fmla="*/ 30 w 48"/>
                    <a:gd name="T5" fmla="*/ 79 h 80"/>
                    <a:gd name="T6" fmla="*/ 31 w 48"/>
                    <a:gd name="T7" fmla="*/ 79 h 80"/>
                    <a:gd name="T8" fmla="*/ 31 w 48"/>
                    <a:gd name="T9" fmla="*/ 78 h 80"/>
                    <a:gd name="T10" fmla="*/ 1 w 48"/>
                    <a:gd name="T11" fmla="*/ 71 h 80"/>
                    <a:gd name="T12" fmla="*/ 1 w 48"/>
                    <a:gd name="T13" fmla="*/ 72 h 80"/>
                    <a:gd name="T14" fmla="*/ 2 w 48"/>
                    <a:gd name="T15" fmla="*/ 72 h 80"/>
                    <a:gd name="T16" fmla="*/ 20 w 48"/>
                    <a:gd name="T17" fmla="*/ 2 h 80"/>
                    <a:gd name="T18" fmla="*/ 19 w 48"/>
                    <a:gd name="T19" fmla="*/ 1 h 80"/>
                    <a:gd name="T20" fmla="*/ 19 w 48"/>
                    <a:gd name="T21" fmla="*/ 2 h 80"/>
                    <a:gd name="T22" fmla="*/ 47 w 48"/>
                    <a:gd name="T23" fmla="*/ 11 h 80"/>
                    <a:gd name="T24" fmla="*/ 47 w 48"/>
                    <a:gd name="T25" fmla="*/ 10 h 80"/>
                    <a:gd name="T26" fmla="*/ 46 w 48"/>
                    <a:gd name="T27" fmla="*/ 10 h 80"/>
                    <a:gd name="T28" fmla="*/ 47 w 48"/>
                    <a:gd name="T29" fmla="*/ 10 h 80"/>
                    <a:gd name="T30" fmla="*/ 47 w 48"/>
                    <a:gd name="T31" fmla="*/ 9 h 80"/>
                    <a:gd name="T32" fmla="*/ 19 w 48"/>
                    <a:gd name="T33" fmla="*/ 0 h 80"/>
                    <a:gd name="T34" fmla="*/ 18 w 48"/>
                    <a:gd name="T35" fmla="*/ 1 h 80"/>
                    <a:gd name="T36" fmla="*/ 0 w 48"/>
                    <a:gd name="T37" fmla="*/ 72 h 80"/>
                    <a:gd name="T38" fmla="*/ 1 w 48"/>
                    <a:gd name="T39" fmla="*/ 73 h 80"/>
                    <a:gd name="T40" fmla="*/ 30 w 48"/>
                    <a:gd name="T41" fmla="*/ 80 h 80"/>
                    <a:gd name="T42" fmla="*/ 31 w 48"/>
                    <a:gd name="T43" fmla="*/ 80 h 80"/>
                    <a:gd name="T44" fmla="*/ 32 w 48"/>
                    <a:gd name="T45" fmla="*/ 79 h 80"/>
                    <a:gd name="T46" fmla="*/ 41 w 48"/>
                    <a:gd name="T47" fmla="*/ 35 h 80"/>
                    <a:gd name="T48" fmla="*/ 46 w 48"/>
                    <a:gd name="T49" fmla="*/ 17 h 80"/>
                    <a:gd name="T50" fmla="*/ 48 w 48"/>
                    <a:gd name="T51" fmla="*/ 10 h 80"/>
                    <a:gd name="T52" fmla="*/ 47 w 48"/>
                    <a:gd name="T53" fmla="*/ 9 h 80"/>
                    <a:gd name="T54" fmla="*/ 47 w 48"/>
                    <a:gd name="T55" fmla="*/ 1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8" h="80">
                      <a:moveTo>
                        <a:pt x="47" y="10"/>
                      </a:move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33" y="52"/>
                        <a:pt x="30" y="79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1" y="72"/>
                        <a:pt x="1" y="72"/>
                        <a:pt x="1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5" y="43"/>
                        <a:pt x="6" y="24"/>
                        <a:pt x="20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8" y="0"/>
                        <a:pt x="18" y="1"/>
                      </a:cubicBezTo>
                      <a:cubicBezTo>
                        <a:pt x="4" y="23"/>
                        <a:pt x="3" y="43"/>
                        <a:pt x="0" y="72"/>
                      </a:cubicBezTo>
                      <a:cubicBezTo>
                        <a:pt x="0" y="72"/>
                        <a:pt x="0" y="73"/>
                        <a:pt x="1" y="73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33" y="66"/>
                        <a:pt x="37" y="49"/>
                        <a:pt x="41" y="35"/>
                      </a:cubicBezTo>
                      <a:cubicBezTo>
                        <a:pt x="43" y="28"/>
                        <a:pt x="44" y="22"/>
                        <a:pt x="46" y="17"/>
                      </a:cubicBezTo>
                      <a:cubicBezTo>
                        <a:pt x="47" y="13"/>
                        <a:pt x="48" y="10"/>
                        <a:pt x="48" y="10"/>
                      </a:cubicBezTo>
                      <a:cubicBezTo>
                        <a:pt x="48" y="10"/>
                        <a:pt x="48" y="9"/>
                        <a:pt x="47" y="9"/>
                      </a:cubicBez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9" name="Freeform 208"/>
                <p:cNvSpPr>
                  <a:spLocks/>
                </p:cNvSpPr>
                <p:nvPr/>
              </p:nvSpPr>
              <p:spPr bwMode="auto">
                <a:xfrm>
                  <a:off x="2287587" y="2426838"/>
                  <a:ext cx="115888" cy="201874"/>
                </a:xfrm>
                <a:custGeom>
                  <a:avLst/>
                  <a:gdLst>
                    <a:gd name="T0" fmla="*/ 17 w 40"/>
                    <a:gd name="T1" fmla="*/ 61 h 65"/>
                    <a:gd name="T2" fmla="*/ 25 w 40"/>
                    <a:gd name="T3" fmla="*/ 62 h 65"/>
                    <a:gd name="T4" fmla="*/ 40 w 40"/>
                    <a:gd name="T5" fmla="*/ 6 h 65"/>
                    <a:gd name="T6" fmla="*/ 23 w 40"/>
                    <a:gd name="T7" fmla="*/ 0 h 65"/>
                    <a:gd name="T8" fmla="*/ 21 w 40"/>
                    <a:gd name="T9" fmla="*/ 3 h 65"/>
                    <a:gd name="T10" fmla="*/ 13 w 40"/>
                    <a:gd name="T11" fmla="*/ 4 h 65"/>
                    <a:gd name="T12" fmla="*/ 0 w 40"/>
                    <a:gd name="T13" fmla="*/ 62 h 65"/>
                    <a:gd name="T14" fmla="*/ 15 w 40"/>
                    <a:gd name="T15" fmla="*/ 65 h 65"/>
                    <a:gd name="T16" fmla="*/ 17 w 40"/>
                    <a:gd name="T17" fmla="*/ 6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65">
                      <a:moveTo>
                        <a:pt x="17" y="61"/>
                      </a:moveTo>
                      <a:cubicBezTo>
                        <a:pt x="20" y="57"/>
                        <a:pt x="23" y="62"/>
                        <a:pt x="25" y="62"/>
                      </a:cubicBezTo>
                      <a:cubicBezTo>
                        <a:pt x="28" y="39"/>
                        <a:pt x="40" y="6"/>
                        <a:pt x="40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"/>
                        <a:pt x="22" y="2"/>
                        <a:pt x="21" y="3"/>
                      </a:cubicBezTo>
                      <a:cubicBezTo>
                        <a:pt x="19" y="6"/>
                        <a:pt x="16" y="6"/>
                        <a:pt x="13" y="4"/>
                      </a:cubicBezTo>
                      <a:cubicBezTo>
                        <a:pt x="3" y="21"/>
                        <a:pt x="4" y="39"/>
                        <a:pt x="0" y="62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3"/>
                        <a:pt x="16" y="62"/>
                        <a:pt x="17" y="61"/>
                      </a:cubicBezTo>
                      <a:close/>
                    </a:path>
                  </a:pathLst>
                </a:custGeom>
                <a:solidFill>
                  <a:srgbClr val="E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0" name="Freeform 209"/>
                <p:cNvSpPr>
                  <a:spLocks noEditPoints="1"/>
                </p:cNvSpPr>
                <p:nvPr/>
              </p:nvSpPr>
              <p:spPr bwMode="auto">
                <a:xfrm>
                  <a:off x="2327275" y="2420109"/>
                  <a:ext cx="15875" cy="18505"/>
                </a:xfrm>
                <a:custGeom>
                  <a:avLst/>
                  <a:gdLst>
                    <a:gd name="T0" fmla="*/ 5 w 5"/>
                    <a:gd name="T1" fmla="*/ 1 h 6"/>
                    <a:gd name="T2" fmla="*/ 5 w 5"/>
                    <a:gd name="T3" fmla="*/ 2 h 6"/>
                    <a:gd name="T4" fmla="*/ 5 w 5"/>
                    <a:gd name="T5" fmla="*/ 3 h 6"/>
                    <a:gd name="T6" fmla="*/ 5 w 5"/>
                    <a:gd name="T7" fmla="*/ 3 h 6"/>
                    <a:gd name="T8" fmla="*/ 5 w 5"/>
                    <a:gd name="T9" fmla="*/ 4 h 6"/>
                    <a:gd name="T10" fmla="*/ 5 w 5"/>
                    <a:gd name="T11" fmla="*/ 4 h 6"/>
                    <a:gd name="T12" fmla="*/ 5 w 5"/>
                    <a:gd name="T13" fmla="*/ 4 h 6"/>
                    <a:gd name="T14" fmla="*/ 4 w 5"/>
                    <a:gd name="T15" fmla="*/ 5 h 6"/>
                    <a:gd name="T16" fmla="*/ 4 w 5"/>
                    <a:gd name="T17" fmla="*/ 6 h 6"/>
                    <a:gd name="T18" fmla="*/ 4 w 5"/>
                    <a:gd name="T19" fmla="*/ 6 h 6"/>
                    <a:gd name="T20" fmla="*/ 4 w 5"/>
                    <a:gd name="T21" fmla="*/ 6 h 6"/>
                    <a:gd name="T22" fmla="*/ 4 w 5"/>
                    <a:gd name="T23" fmla="*/ 5 h 6"/>
                    <a:gd name="T24" fmla="*/ 4 w 5"/>
                    <a:gd name="T25" fmla="*/ 4 h 6"/>
                    <a:gd name="T26" fmla="*/ 4 w 5"/>
                    <a:gd name="T27" fmla="*/ 3 h 6"/>
                    <a:gd name="T28" fmla="*/ 3 w 5"/>
                    <a:gd name="T29" fmla="*/ 3 h 6"/>
                    <a:gd name="T30" fmla="*/ 3 w 5"/>
                    <a:gd name="T31" fmla="*/ 3 h 6"/>
                    <a:gd name="T32" fmla="*/ 3 w 5"/>
                    <a:gd name="T33" fmla="*/ 4 h 6"/>
                    <a:gd name="T34" fmla="*/ 4 w 5"/>
                    <a:gd name="T35" fmla="*/ 4 h 6"/>
                    <a:gd name="T36" fmla="*/ 4 w 5"/>
                    <a:gd name="T37" fmla="*/ 5 h 6"/>
                    <a:gd name="T38" fmla="*/ 3 w 5"/>
                    <a:gd name="T39" fmla="*/ 4 h 6"/>
                    <a:gd name="T40" fmla="*/ 2 w 5"/>
                    <a:gd name="T41" fmla="*/ 4 h 6"/>
                    <a:gd name="T42" fmla="*/ 1 w 5"/>
                    <a:gd name="T43" fmla="*/ 3 h 6"/>
                    <a:gd name="T44" fmla="*/ 1 w 5"/>
                    <a:gd name="T45" fmla="*/ 3 h 6"/>
                    <a:gd name="T46" fmla="*/ 0 w 5"/>
                    <a:gd name="T47" fmla="*/ 4 h 6"/>
                    <a:gd name="T48" fmla="*/ 0 w 5"/>
                    <a:gd name="T49" fmla="*/ 4 h 6"/>
                    <a:gd name="T50" fmla="*/ 1 w 5"/>
                    <a:gd name="T51" fmla="*/ 4 h 6"/>
                    <a:gd name="T52" fmla="*/ 1 w 5"/>
                    <a:gd name="T53" fmla="*/ 4 h 6"/>
                    <a:gd name="T54" fmla="*/ 1 w 5"/>
                    <a:gd name="T55" fmla="*/ 4 h 6"/>
                    <a:gd name="T56" fmla="*/ 1 w 5"/>
                    <a:gd name="T57" fmla="*/ 4 h 6"/>
                    <a:gd name="T58" fmla="*/ 0 w 5"/>
                    <a:gd name="T59" fmla="*/ 5 h 6"/>
                    <a:gd name="T60" fmla="*/ 0 w 5"/>
                    <a:gd name="T61" fmla="*/ 4 h 6"/>
                    <a:gd name="T62" fmla="*/ 0 w 5"/>
                    <a:gd name="T63" fmla="*/ 2 h 6"/>
                    <a:gd name="T64" fmla="*/ 1 w 5"/>
                    <a:gd name="T65" fmla="*/ 2 h 6"/>
                    <a:gd name="T66" fmla="*/ 0 w 5"/>
                    <a:gd name="T67" fmla="*/ 1 h 6"/>
                    <a:gd name="T68" fmla="*/ 0 w 5"/>
                    <a:gd name="T69" fmla="*/ 1 h 6"/>
                    <a:gd name="T70" fmla="*/ 1 w 5"/>
                    <a:gd name="T71" fmla="*/ 1 h 6"/>
                    <a:gd name="T72" fmla="*/ 1 w 5"/>
                    <a:gd name="T73" fmla="*/ 1 h 6"/>
                    <a:gd name="T74" fmla="*/ 1 w 5"/>
                    <a:gd name="T75" fmla="*/ 1 h 6"/>
                    <a:gd name="T76" fmla="*/ 2 w 5"/>
                    <a:gd name="T77" fmla="*/ 0 h 6"/>
                    <a:gd name="T78" fmla="*/ 2 w 5"/>
                    <a:gd name="T79" fmla="*/ 0 h 6"/>
                    <a:gd name="T80" fmla="*/ 3 w 5"/>
                    <a:gd name="T81" fmla="*/ 1 h 6"/>
                    <a:gd name="T82" fmla="*/ 3 w 5"/>
                    <a:gd name="T83" fmla="*/ 2 h 6"/>
                    <a:gd name="T84" fmla="*/ 3 w 5"/>
                    <a:gd name="T85" fmla="*/ 1 h 6"/>
                    <a:gd name="T86" fmla="*/ 2 w 5"/>
                    <a:gd name="T87" fmla="*/ 2 h 6"/>
                    <a:gd name="T88" fmla="*/ 1 w 5"/>
                    <a:gd name="T89" fmla="*/ 2 h 6"/>
                    <a:gd name="T90" fmla="*/ 1 w 5"/>
                    <a:gd name="T91" fmla="*/ 2 h 6"/>
                    <a:gd name="T92" fmla="*/ 1 w 5"/>
                    <a:gd name="T93" fmla="*/ 2 h 6"/>
                    <a:gd name="T94" fmla="*/ 1 w 5"/>
                    <a:gd name="T95" fmla="*/ 3 h 6"/>
                    <a:gd name="T96" fmla="*/ 1 w 5"/>
                    <a:gd name="T97" fmla="*/ 3 h 6"/>
                    <a:gd name="T98" fmla="*/ 2 w 5"/>
                    <a:gd name="T99" fmla="*/ 3 h 6"/>
                    <a:gd name="T100" fmla="*/ 2 w 5"/>
                    <a:gd name="T101" fmla="*/ 2 h 6"/>
                    <a:gd name="T102" fmla="*/ 2 w 5"/>
                    <a:gd name="T103" fmla="*/ 1 h 6"/>
                    <a:gd name="T104" fmla="*/ 1 w 5"/>
                    <a:gd name="T105" fmla="*/ 1 h 6"/>
                    <a:gd name="T106" fmla="*/ 1 w 5"/>
                    <a:gd name="T107" fmla="*/ 1 h 6"/>
                    <a:gd name="T108" fmla="*/ 2 w 5"/>
                    <a:gd name="T109" fmla="*/ 2 h 6"/>
                    <a:gd name="T110" fmla="*/ 2 w 5"/>
                    <a:gd name="T111" fmla="*/ 2 h 6"/>
                    <a:gd name="T112" fmla="*/ 2 w 5"/>
                    <a:gd name="T113" fmla="*/ 1 h 6"/>
                    <a:gd name="T114" fmla="*/ 4 w 5"/>
                    <a:gd name="T115" fmla="*/ 1 h 6"/>
                    <a:gd name="T116" fmla="*/ 3 w 5"/>
                    <a:gd name="T117" fmla="*/ 2 h 6"/>
                    <a:gd name="T118" fmla="*/ 4 w 5"/>
                    <a:gd name="T119" fmla="*/ 2 h 6"/>
                    <a:gd name="T120" fmla="*/ 4 w 5"/>
                    <a:gd name="T121" fmla="*/ 3 h 6"/>
                    <a:gd name="T122" fmla="*/ 4 w 5"/>
                    <a:gd name="T12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" h="6">
                      <a:moveTo>
                        <a:pt x="4" y="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2"/>
                      </a:ln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1" name="Freeform 210"/>
                <p:cNvSpPr>
                  <a:spLocks noEditPoints="1"/>
                </p:cNvSpPr>
                <p:nvPr/>
              </p:nvSpPr>
              <p:spPr bwMode="auto">
                <a:xfrm>
                  <a:off x="2339975" y="2621983"/>
                  <a:ext cx="14288" cy="18505"/>
                </a:xfrm>
                <a:custGeom>
                  <a:avLst/>
                  <a:gdLst>
                    <a:gd name="T0" fmla="*/ 4 w 5"/>
                    <a:gd name="T1" fmla="*/ 0 h 6"/>
                    <a:gd name="T2" fmla="*/ 4 w 5"/>
                    <a:gd name="T3" fmla="*/ 1 h 6"/>
                    <a:gd name="T4" fmla="*/ 5 w 5"/>
                    <a:gd name="T5" fmla="*/ 3 h 6"/>
                    <a:gd name="T6" fmla="*/ 5 w 5"/>
                    <a:gd name="T7" fmla="*/ 3 h 6"/>
                    <a:gd name="T8" fmla="*/ 5 w 5"/>
                    <a:gd name="T9" fmla="*/ 3 h 6"/>
                    <a:gd name="T10" fmla="*/ 5 w 5"/>
                    <a:gd name="T11" fmla="*/ 3 h 6"/>
                    <a:gd name="T12" fmla="*/ 4 w 5"/>
                    <a:gd name="T13" fmla="*/ 3 h 6"/>
                    <a:gd name="T14" fmla="*/ 4 w 5"/>
                    <a:gd name="T15" fmla="*/ 4 h 6"/>
                    <a:gd name="T16" fmla="*/ 3 w 5"/>
                    <a:gd name="T17" fmla="*/ 5 h 6"/>
                    <a:gd name="T18" fmla="*/ 3 w 5"/>
                    <a:gd name="T19" fmla="*/ 6 h 6"/>
                    <a:gd name="T20" fmla="*/ 3 w 5"/>
                    <a:gd name="T21" fmla="*/ 6 h 6"/>
                    <a:gd name="T22" fmla="*/ 3 w 5"/>
                    <a:gd name="T23" fmla="*/ 5 h 6"/>
                    <a:gd name="T24" fmla="*/ 4 w 5"/>
                    <a:gd name="T25" fmla="*/ 4 h 6"/>
                    <a:gd name="T26" fmla="*/ 4 w 5"/>
                    <a:gd name="T27" fmla="*/ 3 h 6"/>
                    <a:gd name="T28" fmla="*/ 3 w 5"/>
                    <a:gd name="T29" fmla="*/ 2 h 6"/>
                    <a:gd name="T30" fmla="*/ 2 w 5"/>
                    <a:gd name="T31" fmla="*/ 3 h 6"/>
                    <a:gd name="T32" fmla="*/ 3 w 5"/>
                    <a:gd name="T33" fmla="*/ 3 h 6"/>
                    <a:gd name="T34" fmla="*/ 3 w 5"/>
                    <a:gd name="T35" fmla="*/ 4 h 6"/>
                    <a:gd name="T36" fmla="*/ 3 w 5"/>
                    <a:gd name="T37" fmla="*/ 4 h 6"/>
                    <a:gd name="T38" fmla="*/ 3 w 5"/>
                    <a:gd name="T39" fmla="*/ 4 h 6"/>
                    <a:gd name="T40" fmla="*/ 1 w 5"/>
                    <a:gd name="T41" fmla="*/ 3 h 6"/>
                    <a:gd name="T42" fmla="*/ 1 w 5"/>
                    <a:gd name="T43" fmla="*/ 3 h 6"/>
                    <a:gd name="T44" fmla="*/ 0 w 5"/>
                    <a:gd name="T45" fmla="*/ 3 h 6"/>
                    <a:gd name="T46" fmla="*/ 0 w 5"/>
                    <a:gd name="T47" fmla="*/ 3 h 6"/>
                    <a:gd name="T48" fmla="*/ 0 w 5"/>
                    <a:gd name="T49" fmla="*/ 3 h 6"/>
                    <a:gd name="T50" fmla="*/ 0 w 5"/>
                    <a:gd name="T51" fmla="*/ 3 h 6"/>
                    <a:gd name="T52" fmla="*/ 0 w 5"/>
                    <a:gd name="T53" fmla="*/ 3 h 6"/>
                    <a:gd name="T54" fmla="*/ 0 w 5"/>
                    <a:gd name="T55" fmla="*/ 3 h 6"/>
                    <a:gd name="T56" fmla="*/ 0 w 5"/>
                    <a:gd name="T57" fmla="*/ 3 h 6"/>
                    <a:gd name="T58" fmla="*/ 0 w 5"/>
                    <a:gd name="T59" fmla="*/ 4 h 6"/>
                    <a:gd name="T60" fmla="*/ 0 w 5"/>
                    <a:gd name="T61" fmla="*/ 3 h 6"/>
                    <a:gd name="T62" fmla="*/ 0 w 5"/>
                    <a:gd name="T63" fmla="*/ 2 h 6"/>
                    <a:gd name="T64" fmla="*/ 0 w 5"/>
                    <a:gd name="T65" fmla="*/ 1 h 6"/>
                    <a:gd name="T66" fmla="*/ 0 w 5"/>
                    <a:gd name="T67" fmla="*/ 1 h 6"/>
                    <a:gd name="T68" fmla="*/ 0 w 5"/>
                    <a:gd name="T69" fmla="*/ 0 h 6"/>
                    <a:gd name="T70" fmla="*/ 0 w 5"/>
                    <a:gd name="T71" fmla="*/ 0 h 6"/>
                    <a:gd name="T72" fmla="*/ 0 w 5"/>
                    <a:gd name="T73" fmla="*/ 0 h 6"/>
                    <a:gd name="T74" fmla="*/ 1 w 5"/>
                    <a:gd name="T75" fmla="*/ 1 h 6"/>
                    <a:gd name="T76" fmla="*/ 1 w 5"/>
                    <a:gd name="T77" fmla="*/ 0 h 6"/>
                    <a:gd name="T78" fmla="*/ 2 w 5"/>
                    <a:gd name="T79" fmla="*/ 0 h 6"/>
                    <a:gd name="T80" fmla="*/ 2 w 5"/>
                    <a:gd name="T81" fmla="*/ 0 h 6"/>
                    <a:gd name="T82" fmla="*/ 2 w 5"/>
                    <a:gd name="T83" fmla="*/ 1 h 6"/>
                    <a:gd name="T84" fmla="*/ 3 w 5"/>
                    <a:gd name="T85" fmla="*/ 0 h 6"/>
                    <a:gd name="T86" fmla="*/ 4 w 5"/>
                    <a:gd name="T87" fmla="*/ 0 h 6"/>
                    <a:gd name="T88" fmla="*/ 1 w 5"/>
                    <a:gd name="T89" fmla="*/ 2 h 6"/>
                    <a:gd name="T90" fmla="*/ 1 w 5"/>
                    <a:gd name="T91" fmla="*/ 1 h 6"/>
                    <a:gd name="T92" fmla="*/ 0 w 5"/>
                    <a:gd name="T93" fmla="*/ 1 h 6"/>
                    <a:gd name="T94" fmla="*/ 0 w 5"/>
                    <a:gd name="T95" fmla="*/ 2 h 6"/>
                    <a:gd name="T96" fmla="*/ 0 w 5"/>
                    <a:gd name="T97" fmla="*/ 2 h 6"/>
                    <a:gd name="T98" fmla="*/ 1 w 5"/>
                    <a:gd name="T99" fmla="*/ 2 h 6"/>
                    <a:gd name="T100" fmla="*/ 2 w 5"/>
                    <a:gd name="T101" fmla="*/ 2 h 6"/>
                    <a:gd name="T102" fmla="*/ 1 w 5"/>
                    <a:gd name="T103" fmla="*/ 0 h 6"/>
                    <a:gd name="T104" fmla="*/ 1 w 5"/>
                    <a:gd name="T105" fmla="*/ 0 h 6"/>
                    <a:gd name="T106" fmla="*/ 1 w 5"/>
                    <a:gd name="T107" fmla="*/ 1 h 6"/>
                    <a:gd name="T108" fmla="*/ 1 w 5"/>
                    <a:gd name="T109" fmla="*/ 1 h 6"/>
                    <a:gd name="T110" fmla="*/ 2 w 5"/>
                    <a:gd name="T111" fmla="*/ 1 h 6"/>
                    <a:gd name="T112" fmla="*/ 2 w 5"/>
                    <a:gd name="T113" fmla="*/ 0 h 6"/>
                    <a:gd name="T114" fmla="*/ 3 w 5"/>
                    <a:gd name="T115" fmla="*/ 0 h 6"/>
                    <a:gd name="T116" fmla="*/ 3 w 5"/>
                    <a:gd name="T117" fmla="*/ 1 h 6"/>
                    <a:gd name="T118" fmla="*/ 3 w 5"/>
                    <a:gd name="T119" fmla="*/ 2 h 6"/>
                    <a:gd name="T120" fmla="*/ 4 w 5"/>
                    <a:gd name="T121" fmla="*/ 2 h 6"/>
                    <a:gd name="T122" fmla="*/ 4 w 5"/>
                    <a:gd name="T123" fmla="*/ 1 h 6"/>
                    <a:gd name="T124" fmla="*/ 4 w 5"/>
                    <a:gd name="T1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" h="6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lnTo>
                        <a:pt x="4" y="0"/>
                      </a:lnTo>
                      <a:close/>
                      <a:moveTo>
                        <a:pt x="2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  <a:moveTo>
                        <a:pt x="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2" name="Freeform 211"/>
                <p:cNvSpPr>
                  <a:spLocks/>
                </p:cNvSpPr>
                <p:nvPr/>
              </p:nvSpPr>
              <p:spPr bwMode="auto">
                <a:xfrm>
                  <a:off x="2308225" y="2578243"/>
                  <a:ext cx="39688" cy="18505"/>
                </a:xfrm>
                <a:custGeom>
                  <a:avLst/>
                  <a:gdLst>
                    <a:gd name="T0" fmla="*/ 1 w 14"/>
                    <a:gd name="T1" fmla="*/ 4 h 6"/>
                    <a:gd name="T2" fmla="*/ 0 w 14"/>
                    <a:gd name="T3" fmla="*/ 0 h 6"/>
                    <a:gd name="T4" fmla="*/ 0 w 14"/>
                    <a:gd name="T5" fmla="*/ 0 h 6"/>
                    <a:gd name="T6" fmla="*/ 11 w 14"/>
                    <a:gd name="T7" fmla="*/ 3 h 6"/>
                    <a:gd name="T8" fmla="*/ 12 w 14"/>
                    <a:gd name="T9" fmla="*/ 3 h 6"/>
                    <a:gd name="T10" fmla="*/ 13 w 14"/>
                    <a:gd name="T11" fmla="*/ 2 h 6"/>
                    <a:gd name="T12" fmla="*/ 13 w 14"/>
                    <a:gd name="T13" fmla="*/ 1 h 6"/>
                    <a:gd name="T14" fmla="*/ 14 w 14"/>
                    <a:gd name="T15" fmla="*/ 1 h 6"/>
                    <a:gd name="T16" fmla="*/ 13 w 14"/>
                    <a:gd name="T17" fmla="*/ 6 h 6"/>
                    <a:gd name="T18" fmla="*/ 12 w 14"/>
                    <a:gd name="T19" fmla="*/ 6 h 6"/>
                    <a:gd name="T20" fmla="*/ 12 w 14"/>
                    <a:gd name="T21" fmla="*/ 5 h 6"/>
                    <a:gd name="T22" fmla="*/ 12 w 14"/>
                    <a:gd name="T23" fmla="*/ 5 h 6"/>
                    <a:gd name="T24" fmla="*/ 11 w 14"/>
                    <a:gd name="T25" fmla="*/ 4 h 6"/>
                    <a:gd name="T26" fmla="*/ 3 w 14"/>
                    <a:gd name="T27" fmla="*/ 3 h 6"/>
                    <a:gd name="T28" fmla="*/ 2 w 14"/>
                    <a:gd name="T29" fmla="*/ 2 h 6"/>
                    <a:gd name="T30" fmla="*/ 1 w 14"/>
                    <a:gd name="T31" fmla="*/ 2 h 6"/>
                    <a:gd name="T32" fmla="*/ 1 w 14"/>
                    <a:gd name="T33" fmla="*/ 3 h 6"/>
                    <a:gd name="T34" fmla="*/ 1 w 14"/>
                    <a:gd name="T3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6">
                      <a:moveTo>
                        <a:pt x="1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3" name="Freeform 212"/>
                <p:cNvSpPr>
                  <a:spLocks/>
                </p:cNvSpPr>
                <p:nvPr/>
              </p:nvSpPr>
              <p:spPr bwMode="auto">
                <a:xfrm>
                  <a:off x="2344737" y="2563103"/>
                  <a:ext cx="15875" cy="11776"/>
                </a:xfrm>
                <a:custGeom>
                  <a:avLst/>
                  <a:gdLst>
                    <a:gd name="T0" fmla="*/ 5 w 5"/>
                    <a:gd name="T1" fmla="*/ 4 h 4"/>
                    <a:gd name="T2" fmla="*/ 4 w 5"/>
                    <a:gd name="T3" fmla="*/ 3 h 4"/>
                    <a:gd name="T4" fmla="*/ 4 w 5"/>
                    <a:gd name="T5" fmla="*/ 2 h 4"/>
                    <a:gd name="T6" fmla="*/ 2 w 5"/>
                    <a:gd name="T7" fmla="*/ 1 h 4"/>
                    <a:gd name="T8" fmla="*/ 2 w 5"/>
                    <a:gd name="T9" fmla="*/ 1 h 4"/>
                    <a:gd name="T10" fmla="*/ 2 w 5"/>
                    <a:gd name="T11" fmla="*/ 1 h 4"/>
                    <a:gd name="T12" fmla="*/ 2 w 5"/>
                    <a:gd name="T13" fmla="*/ 1 h 4"/>
                    <a:gd name="T14" fmla="*/ 2 w 5"/>
                    <a:gd name="T15" fmla="*/ 2 h 4"/>
                    <a:gd name="T16" fmla="*/ 2 w 5"/>
                    <a:gd name="T17" fmla="*/ 3 h 4"/>
                    <a:gd name="T18" fmla="*/ 1 w 5"/>
                    <a:gd name="T19" fmla="*/ 3 h 4"/>
                    <a:gd name="T20" fmla="*/ 0 w 5"/>
                    <a:gd name="T21" fmla="*/ 2 h 4"/>
                    <a:gd name="T22" fmla="*/ 0 w 5"/>
                    <a:gd name="T23" fmla="*/ 1 h 4"/>
                    <a:gd name="T24" fmla="*/ 1 w 5"/>
                    <a:gd name="T25" fmla="*/ 0 h 4"/>
                    <a:gd name="T26" fmla="*/ 2 w 5"/>
                    <a:gd name="T27" fmla="*/ 0 h 4"/>
                    <a:gd name="T28" fmla="*/ 4 w 5"/>
                    <a:gd name="T29" fmla="*/ 1 h 4"/>
                    <a:gd name="T30" fmla="*/ 5 w 5"/>
                    <a:gd name="T3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1"/>
                      </a:cubicBezTo>
                      <a:cubicBezTo>
                        <a:pt x="4" y="2"/>
                        <a:pt x="5" y="2"/>
                        <a:pt x="5" y="4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4" name="Freeform 213"/>
                <p:cNvSpPr>
                  <a:spLocks noEditPoints="1"/>
                </p:cNvSpPr>
                <p:nvPr/>
              </p:nvSpPr>
              <p:spPr bwMode="auto">
                <a:xfrm>
                  <a:off x="2316162" y="2526093"/>
                  <a:ext cx="41275" cy="26916"/>
                </a:xfrm>
                <a:custGeom>
                  <a:avLst/>
                  <a:gdLst>
                    <a:gd name="T0" fmla="*/ 6 w 14"/>
                    <a:gd name="T1" fmla="*/ 9 h 9"/>
                    <a:gd name="T2" fmla="*/ 2 w 14"/>
                    <a:gd name="T3" fmla="*/ 7 h 9"/>
                    <a:gd name="T4" fmla="*/ 0 w 14"/>
                    <a:gd name="T5" fmla="*/ 5 h 9"/>
                    <a:gd name="T6" fmla="*/ 0 w 14"/>
                    <a:gd name="T7" fmla="*/ 3 h 9"/>
                    <a:gd name="T8" fmla="*/ 2 w 14"/>
                    <a:gd name="T9" fmla="*/ 0 h 9"/>
                    <a:gd name="T10" fmla="*/ 8 w 14"/>
                    <a:gd name="T11" fmla="*/ 0 h 9"/>
                    <a:gd name="T12" fmla="*/ 11 w 14"/>
                    <a:gd name="T13" fmla="*/ 2 h 9"/>
                    <a:gd name="T14" fmla="*/ 13 w 14"/>
                    <a:gd name="T15" fmla="*/ 4 h 9"/>
                    <a:gd name="T16" fmla="*/ 14 w 14"/>
                    <a:gd name="T17" fmla="*/ 6 h 9"/>
                    <a:gd name="T18" fmla="*/ 11 w 14"/>
                    <a:gd name="T19" fmla="*/ 9 h 9"/>
                    <a:gd name="T20" fmla="*/ 6 w 14"/>
                    <a:gd name="T21" fmla="*/ 9 h 9"/>
                    <a:gd name="T22" fmla="*/ 7 w 14"/>
                    <a:gd name="T23" fmla="*/ 7 h 9"/>
                    <a:gd name="T24" fmla="*/ 11 w 14"/>
                    <a:gd name="T25" fmla="*/ 7 h 9"/>
                    <a:gd name="T26" fmla="*/ 13 w 14"/>
                    <a:gd name="T27" fmla="*/ 6 h 9"/>
                    <a:gd name="T28" fmla="*/ 13 w 14"/>
                    <a:gd name="T29" fmla="*/ 5 h 9"/>
                    <a:gd name="T30" fmla="*/ 11 w 14"/>
                    <a:gd name="T31" fmla="*/ 3 h 9"/>
                    <a:gd name="T32" fmla="*/ 7 w 14"/>
                    <a:gd name="T33" fmla="*/ 2 h 9"/>
                    <a:gd name="T34" fmla="*/ 3 w 14"/>
                    <a:gd name="T35" fmla="*/ 2 h 9"/>
                    <a:gd name="T36" fmla="*/ 1 w 14"/>
                    <a:gd name="T37" fmla="*/ 2 h 9"/>
                    <a:gd name="T38" fmla="*/ 0 w 14"/>
                    <a:gd name="T39" fmla="*/ 3 h 9"/>
                    <a:gd name="T40" fmla="*/ 1 w 14"/>
                    <a:gd name="T41" fmla="*/ 4 h 9"/>
                    <a:gd name="T42" fmla="*/ 3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cubicBezTo>
                        <a:pt x="4" y="8"/>
                        <a:pt x="3" y="8"/>
                        <a:pt x="2" y="7"/>
                      </a:cubicBezTo>
                      <a:cubicBezTo>
                        <a:pt x="1" y="7"/>
                        <a:pt x="0" y="6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9" y="0"/>
                        <a:pt x="10" y="1"/>
                        <a:pt x="11" y="2"/>
                      </a:cubicBezTo>
                      <a:cubicBezTo>
                        <a:pt x="12" y="2"/>
                        <a:pt x="13" y="3"/>
                        <a:pt x="13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3" y="7"/>
                        <a:pt x="12" y="8"/>
                        <a:pt x="11" y="9"/>
                      </a:cubicBezTo>
                      <a:cubicBezTo>
                        <a:pt x="9" y="9"/>
                        <a:pt x="8" y="9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8" y="7"/>
                        <a:pt x="10" y="7"/>
                        <a:pt x="11" y="7"/>
                      </a:cubicBezTo>
                      <a:cubicBezTo>
                        <a:pt x="12" y="7"/>
                        <a:pt x="13" y="7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2" y="4"/>
                        <a:pt x="11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5" y="2"/>
                        <a:pt x="4" y="1"/>
                        <a:pt x="3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6"/>
                        <a:pt x="5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5" name="Freeform 214"/>
                <p:cNvSpPr>
                  <a:spLocks noEditPoints="1"/>
                </p:cNvSpPr>
                <p:nvPr/>
              </p:nvSpPr>
              <p:spPr bwMode="auto">
                <a:xfrm>
                  <a:off x="2322512" y="2495812"/>
                  <a:ext cx="39688" cy="26916"/>
                </a:xfrm>
                <a:custGeom>
                  <a:avLst/>
                  <a:gdLst>
                    <a:gd name="T0" fmla="*/ 6 w 14"/>
                    <a:gd name="T1" fmla="*/ 9 h 9"/>
                    <a:gd name="T2" fmla="*/ 2 w 14"/>
                    <a:gd name="T3" fmla="*/ 7 h 9"/>
                    <a:gd name="T4" fmla="*/ 0 w 14"/>
                    <a:gd name="T5" fmla="*/ 5 h 9"/>
                    <a:gd name="T6" fmla="*/ 0 w 14"/>
                    <a:gd name="T7" fmla="*/ 3 h 9"/>
                    <a:gd name="T8" fmla="*/ 2 w 14"/>
                    <a:gd name="T9" fmla="*/ 0 h 9"/>
                    <a:gd name="T10" fmla="*/ 8 w 14"/>
                    <a:gd name="T11" fmla="*/ 0 h 9"/>
                    <a:gd name="T12" fmla="*/ 11 w 14"/>
                    <a:gd name="T13" fmla="*/ 2 h 9"/>
                    <a:gd name="T14" fmla="*/ 13 w 14"/>
                    <a:gd name="T15" fmla="*/ 4 h 9"/>
                    <a:gd name="T16" fmla="*/ 14 w 14"/>
                    <a:gd name="T17" fmla="*/ 6 h 9"/>
                    <a:gd name="T18" fmla="*/ 11 w 14"/>
                    <a:gd name="T19" fmla="*/ 9 h 9"/>
                    <a:gd name="T20" fmla="*/ 6 w 14"/>
                    <a:gd name="T21" fmla="*/ 9 h 9"/>
                    <a:gd name="T22" fmla="*/ 7 w 14"/>
                    <a:gd name="T23" fmla="*/ 7 h 9"/>
                    <a:gd name="T24" fmla="*/ 11 w 14"/>
                    <a:gd name="T25" fmla="*/ 7 h 9"/>
                    <a:gd name="T26" fmla="*/ 13 w 14"/>
                    <a:gd name="T27" fmla="*/ 6 h 9"/>
                    <a:gd name="T28" fmla="*/ 13 w 14"/>
                    <a:gd name="T29" fmla="*/ 5 h 9"/>
                    <a:gd name="T30" fmla="*/ 11 w 14"/>
                    <a:gd name="T31" fmla="*/ 3 h 9"/>
                    <a:gd name="T32" fmla="*/ 7 w 14"/>
                    <a:gd name="T33" fmla="*/ 2 h 9"/>
                    <a:gd name="T34" fmla="*/ 3 w 14"/>
                    <a:gd name="T35" fmla="*/ 2 h 9"/>
                    <a:gd name="T36" fmla="*/ 1 w 14"/>
                    <a:gd name="T37" fmla="*/ 2 h 9"/>
                    <a:gd name="T38" fmla="*/ 1 w 14"/>
                    <a:gd name="T39" fmla="*/ 3 h 9"/>
                    <a:gd name="T40" fmla="*/ 1 w 14"/>
                    <a:gd name="T41" fmla="*/ 4 h 9"/>
                    <a:gd name="T42" fmla="*/ 3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cubicBezTo>
                        <a:pt x="5" y="8"/>
                        <a:pt x="3" y="8"/>
                        <a:pt x="2" y="7"/>
                      </a:cubicBezTo>
                      <a:cubicBezTo>
                        <a:pt x="1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4" y="0"/>
                        <a:pt x="5" y="0"/>
                        <a:pt x="8" y="0"/>
                      </a:cubicBezTo>
                      <a:cubicBezTo>
                        <a:pt x="9" y="0"/>
                        <a:pt x="10" y="1"/>
                        <a:pt x="11" y="2"/>
                      </a:cubicBezTo>
                      <a:cubicBezTo>
                        <a:pt x="12" y="2"/>
                        <a:pt x="13" y="3"/>
                        <a:pt x="13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3" y="7"/>
                        <a:pt x="13" y="8"/>
                        <a:pt x="11" y="9"/>
                      </a:cubicBezTo>
                      <a:cubicBezTo>
                        <a:pt x="9" y="9"/>
                        <a:pt x="8" y="9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9" y="7"/>
                        <a:pt x="10" y="7"/>
                        <a:pt x="11" y="7"/>
                      </a:cubicBezTo>
                      <a:cubicBezTo>
                        <a:pt x="12" y="7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2" y="4"/>
                        <a:pt x="11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5" y="2"/>
                        <a:pt x="4" y="1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6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6" name="Freeform 215"/>
                <p:cNvSpPr>
                  <a:spLocks noEditPoints="1"/>
                </p:cNvSpPr>
                <p:nvPr/>
              </p:nvSpPr>
              <p:spPr bwMode="auto">
                <a:xfrm>
                  <a:off x="2327275" y="2463848"/>
                  <a:ext cx="41275" cy="28599"/>
                </a:xfrm>
                <a:custGeom>
                  <a:avLst/>
                  <a:gdLst>
                    <a:gd name="T0" fmla="*/ 6 w 14"/>
                    <a:gd name="T1" fmla="*/ 9 h 9"/>
                    <a:gd name="T2" fmla="*/ 2 w 14"/>
                    <a:gd name="T3" fmla="*/ 7 h 9"/>
                    <a:gd name="T4" fmla="*/ 0 w 14"/>
                    <a:gd name="T5" fmla="*/ 5 h 9"/>
                    <a:gd name="T6" fmla="*/ 0 w 14"/>
                    <a:gd name="T7" fmla="*/ 3 h 9"/>
                    <a:gd name="T8" fmla="*/ 2 w 14"/>
                    <a:gd name="T9" fmla="*/ 0 h 9"/>
                    <a:gd name="T10" fmla="*/ 8 w 14"/>
                    <a:gd name="T11" fmla="*/ 0 h 9"/>
                    <a:gd name="T12" fmla="*/ 12 w 14"/>
                    <a:gd name="T13" fmla="*/ 2 h 9"/>
                    <a:gd name="T14" fmla="*/ 14 w 14"/>
                    <a:gd name="T15" fmla="*/ 4 h 9"/>
                    <a:gd name="T16" fmla="*/ 14 w 14"/>
                    <a:gd name="T17" fmla="*/ 6 h 9"/>
                    <a:gd name="T18" fmla="*/ 11 w 14"/>
                    <a:gd name="T19" fmla="*/ 9 h 9"/>
                    <a:gd name="T20" fmla="*/ 6 w 14"/>
                    <a:gd name="T21" fmla="*/ 9 h 9"/>
                    <a:gd name="T22" fmla="*/ 7 w 14"/>
                    <a:gd name="T23" fmla="*/ 7 h 9"/>
                    <a:gd name="T24" fmla="*/ 11 w 14"/>
                    <a:gd name="T25" fmla="*/ 7 h 9"/>
                    <a:gd name="T26" fmla="*/ 13 w 14"/>
                    <a:gd name="T27" fmla="*/ 6 h 9"/>
                    <a:gd name="T28" fmla="*/ 13 w 14"/>
                    <a:gd name="T29" fmla="*/ 5 h 9"/>
                    <a:gd name="T30" fmla="*/ 12 w 14"/>
                    <a:gd name="T31" fmla="*/ 3 h 9"/>
                    <a:gd name="T32" fmla="*/ 7 w 14"/>
                    <a:gd name="T33" fmla="*/ 2 h 9"/>
                    <a:gd name="T34" fmla="*/ 3 w 14"/>
                    <a:gd name="T35" fmla="*/ 1 h 9"/>
                    <a:gd name="T36" fmla="*/ 1 w 14"/>
                    <a:gd name="T37" fmla="*/ 2 h 9"/>
                    <a:gd name="T38" fmla="*/ 1 w 14"/>
                    <a:gd name="T39" fmla="*/ 3 h 9"/>
                    <a:gd name="T40" fmla="*/ 1 w 14"/>
                    <a:gd name="T41" fmla="*/ 4 h 9"/>
                    <a:gd name="T42" fmla="*/ 3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cubicBezTo>
                        <a:pt x="5" y="8"/>
                        <a:pt x="3" y="8"/>
                        <a:pt x="2" y="7"/>
                      </a:cubicBezTo>
                      <a:cubicBezTo>
                        <a:pt x="1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4" y="0"/>
                        <a:pt x="6" y="0"/>
                        <a:pt x="8" y="0"/>
                      </a:cubicBezTo>
                      <a:cubicBezTo>
                        <a:pt x="9" y="0"/>
                        <a:pt x="11" y="1"/>
                        <a:pt x="12" y="2"/>
                      </a:cubicBezTo>
                      <a:cubicBezTo>
                        <a:pt x="13" y="2"/>
                        <a:pt x="13" y="3"/>
                        <a:pt x="14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4" y="7"/>
                        <a:pt x="13" y="8"/>
                        <a:pt x="11" y="9"/>
                      </a:cubicBezTo>
                      <a:cubicBezTo>
                        <a:pt x="10" y="9"/>
                        <a:pt x="8" y="9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9" y="7"/>
                        <a:pt x="10" y="7"/>
                        <a:pt x="11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2" y="4"/>
                        <a:pt x="12" y="3"/>
                      </a:cubicBezTo>
                      <a:cubicBezTo>
                        <a:pt x="11" y="3"/>
                        <a:pt x="9" y="2"/>
                        <a:pt x="7" y="2"/>
                      </a:cubicBez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3" y="6"/>
                      </a:cubicBezTo>
                      <a:cubicBezTo>
                        <a:pt x="5" y="6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7" name="Freeform 216"/>
                <p:cNvSpPr>
                  <a:spLocks/>
                </p:cNvSpPr>
                <p:nvPr/>
              </p:nvSpPr>
              <p:spPr bwMode="auto">
                <a:xfrm>
                  <a:off x="2246312" y="2349453"/>
                  <a:ext cx="142875" cy="243931"/>
                </a:xfrm>
                <a:custGeom>
                  <a:avLst/>
                  <a:gdLst>
                    <a:gd name="T0" fmla="*/ 49 w 49"/>
                    <a:gd name="T1" fmla="*/ 10 h 79"/>
                    <a:gd name="T2" fmla="*/ 30 w 49"/>
                    <a:gd name="T3" fmla="*/ 79 h 79"/>
                    <a:gd name="T4" fmla="*/ 0 w 49"/>
                    <a:gd name="T5" fmla="*/ 70 h 79"/>
                    <a:gd name="T6" fmla="*/ 21 w 49"/>
                    <a:gd name="T7" fmla="*/ 0 h 79"/>
                    <a:gd name="T8" fmla="*/ 49 w 49"/>
                    <a:gd name="T9" fmla="*/ 1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9">
                      <a:moveTo>
                        <a:pt x="49" y="10"/>
                      </a:moveTo>
                      <a:cubicBezTo>
                        <a:pt x="49" y="10"/>
                        <a:pt x="34" y="52"/>
                        <a:pt x="30" y="79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4" y="41"/>
                        <a:pt x="6" y="22"/>
                        <a:pt x="21" y="0"/>
                      </a:cubicBezTo>
                      <a:lnTo>
                        <a:pt x="49" y="10"/>
                      </a:lnTo>
                      <a:close/>
                    </a:path>
                  </a:pathLst>
                </a:custGeom>
                <a:solidFill>
                  <a:srgbClr val="7C52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8" name="Freeform 217"/>
                <p:cNvSpPr>
                  <a:spLocks/>
                </p:cNvSpPr>
                <p:nvPr/>
              </p:nvSpPr>
              <p:spPr bwMode="auto">
                <a:xfrm>
                  <a:off x="2243137" y="2346089"/>
                  <a:ext cx="149225" cy="250660"/>
                </a:xfrm>
                <a:custGeom>
                  <a:avLst/>
                  <a:gdLst>
                    <a:gd name="T0" fmla="*/ 50 w 51"/>
                    <a:gd name="T1" fmla="*/ 11 h 81"/>
                    <a:gd name="T2" fmla="*/ 49 w 51"/>
                    <a:gd name="T3" fmla="*/ 11 h 81"/>
                    <a:gd name="T4" fmla="*/ 30 w 51"/>
                    <a:gd name="T5" fmla="*/ 80 h 81"/>
                    <a:gd name="T6" fmla="*/ 31 w 51"/>
                    <a:gd name="T7" fmla="*/ 80 h 81"/>
                    <a:gd name="T8" fmla="*/ 31 w 51"/>
                    <a:gd name="T9" fmla="*/ 79 h 81"/>
                    <a:gd name="T10" fmla="*/ 1 w 51"/>
                    <a:gd name="T11" fmla="*/ 70 h 81"/>
                    <a:gd name="T12" fmla="*/ 1 w 51"/>
                    <a:gd name="T13" fmla="*/ 71 h 81"/>
                    <a:gd name="T14" fmla="*/ 2 w 51"/>
                    <a:gd name="T15" fmla="*/ 71 h 81"/>
                    <a:gd name="T16" fmla="*/ 23 w 51"/>
                    <a:gd name="T17" fmla="*/ 2 h 81"/>
                    <a:gd name="T18" fmla="*/ 22 w 51"/>
                    <a:gd name="T19" fmla="*/ 1 h 81"/>
                    <a:gd name="T20" fmla="*/ 22 w 51"/>
                    <a:gd name="T21" fmla="*/ 2 h 81"/>
                    <a:gd name="T22" fmla="*/ 50 w 51"/>
                    <a:gd name="T23" fmla="*/ 12 h 81"/>
                    <a:gd name="T24" fmla="*/ 50 w 51"/>
                    <a:gd name="T25" fmla="*/ 11 h 81"/>
                    <a:gd name="T26" fmla="*/ 49 w 51"/>
                    <a:gd name="T27" fmla="*/ 11 h 81"/>
                    <a:gd name="T28" fmla="*/ 50 w 51"/>
                    <a:gd name="T29" fmla="*/ 11 h 81"/>
                    <a:gd name="T30" fmla="*/ 50 w 51"/>
                    <a:gd name="T31" fmla="*/ 10 h 81"/>
                    <a:gd name="T32" fmla="*/ 23 w 51"/>
                    <a:gd name="T33" fmla="*/ 0 h 81"/>
                    <a:gd name="T34" fmla="*/ 22 w 51"/>
                    <a:gd name="T35" fmla="*/ 1 h 81"/>
                    <a:gd name="T36" fmla="*/ 0 w 51"/>
                    <a:gd name="T37" fmla="*/ 71 h 81"/>
                    <a:gd name="T38" fmla="*/ 1 w 51"/>
                    <a:gd name="T39" fmla="*/ 72 h 81"/>
                    <a:gd name="T40" fmla="*/ 30 w 51"/>
                    <a:gd name="T41" fmla="*/ 81 h 81"/>
                    <a:gd name="T42" fmla="*/ 31 w 51"/>
                    <a:gd name="T43" fmla="*/ 81 h 81"/>
                    <a:gd name="T44" fmla="*/ 31 w 51"/>
                    <a:gd name="T45" fmla="*/ 80 h 81"/>
                    <a:gd name="T46" fmla="*/ 43 w 51"/>
                    <a:gd name="T47" fmla="*/ 36 h 81"/>
                    <a:gd name="T48" fmla="*/ 49 w 51"/>
                    <a:gd name="T49" fmla="*/ 19 h 81"/>
                    <a:gd name="T50" fmla="*/ 51 w 51"/>
                    <a:gd name="T51" fmla="*/ 12 h 81"/>
                    <a:gd name="T52" fmla="*/ 50 w 51"/>
                    <a:gd name="T53" fmla="*/ 10 h 81"/>
                    <a:gd name="T54" fmla="*/ 50 w 51"/>
                    <a:gd name="T55" fmla="*/ 1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1" h="81">
                      <a:moveTo>
                        <a:pt x="50" y="11"/>
                      </a:move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1"/>
                        <a:pt x="34" y="53"/>
                        <a:pt x="30" y="80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1" y="70"/>
                        <a:pt x="1" y="70"/>
                        <a:pt x="1" y="70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6" y="42"/>
                        <a:pt x="8" y="23"/>
                        <a:pt x="23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1"/>
                      </a:cubicBezTo>
                      <a:cubicBezTo>
                        <a:pt x="6" y="23"/>
                        <a:pt x="4" y="42"/>
                        <a:pt x="0" y="71"/>
                      </a:cubicBezTo>
                      <a:cubicBezTo>
                        <a:pt x="0" y="71"/>
                        <a:pt x="0" y="72"/>
                        <a:pt x="1" y="72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4" y="67"/>
                        <a:pt x="38" y="50"/>
                        <a:pt x="43" y="36"/>
                      </a:cubicBezTo>
                      <a:cubicBezTo>
                        <a:pt x="45" y="29"/>
                        <a:pt x="47" y="23"/>
                        <a:pt x="49" y="19"/>
                      </a:cubicBezTo>
                      <a:cubicBezTo>
                        <a:pt x="50" y="14"/>
                        <a:pt x="51" y="12"/>
                        <a:pt x="51" y="12"/>
                      </a:cubicBezTo>
                      <a:cubicBezTo>
                        <a:pt x="51" y="11"/>
                        <a:pt x="51" y="11"/>
                        <a:pt x="50" y="10"/>
                      </a:cubicBezTo>
                      <a:lnTo>
                        <a:pt x="50" y="1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9" name="Freeform 218"/>
                <p:cNvSpPr>
                  <a:spLocks/>
                </p:cNvSpPr>
                <p:nvPr/>
              </p:nvSpPr>
              <p:spPr bwMode="auto">
                <a:xfrm>
                  <a:off x="2254250" y="2367958"/>
                  <a:ext cx="127000" cy="201874"/>
                </a:xfrm>
                <a:custGeom>
                  <a:avLst/>
                  <a:gdLst>
                    <a:gd name="T0" fmla="*/ 17 w 43"/>
                    <a:gd name="T1" fmla="*/ 61 h 65"/>
                    <a:gd name="T2" fmla="*/ 25 w 43"/>
                    <a:gd name="T3" fmla="*/ 62 h 65"/>
                    <a:gd name="T4" fmla="*/ 43 w 43"/>
                    <a:gd name="T5" fmla="*/ 7 h 65"/>
                    <a:gd name="T6" fmla="*/ 26 w 43"/>
                    <a:gd name="T7" fmla="*/ 0 h 65"/>
                    <a:gd name="T8" fmla="*/ 25 w 43"/>
                    <a:gd name="T9" fmla="*/ 4 h 65"/>
                    <a:gd name="T10" fmla="*/ 16 w 43"/>
                    <a:gd name="T11" fmla="*/ 4 h 65"/>
                    <a:gd name="T12" fmla="*/ 0 w 43"/>
                    <a:gd name="T13" fmla="*/ 61 h 65"/>
                    <a:gd name="T14" fmla="*/ 15 w 43"/>
                    <a:gd name="T15" fmla="*/ 65 h 65"/>
                    <a:gd name="T16" fmla="*/ 17 w 43"/>
                    <a:gd name="T17" fmla="*/ 6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65">
                      <a:moveTo>
                        <a:pt x="17" y="61"/>
                      </a:moveTo>
                      <a:cubicBezTo>
                        <a:pt x="21" y="57"/>
                        <a:pt x="23" y="62"/>
                        <a:pt x="25" y="62"/>
                      </a:cubicBezTo>
                      <a:cubicBezTo>
                        <a:pt x="30" y="39"/>
                        <a:pt x="43" y="7"/>
                        <a:pt x="43" y="7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"/>
                        <a:pt x="26" y="3"/>
                        <a:pt x="25" y="4"/>
                      </a:cubicBezTo>
                      <a:cubicBezTo>
                        <a:pt x="22" y="6"/>
                        <a:pt x="19" y="6"/>
                        <a:pt x="16" y="4"/>
                      </a:cubicBezTo>
                      <a:cubicBezTo>
                        <a:pt x="5" y="21"/>
                        <a:pt x="5" y="38"/>
                        <a:pt x="0" y="61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6" y="63"/>
                        <a:pt x="16" y="62"/>
                        <a:pt x="17" y="61"/>
                      </a:cubicBezTo>
                      <a:close/>
                    </a:path>
                  </a:pathLst>
                </a:custGeom>
                <a:solidFill>
                  <a:srgbClr val="E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0" name="Freeform 219"/>
                <p:cNvSpPr>
                  <a:spLocks noEditPoints="1"/>
                </p:cNvSpPr>
                <p:nvPr/>
              </p:nvSpPr>
              <p:spPr bwMode="auto">
                <a:xfrm>
                  <a:off x="2305050" y="2362911"/>
                  <a:ext cx="17463" cy="18505"/>
                </a:xfrm>
                <a:custGeom>
                  <a:avLst/>
                  <a:gdLst>
                    <a:gd name="T0" fmla="*/ 5 w 6"/>
                    <a:gd name="T1" fmla="*/ 2 h 6"/>
                    <a:gd name="T2" fmla="*/ 5 w 6"/>
                    <a:gd name="T3" fmla="*/ 3 h 6"/>
                    <a:gd name="T4" fmla="*/ 6 w 6"/>
                    <a:gd name="T5" fmla="*/ 4 h 6"/>
                    <a:gd name="T6" fmla="*/ 5 w 6"/>
                    <a:gd name="T7" fmla="*/ 4 h 6"/>
                    <a:gd name="T8" fmla="*/ 5 w 6"/>
                    <a:gd name="T9" fmla="*/ 4 h 6"/>
                    <a:gd name="T10" fmla="*/ 4 w 6"/>
                    <a:gd name="T11" fmla="*/ 6 h 6"/>
                    <a:gd name="T12" fmla="*/ 4 w 6"/>
                    <a:gd name="T13" fmla="*/ 6 h 6"/>
                    <a:gd name="T14" fmla="*/ 4 w 6"/>
                    <a:gd name="T15" fmla="*/ 6 h 6"/>
                    <a:gd name="T16" fmla="*/ 5 w 6"/>
                    <a:gd name="T17" fmla="*/ 4 h 6"/>
                    <a:gd name="T18" fmla="*/ 4 w 6"/>
                    <a:gd name="T19" fmla="*/ 3 h 6"/>
                    <a:gd name="T20" fmla="*/ 3 w 6"/>
                    <a:gd name="T21" fmla="*/ 3 h 6"/>
                    <a:gd name="T22" fmla="*/ 4 w 6"/>
                    <a:gd name="T23" fmla="*/ 4 h 6"/>
                    <a:gd name="T24" fmla="*/ 4 w 6"/>
                    <a:gd name="T25" fmla="*/ 5 h 6"/>
                    <a:gd name="T26" fmla="*/ 2 w 6"/>
                    <a:gd name="T27" fmla="*/ 4 h 6"/>
                    <a:gd name="T28" fmla="*/ 1 w 6"/>
                    <a:gd name="T29" fmla="*/ 3 h 6"/>
                    <a:gd name="T30" fmla="*/ 1 w 6"/>
                    <a:gd name="T31" fmla="*/ 4 h 6"/>
                    <a:gd name="T32" fmla="*/ 1 w 6"/>
                    <a:gd name="T33" fmla="*/ 4 h 6"/>
                    <a:gd name="T34" fmla="*/ 1 w 6"/>
                    <a:gd name="T35" fmla="*/ 4 h 6"/>
                    <a:gd name="T36" fmla="*/ 1 w 6"/>
                    <a:gd name="T37" fmla="*/ 4 h 6"/>
                    <a:gd name="T38" fmla="*/ 1 w 6"/>
                    <a:gd name="T39" fmla="*/ 5 h 6"/>
                    <a:gd name="T40" fmla="*/ 0 w 6"/>
                    <a:gd name="T41" fmla="*/ 3 h 6"/>
                    <a:gd name="T42" fmla="*/ 1 w 6"/>
                    <a:gd name="T43" fmla="*/ 2 h 6"/>
                    <a:gd name="T44" fmla="*/ 1 w 6"/>
                    <a:gd name="T45" fmla="*/ 1 h 6"/>
                    <a:gd name="T46" fmla="*/ 1 w 6"/>
                    <a:gd name="T47" fmla="*/ 1 h 6"/>
                    <a:gd name="T48" fmla="*/ 1 w 6"/>
                    <a:gd name="T49" fmla="*/ 1 h 6"/>
                    <a:gd name="T50" fmla="*/ 2 w 6"/>
                    <a:gd name="T51" fmla="*/ 1 h 6"/>
                    <a:gd name="T52" fmla="*/ 3 w 6"/>
                    <a:gd name="T53" fmla="*/ 1 h 6"/>
                    <a:gd name="T54" fmla="*/ 3 w 6"/>
                    <a:gd name="T55" fmla="*/ 2 h 6"/>
                    <a:gd name="T56" fmla="*/ 4 w 6"/>
                    <a:gd name="T57" fmla="*/ 1 h 6"/>
                    <a:gd name="T58" fmla="*/ 2 w 6"/>
                    <a:gd name="T59" fmla="*/ 2 h 6"/>
                    <a:gd name="T60" fmla="*/ 1 w 6"/>
                    <a:gd name="T61" fmla="*/ 2 h 6"/>
                    <a:gd name="T62" fmla="*/ 1 w 6"/>
                    <a:gd name="T63" fmla="*/ 3 h 6"/>
                    <a:gd name="T64" fmla="*/ 2 w 6"/>
                    <a:gd name="T65" fmla="*/ 3 h 6"/>
                    <a:gd name="T66" fmla="*/ 2 w 6"/>
                    <a:gd name="T67" fmla="*/ 3 h 6"/>
                    <a:gd name="T68" fmla="*/ 2 w 6"/>
                    <a:gd name="T69" fmla="*/ 1 h 6"/>
                    <a:gd name="T70" fmla="*/ 2 w 6"/>
                    <a:gd name="T71" fmla="*/ 1 h 6"/>
                    <a:gd name="T72" fmla="*/ 2 w 6"/>
                    <a:gd name="T73" fmla="*/ 2 h 6"/>
                    <a:gd name="T74" fmla="*/ 3 w 6"/>
                    <a:gd name="T75" fmla="*/ 1 h 6"/>
                    <a:gd name="T76" fmla="*/ 4 w 6"/>
                    <a:gd name="T77" fmla="*/ 1 h 6"/>
                    <a:gd name="T78" fmla="*/ 3 w 6"/>
                    <a:gd name="T79" fmla="*/ 2 h 6"/>
                    <a:gd name="T80" fmla="*/ 5 w 6"/>
                    <a:gd name="T81" fmla="*/ 3 h 6"/>
                    <a:gd name="T82" fmla="*/ 5 w 6"/>
                    <a:gd name="T8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" h="6"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5" y="1"/>
                      </a:lnTo>
                      <a:close/>
                      <a:moveTo>
                        <a:pt x="3" y="3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lnTo>
                        <a:pt x="3" y="3"/>
                      </a:ln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2" y="1"/>
                      </a:lnTo>
                      <a:close/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1" name="Freeform 220"/>
                <p:cNvSpPr>
                  <a:spLocks noEditPoints="1"/>
                </p:cNvSpPr>
                <p:nvPr/>
              </p:nvSpPr>
              <p:spPr bwMode="auto">
                <a:xfrm>
                  <a:off x="2308225" y="2563103"/>
                  <a:ext cx="14288" cy="18505"/>
                </a:xfrm>
                <a:custGeom>
                  <a:avLst/>
                  <a:gdLst>
                    <a:gd name="T0" fmla="*/ 5 w 5"/>
                    <a:gd name="T1" fmla="*/ 0 h 6"/>
                    <a:gd name="T2" fmla="*/ 5 w 5"/>
                    <a:gd name="T3" fmla="*/ 2 h 6"/>
                    <a:gd name="T4" fmla="*/ 5 w 5"/>
                    <a:gd name="T5" fmla="*/ 3 h 6"/>
                    <a:gd name="T6" fmla="*/ 5 w 5"/>
                    <a:gd name="T7" fmla="*/ 3 h 6"/>
                    <a:gd name="T8" fmla="*/ 5 w 5"/>
                    <a:gd name="T9" fmla="*/ 3 h 6"/>
                    <a:gd name="T10" fmla="*/ 5 w 5"/>
                    <a:gd name="T11" fmla="*/ 4 h 6"/>
                    <a:gd name="T12" fmla="*/ 5 w 5"/>
                    <a:gd name="T13" fmla="*/ 3 h 6"/>
                    <a:gd name="T14" fmla="*/ 4 w 5"/>
                    <a:gd name="T15" fmla="*/ 5 h 6"/>
                    <a:gd name="T16" fmla="*/ 3 w 5"/>
                    <a:gd name="T17" fmla="*/ 6 h 6"/>
                    <a:gd name="T18" fmla="*/ 3 w 5"/>
                    <a:gd name="T19" fmla="*/ 6 h 6"/>
                    <a:gd name="T20" fmla="*/ 3 w 5"/>
                    <a:gd name="T21" fmla="*/ 6 h 6"/>
                    <a:gd name="T22" fmla="*/ 3 w 5"/>
                    <a:gd name="T23" fmla="*/ 5 h 6"/>
                    <a:gd name="T24" fmla="*/ 4 w 5"/>
                    <a:gd name="T25" fmla="*/ 4 h 6"/>
                    <a:gd name="T26" fmla="*/ 4 w 5"/>
                    <a:gd name="T27" fmla="*/ 3 h 6"/>
                    <a:gd name="T28" fmla="*/ 3 w 5"/>
                    <a:gd name="T29" fmla="*/ 3 h 6"/>
                    <a:gd name="T30" fmla="*/ 2 w 5"/>
                    <a:gd name="T31" fmla="*/ 3 h 6"/>
                    <a:gd name="T32" fmla="*/ 3 w 5"/>
                    <a:gd name="T33" fmla="*/ 3 h 6"/>
                    <a:gd name="T34" fmla="*/ 4 w 5"/>
                    <a:gd name="T35" fmla="*/ 4 h 6"/>
                    <a:gd name="T36" fmla="*/ 3 w 5"/>
                    <a:gd name="T37" fmla="*/ 4 h 6"/>
                    <a:gd name="T38" fmla="*/ 3 w 5"/>
                    <a:gd name="T39" fmla="*/ 4 h 6"/>
                    <a:gd name="T40" fmla="*/ 1 w 5"/>
                    <a:gd name="T41" fmla="*/ 3 h 6"/>
                    <a:gd name="T42" fmla="*/ 1 w 5"/>
                    <a:gd name="T43" fmla="*/ 3 h 6"/>
                    <a:gd name="T44" fmla="*/ 0 w 5"/>
                    <a:gd name="T45" fmla="*/ 3 h 6"/>
                    <a:gd name="T46" fmla="*/ 0 w 5"/>
                    <a:gd name="T47" fmla="*/ 3 h 6"/>
                    <a:gd name="T48" fmla="*/ 0 w 5"/>
                    <a:gd name="T49" fmla="*/ 3 h 6"/>
                    <a:gd name="T50" fmla="*/ 0 w 5"/>
                    <a:gd name="T51" fmla="*/ 3 h 6"/>
                    <a:gd name="T52" fmla="*/ 0 w 5"/>
                    <a:gd name="T53" fmla="*/ 3 h 6"/>
                    <a:gd name="T54" fmla="*/ 1 w 5"/>
                    <a:gd name="T55" fmla="*/ 3 h 6"/>
                    <a:gd name="T56" fmla="*/ 0 w 5"/>
                    <a:gd name="T57" fmla="*/ 4 h 6"/>
                    <a:gd name="T58" fmla="*/ 0 w 5"/>
                    <a:gd name="T59" fmla="*/ 4 h 6"/>
                    <a:gd name="T60" fmla="*/ 0 w 5"/>
                    <a:gd name="T61" fmla="*/ 4 h 6"/>
                    <a:gd name="T62" fmla="*/ 0 w 5"/>
                    <a:gd name="T63" fmla="*/ 2 h 6"/>
                    <a:gd name="T64" fmla="*/ 0 w 5"/>
                    <a:gd name="T65" fmla="*/ 1 h 6"/>
                    <a:gd name="T66" fmla="*/ 0 w 5"/>
                    <a:gd name="T67" fmla="*/ 1 h 6"/>
                    <a:gd name="T68" fmla="*/ 0 w 5"/>
                    <a:gd name="T69" fmla="*/ 1 h 6"/>
                    <a:gd name="T70" fmla="*/ 1 w 5"/>
                    <a:gd name="T71" fmla="*/ 0 h 6"/>
                    <a:gd name="T72" fmla="*/ 1 w 5"/>
                    <a:gd name="T73" fmla="*/ 0 h 6"/>
                    <a:gd name="T74" fmla="*/ 1 w 5"/>
                    <a:gd name="T75" fmla="*/ 1 h 6"/>
                    <a:gd name="T76" fmla="*/ 1 w 5"/>
                    <a:gd name="T77" fmla="*/ 0 h 6"/>
                    <a:gd name="T78" fmla="*/ 2 w 5"/>
                    <a:gd name="T79" fmla="*/ 0 h 6"/>
                    <a:gd name="T80" fmla="*/ 2 w 5"/>
                    <a:gd name="T81" fmla="*/ 1 h 6"/>
                    <a:gd name="T82" fmla="*/ 2 w 5"/>
                    <a:gd name="T83" fmla="*/ 1 h 6"/>
                    <a:gd name="T84" fmla="*/ 3 w 5"/>
                    <a:gd name="T85" fmla="*/ 0 h 6"/>
                    <a:gd name="T86" fmla="*/ 2 w 5"/>
                    <a:gd name="T87" fmla="*/ 2 h 6"/>
                    <a:gd name="T88" fmla="*/ 1 w 5"/>
                    <a:gd name="T89" fmla="*/ 1 h 6"/>
                    <a:gd name="T90" fmla="*/ 1 w 5"/>
                    <a:gd name="T91" fmla="*/ 1 h 6"/>
                    <a:gd name="T92" fmla="*/ 0 w 5"/>
                    <a:gd name="T93" fmla="*/ 2 h 6"/>
                    <a:gd name="T94" fmla="*/ 0 w 5"/>
                    <a:gd name="T95" fmla="*/ 2 h 6"/>
                    <a:gd name="T96" fmla="*/ 1 w 5"/>
                    <a:gd name="T97" fmla="*/ 2 h 6"/>
                    <a:gd name="T98" fmla="*/ 2 w 5"/>
                    <a:gd name="T99" fmla="*/ 3 h 6"/>
                    <a:gd name="T100" fmla="*/ 2 w 5"/>
                    <a:gd name="T101" fmla="*/ 0 h 6"/>
                    <a:gd name="T102" fmla="*/ 1 w 5"/>
                    <a:gd name="T103" fmla="*/ 0 h 6"/>
                    <a:gd name="T104" fmla="*/ 1 w 5"/>
                    <a:gd name="T105" fmla="*/ 1 h 6"/>
                    <a:gd name="T106" fmla="*/ 1 w 5"/>
                    <a:gd name="T107" fmla="*/ 1 h 6"/>
                    <a:gd name="T108" fmla="*/ 2 w 5"/>
                    <a:gd name="T109" fmla="*/ 1 h 6"/>
                    <a:gd name="T110" fmla="*/ 2 w 5"/>
                    <a:gd name="T111" fmla="*/ 1 h 6"/>
                    <a:gd name="T112" fmla="*/ 2 w 5"/>
                    <a:gd name="T113" fmla="*/ 0 h 6"/>
                    <a:gd name="T114" fmla="*/ 4 w 5"/>
                    <a:gd name="T115" fmla="*/ 1 h 6"/>
                    <a:gd name="T116" fmla="*/ 3 w 5"/>
                    <a:gd name="T117" fmla="*/ 1 h 6"/>
                    <a:gd name="T118" fmla="*/ 3 w 5"/>
                    <a:gd name="T119" fmla="*/ 2 h 6"/>
                    <a:gd name="T120" fmla="*/ 4 w 5"/>
                    <a:gd name="T121" fmla="*/ 3 h 6"/>
                    <a:gd name="T122" fmla="*/ 4 w 5"/>
                    <a:gd name="T1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" h="6">
                      <a:moveTo>
                        <a:pt x="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  <a:moveTo>
                        <a:pt x="2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2" name="Freeform 221"/>
                <p:cNvSpPr>
                  <a:spLocks/>
                </p:cNvSpPr>
                <p:nvPr/>
              </p:nvSpPr>
              <p:spPr bwMode="auto">
                <a:xfrm>
                  <a:off x="2278062" y="2519364"/>
                  <a:ext cx="41275" cy="21870"/>
                </a:xfrm>
                <a:custGeom>
                  <a:avLst/>
                  <a:gdLst>
                    <a:gd name="T0" fmla="*/ 0 w 14"/>
                    <a:gd name="T1" fmla="*/ 4 h 7"/>
                    <a:gd name="T2" fmla="*/ 0 w 14"/>
                    <a:gd name="T3" fmla="*/ 0 h 7"/>
                    <a:gd name="T4" fmla="*/ 0 w 14"/>
                    <a:gd name="T5" fmla="*/ 0 h 7"/>
                    <a:gd name="T6" fmla="*/ 11 w 14"/>
                    <a:gd name="T7" fmla="*/ 3 h 7"/>
                    <a:gd name="T8" fmla="*/ 12 w 14"/>
                    <a:gd name="T9" fmla="*/ 3 h 7"/>
                    <a:gd name="T10" fmla="*/ 13 w 14"/>
                    <a:gd name="T11" fmla="*/ 3 h 7"/>
                    <a:gd name="T12" fmla="*/ 13 w 14"/>
                    <a:gd name="T13" fmla="*/ 2 h 7"/>
                    <a:gd name="T14" fmla="*/ 14 w 14"/>
                    <a:gd name="T15" fmla="*/ 2 h 7"/>
                    <a:gd name="T16" fmla="*/ 12 w 14"/>
                    <a:gd name="T17" fmla="*/ 7 h 7"/>
                    <a:gd name="T18" fmla="*/ 12 w 14"/>
                    <a:gd name="T19" fmla="*/ 6 h 7"/>
                    <a:gd name="T20" fmla="*/ 12 w 14"/>
                    <a:gd name="T21" fmla="*/ 5 h 7"/>
                    <a:gd name="T22" fmla="*/ 12 w 14"/>
                    <a:gd name="T23" fmla="*/ 5 h 7"/>
                    <a:gd name="T24" fmla="*/ 10 w 14"/>
                    <a:gd name="T25" fmla="*/ 4 h 7"/>
                    <a:gd name="T26" fmla="*/ 3 w 14"/>
                    <a:gd name="T27" fmla="*/ 2 h 7"/>
                    <a:gd name="T28" fmla="*/ 1 w 14"/>
                    <a:gd name="T29" fmla="*/ 2 h 7"/>
                    <a:gd name="T30" fmla="*/ 1 w 14"/>
                    <a:gd name="T31" fmla="*/ 2 h 7"/>
                    <a:gd name="T32" fmla="*/ 1 w 14"/>
                    <a:gd name="T33" fmla="*/ 2 h 7"/>
                    <a:gd name="T34" fmla="*/ 1 w 14"/>
                    <a:gd name="T35" fmla="*/ 4 h 7"/>
                    <a:gd name="T36" fmla="*/ 0 w 14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" h="7">
                      <a:moveTo>
                        <a:pt x="0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1" y="4"/>
                        <a:pt x="10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3" name="Freeform 222"/>
                <p:cNvSpPr>
                  <a:spLocks/>
                </p:cNvSpPr>
                <p:nvPr/>
              </p:nvSpPr>
              <p:spPr bwMode="auto">
                <a:xfrm>
                  <a:off x="2316162" y="2504223"/>
                  <a:ext cx="14288" cy="11776"/>
                </a:xfrm>
                <a:custGeom>
                  <a:avLst/>
                  <a:gdLst>
                    <a:gd name="T0" fmla="*/ 5 w 5"/>
                    <a:gd name="T1" fmla="*/ 4 h 4"/>
                    <a:gd name="T2" fmla="*/ 4 w 5"/>
                    <a:gd name="T3" fmla="*/ 4 h 4"/>
                    <a:gd name="T4" fmla="*/ 4 w 5"/>
                    <a:gd name="T5" fmla="*/ 2 h 4"/>
                    <a:gd name="T6" fmla="*/ 2 w 5"/>
                    <a:gd name="T7" fmla="*/ 1 h 4"/>
                    <a:gd name="T8" fmla="*/ 2 w 5"/>
                    <a:gd name="T9" fmla="*/ 1 h 4"/>
                    <a:gd name="T10" fmla="*/ 2 w 5"/>
                    <a:gd name="T11" fmla="*/ 1 h 4"/>
                    <a:gd name="T12" fmla="*/ 2 w 5"/>
                    <a:gd name="T13" fmla="*/ 2 h 4"/>
                    <a:gd name="T14" fmla="*/ 2 w 5"/>
                    <a:gd name="T15" fmla="*/ 2 h 4"/>
                    <a:gd name="T16" fmla="*/ 2 w 5"/>
                    <a:gd name="T17" fmla="*/ 3 h 4"/>
                    <a:gd name="T18" fmla="*/ 1 w 5"/>
                    <a:gd name="T19" fmla="*/ 3 h 4"/>
                    <a:gd name="T20" fmla="*/ 0 w 5"/>
                    <a:gd name="T21" fmla="*/ 2 h 4"/>
                    <a:gd name="T22" fmla="*/ 0 w 5"/>
                    <a:gd name="T23" fmla="*/ 1 h 4"/>
                    <a:gd name="T24" fmla="*/ 1 w 5"/>
                    <a:gd name="T25" fmla="*/ 0 h 4"/>
                    <a:gd name="T26" fmla="*/ 2 w 5"/>
                    <a:gd name="T27" fmla="*/ 0 h 4"/>
                    <a:gd name="T28" fmla="*/ 4 w 5"/>
                    <a:gd name="T29" fmla="*/ 1 h 4"/>
                    <a:gd name="T30" fmla="*/ 5 w 5"/>
                    <a:gd name="T3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5" y="2"/>
                        <a:pt x="5" y="3"/>
                        <a:pt x="5" y="4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4" name="Freeform 223"/>
                <p:cNvSpPr>
                  <a:spLocks noEditPoints="1"/>
                </p:cNvSpPr>
                <p:nvPr/>
              </p:nvSpPr>
              <p:spPr bwMode="auto">
                <a:xfrm>
                  <a:off x="2287587" y="2467213"/>
                  <a:ext cx="39688" cy="28599"/>
                </a:xfrm>
                <a:custGeom>
                  <a:avLst/>
                  <a:gdLst>
                    <a:gd name="T0" fmla="*/ 6 w 14"/>
                    <a:gd name="T1" fmla="*/ 9 h 9"/>
                    <a:gd name="T2" fmla="*/ 3 w 14"/>
                    <a:gd name="T3" fmla="*/ 7 h 9"/>
                    <a:gd name="T4" fmla="*/ 1 w 14"/>
                    <a:gd name="T5" fmla="*/ 5 h 9"/>
                    <a:gd name="T6" fmla="*/ 0 w 14"/>
                    <a:gd name="T7" fmla="*/ 3 h 9"/>
                    <a:gd name="T8" fmla="*/ 3 w 14"/>
                    <a:gd name="T9" fmla="*/ 0 h 9"/>
                    <a:gd name="T10" fmla="*/ 8 w 14"/>
                    <a:gd name="T11" fmla="*/ 0 h 9"/>
                    <a:gd name="T12" fmla="*/ 12 w 14"/>
                    <a:gd name="T13" fmla="*/ 2 h 9"/>
                    <a:gd name="T14" fmla="*/ 14 w 14"/>
                    <a:gd name="T15" fmla="*/ 4 h 9"/>
                    <a:gd name="T16" fmla="*/ 14 w 14"/>
                    <a:gd name="T17" fmla="*/ 6 h 9"/>
                    <a:gd name="T18" fmla="*/ 11 w 14"/>
                    <a:gd name="T19" fmla="*/ 9 h 9"/>
                    <a:gd name="T20" fmla="*/ 6 w 14"/>
                    <a:gd name="T21" fmla="*/ 9 h 9"/>
                    <a:gd name="T22" fmla="*/ 7 w 14"/>
                    <a:gd name="T23" fmla="*/ 7 h 9"/>
                    <a:gd name="T24" fmla="*/ 12 w 14"/>
                    <a:gd name="T25" fmla="*/ 7 h 9"/>
                    <a:gd name="T26" fmla="*/ 13 w 14"/>
                    <a:gd name="T27" fmla="*/ 6 h 9"/>
                    <a:gd name="T28" fmla="*/ 13 w 14"/>
                    <a:gd name="T29" fmla="*/ 5 h 9"/>
                    <a:gd name="T30" fmla="*/ 12 w 14"/>
                    <a:gd name="T31" fmla="*/ 4 h 9"/>
                    <a:gd name="T32" fmla="*/ 7 w 14"/>
                    <a:gd name="T33" fmla="*/ 2 h 9"/>
                    <a:gd name="T34" fmla="*/ 3 w 14"/>
                    <a:gd name="T35" fmla="*/ 1 h 9"/>
                    <a:gd name="T36" fmla="*/ 2 w 14"/>
                    <a:gd name="T37" fmla="*/ 2 h 9"/>
                    <a:gd name="T38" fmla="*/ 1 w 14"/>
                    <a:gd name="T39" fmla="*/ 3 h 9"/>
                    <a:gd name="T40" fmla="*/ 1 w 14"/>
                    <a:gd name="T41" fmla="*/ 4 h 9"/>
                    <a:gd name="T42" fmla="*/ 4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cubicBezTo>
                        <a:pt x="5" y="8"/>
                        <a:pt x="4" y="8"/>
                        <a:pt x="3" y="7"/>
                      </a:cubicBezTo>
                      <a:cubicBezTo>
                        <a:pt x="2" y="6"/>
                        <a:pt x="1" y="6"/>
                        <a:pt x="1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1" y="2"/>
                        <a:pt x="1" y="1"/>
                        <a:pt x="3" y="0"/>
                      </a:cubicBezTo>
                      <a:cubicBezTo>
                        <a:pt x="4" y="0"/>
                        <a:pt x="6" y="0"/>
                        <a:pt x="8" y="0"/>
                      </a:cubicBezTo>
                      <a:cubicBezTo>
                        <a:pt x="10" y="1"/>
                        <a:pt x="11" y="1"/>
                        <a:pt x="12" y="2"/>
                      </a:cubicBezTo>
                      <a:cubicBezTo>
                        <a:pt x="13" y="3"/>
                        <a:pt x="14" y="3"/>
                        <a:pt x="14" y="4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4" y="8"/>
                        <a:pt x="13" y="8"/>
                        <a:pt x="11" y="9"/>
                      </a:cubicBezTo>
                      <a:cubicBezTo>
                        <a:pt x="10" y="9"/>
                        <a:pt x="8" y="9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9" y="7"/>
                        <a:pt x="10" y="8"/>
                        <a:pt x="12" y="7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4" y="6"/>
                        <a:pt x="14" y="5"/>
                        <a:pt x="13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1" y="3"/>
                        <a:pt x="9" y="3"/>
                        <a:pt x="7" y="2"/>
                      </a:cubicBezTo>
                      <a:cubicBezTo>
                        <a:pt x="6" y="2"/>
                        <a:pt x="5" y="1"/>
                        <a:pt x="3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5"/>
                        <a:pt x="3" y="5"/>
                        <a:pt x="4" y="6"/>
                      </a:cubicBezTo>
                      <a:cubicBezTo>
                        <a:pt x="5" y="6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5" name="Freeform 224"/>
                <p:cNvSpPr>
                  <a:spLocks noEditPoints="1"/>
                </p:cNvSpPr>
                <p:nvPr/>
              </p:nvSpPr>
              <p:spPr bwMode="auto">
                <a:xfrm>
                  <a:off x="2295525" y="2436932"/>
                  <a:ext cx="41275" cy="26916"/>
                </a:xfrm>
                <a:custGeom>
                  <a:avLst/>
                  <a:gdLst>
                    <a:gd name="T0" fmla="*/ 6 w 14"/>
                    <a:gd name="T1" fmla="*/ 9 h 9"/>
                    <a:gd name="T2" fmla="*/ 2 w 14"/>
                    <a:gd name="T3" fmla="*/ 7 h 9"/>
                    <a:gd name="T4" fmla="*/ 0 w 14"/>
                    <a:gd name="T5" fmla="*/ 5 h 9"/>
                    <a:gd name="T6" fmla="*/ 0 w 14"/>
                    <a:gd name="T7" fmla="*/ 3 h 9"/>
                    <a:gd name="T8" fmla="*/ 2 w 14"/>
                    <a:gd name="T9" fmla="*/ 0 h 9"/>
                    <a:gd name="T10" fmla="*/ 8 w 14"/>
                    <a:gd name="T11" fmla="*/ 0 h 9"/>
                    <a:gd name="T12" fmla="*/ 12 w 14"/>
                    <a:gd name="T13" fmla="*/ 2 h 9"/>
                    <a:gd name="T14" fmla="*/ 14 w 14"/>
                    <a:gd name="T15" fmla="*/ 4 h 9"/>
                    <a:gd name="T16" fmla="*/ 14 w 14"/>
                    <a:gd name="T17" fmla="*/ 6 h 9"/>
                    <a:gd name="T18" fmla="*/ 11 w 14"/>
                    <a:gd name="T19" fmla="*/ 9 h 9"/>
                    <a:gd name="T20" fmla="*/ 6 w 14"/>
                    <a:gd name="T21" fmla="*/ 9 h 9"/>
                    <a:gd name="T22" fmla="*/ 7 w 14"/>
                    <a:gd name="T23" fmla="*/ 7 h 9"/>
                    <a:gd name="T24" fmla="*/ 11 w 14"/>
                    <a:gd name="T25" fmla="*/ 8 h 9"/>
                    <a:gd name="T26" fmla="*/ 13 w 14"/>
                    <a:gd name="T27" fmla="*/ 6 h 9"/>
                    <a:gd name="T28" fmla="*/ 13 w 14"/>
                    <a:gd name="T29" fmla="*/ 5 h 9"/>
                    <a:gd name="T30" fmla="*/ 12 w 14"/>
                    <a:gd name="T31" fmla="*/ 4 h 9"/>
                    <a:gd name="T32" fmla="*/ 7 w 14"/>
                    <a:gd name="T33" fmla="*/ 2 h 9"/>
                    <a:gd name="T34" fmla="*/ 3 w 14"/>
                    <a:gd name="T35" fmla="*/ 2 h 9"/>
                    <a:gd name="T36" fmla="*/ 1 w 14"/>
                    <a:gd name="T37" fmla="*/ 2 h 9"/>
                    <a:gd name="T38" fmla="*/ 1 w 14"/>
                    <a:gd name="T39" fmla="*/ 3 h 9"/>
                    <a:gd name="T40" fmla="*/ 1 w 14"/>
                    <a:gd name="T41" fmla="*/ 4 h 9"/>
                    <a:gd name="T42" fmla="*/ 3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cubicBezTo>
                        <a:pt x="4" y="8"/>
                        <a:pt x="3" y="8"/>
                        <a:pt x="2" y="7"/>
                      </a:cubicBezTo>
                      <a:cubicBezTo>
                        <a:pt x="1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4" y="0"/>
                        <a:pt x="6" y="0"/>
                        <a:pt x="8" y="0"/>
                      </a:cubicBezTo>
                      <a:cubicBezTo>
                        <a:pt x="9" y="1"/>
                        <a:pt x="11" y="1"/>
                        <a:pt x="12" y="2"/>
                      </a:cubicBezTo>
                      <a:cubicBezTo>
                        <a:pt x="13" y="3"/>
                        <a:pt x="13" y="3"/>
                        <a:pt x="14" y="4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3" y="8"/>
                        <a:pt x="12" y="9"/>
                        <a:pt x="11" y="9"/>
                      </a:cubicBezTo>
                      <a:cubicBezTo>
                        <a:pt x="9" y="9"/>
                        <a:pt x="8" y="9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8" y="7"/>
                        <a:pt x="10" y="8"/>
                        <a:pt x="11" y="8"/>
                      </a:cubicBezTo>
                      <a:cubicBezTo>
                        <a:pt x="12" y="7"/>
                        <a:pt x="13" y="7"/>
                        <a:pt x="13" y="6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1" y="3"/>
                        <a:pt x="9" y="3"/>
                        <a:pt x="7" y="2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6"/>
                        <a:pt x="5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6" name="Freeform 225"/>
                <p:cNvSpPr>
                  <a:spLocks noEditPoints="1"/>
                </p:cNvSpPr>
                <p:nvPr/>
              </p:nvSpPr>
              <p:spPr bwMode="auto">
                <a:xfrm>
                  <a:off x="2305050" y="2404969"/>
                  <a:ext cx="38100" cy="28599"/>
                </a:xfrm>
                <a:custGeom>
                  <a:avLst/>
                  <a:gdLst>
                    <a:gd name="T0" fmla="*/ 5 w 13"/>
                    <a:gd name="T1" fmla="*/ 9 h 9"/>
                    <a:gd name="T2" fmla="*/ 2 w 13"/>
                    <a:gd name="T3" fmla="*/ 7 h 9"/>
                    <a:gd name="T4" fmla="*/ 0 w 13"/>
                    <a:gd name="T5" fmla="*/ 5 h 9"/>
                    <a:gd name="T6" fmla="*/ 0 w 13"/>
                    <a:gd name="T7" fmla="*/ 3 h 9"/>
                    <a:gd name="T8" fmla="*/ 2 w 13"/>
                    <a:gd name="T9" fmla="*/ 0 h 9"/>
                    <a:gd name="T10" fmla="*/ 8 w 13"/>
                    <a:gd name="T11" fmla="*/ 0 h 9"/>
                    <a:gd name="T12" fmla="*/ 11 w 13"/>
                    <a:gd name="T13" fmla="*/ 2 h 9"/>
                    <a:gd name="T14" fmla="*/ 13 w 13"/>
                    <a:gd name="T15" fmla="*/ 4 h 9"/>
                    <a:gd name="T16" fmla="*/ 13 w 13"/>
                    <a:gd name="T17" fmla="*/ 7 h 9"/>
                    <a:gd name="T18" fmla="*/ 10 w 13"/>
                    <a:gd name="T19" fmla="*/ 9 h 9"/>
                    <a:gd name="T20" fmla="*/ 5 w 13"/>
                    <a:gd name="T21" fmla="*/ 9 h 9"/>
                    <a:gd name="T22" fmla="*/ 6 w 13"/>
                    <a:gd name="T23" fmla="*/ 7 h 9"/>
                    <a:gd name="T24" fmla="*/ 11 w 13"/>
                    <a:gd name="T25" fmla="*/ 8 h 9"/>
                    <a:gd name="T26" fmla="*/ 13 w 13"/>
                    <a:gd name="T27" fmla="*/ 6 h 9"/>
                    <a:gd name="T28" fmla="*/ 13 w 13"/>
                    <a:gd name="T29" fmla="*/ 5 h 9"/>
                    <a:gd name="T30" fmla="*/ 11 w 13"/>
                    <a:gd name="T31" fmla="*/ 4 h 9"/>
                    <a:gd name="T32" fmla="*/ 7 w 13"/>
                    <a:gd name="T33" fmla="*/ 2 h 9"/>
                    <a:gd name="T34" fmla="*/ 3 w 13"/>
                    <a:gd name="T35" fmla="*/ 2 h 9"/>
                    <a:gd name="T36" fmla="*/ 1 w 13"/>
                    <a:gd name="T37" fmla="*/ 2 h 9"/>
                    <a:gd name="T38" fmla="*/ 0 w 13"/>
                    <a:gd name="T39" fmla="*/ 3 h 9"/>
                    <a:gd name="T40" fmla="*/ 1 w 13"/>
                    <a:gd name="T41" fmla="*/ 4 h 9"/>
                    <a:gd name="T42" fmla="*/ 3 w 13"/>
                    <a:gd name="T43" fmla="*/ 6 h 9"/>
                    <a:gd name="T44" fmla="*/ 6 w 13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" h="9">
                      <a:moveTo>
                        <a:pt x="5" y="9"/>
                      </a:moveTo>
                      <a:cubicBezTo>
                        <a:pt x="4" y="9"/>
                        <a:pt x="3" y="8"/>
                        <a:pt x="2" y="7"/>
                      </a:cubicBezTo>
                      <a:cubicBezTo>
                        <a:pt x="1" y="6"/>
                        <a:pt x="0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9" y="1"/>
                        <a:pt x="10" y="1"/>
                        <a:pt x="11" y="2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5"/>
                        <a:pt x="13" y="6"/>
                        <a:pt x="13" y="7"/>
                      </a:cubicBezTo>
                      <a:cubicBezTo>
                        <a:pt x="13" y="8"/>
                        <a:pt x="12" y="9"/>
                        <a:pt x="10" y="9"/>
                      </a:cubicBezTo>
                      <a:cubicBezTo>
                        <a:pt x="9" y="9"/>
                        <a:pt x="7" y="9"/>
                        <a:pt x="5" y="9"/>
                      </a:cubicBezTo>
                      <a:close/>
                      <a:moveTo>
                        <a:pt x="6" y="7"/>
                      </a:moveTo>
                      <a:cubicBezTo>
                        <a:pt x="8" y="8"/>
                        <a:pt x="10" y="8"/>
                        <a:pt x="11" y="8"/>
                      </a:cubicBezTo>
                      <a:cubicBezTo>
                        <a:pt x="12" y="7"/>
                        <a:pt x="13" y="7"/>
                        <a:pt x="13" y="6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9" y="3"/>
                        <a:pt x="7" y="2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6"/>
                        <a:pt x="5" y="7"/>
                        <a:pt x="6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7" name="Freeform 226"/>
                <p:cNvSpPr>
                  <a:spLocks/>
                </p:cNvSpPr>
                <p:nvPr/>
              </p:nvSpPr>
              <p:spPr bwMode="auto">
                <a:xfrm>
                  <a:off x="2235200" y="2359547"/>
                  <a:ext cx="122238" cy="237202"/>
                </a:xfrm>
                <a:custGeom>
                  <a:avLst/>
                  <a:gdLst>
                    <a:gd name="T0" fmla="*/ 42 w 42"/>
                    <a:gd name="T1" fmla="*/ 7 h 77"/>
                    <a:gd name="T2" fmla="*/ 30 w 42"/>
                    <a:gd name="T3" fmla="*/ 77 h 77"/>
                    <a:gd name="T4" fmla="*/ 0 w 42"/>
                    <a:gd name="T5" fmla="*/ 72 h 77"/>
                    <a:gd name="T6" fmla="*/ 13 w 42"/>
                    <a:gd name="T7" fmla="*/ 0 h 77"/>
                    <a:gd name="T8" fmla="*/ 42 w 42"/>
                    <a:gd name="T9" fmla="*/ 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77">
                      <a:moveTo>
                        <a:pt x="42" y="7"/>
                      </a:moveTo>
                      <a:cubicBezTo>
                        <a:pt x="42" y="7"/>
                        <a:pt x="31" y="50"/>
                        <a:pt x="30" y="77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43"/>
                        <a:pt x="1" y="23"/>
                        <a:pt x="13" y="0"/>
                      </a:cubicBezTo>
                      <a:lnTo>
                        <a:pt x="42" y="7"/>
                      </a:lnTo>
                      <a:close/>
                    </a:path>
                  </a:pathLst>
                </a:custGeom>
                <a:solidFill>
                  <a:srgbClr val="7C52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8" name="Freeform 227"/>
                <p:cNvSpPr>
                  <a:spLocks/>
                </p:cNvSpPr>
                <p:nvPr/>
              </p:nvSpPr>
              <p:spPr bwMode="auto">
                <a:xfrm>
                  <a:off x="2232025" y="2356182"/>
                  <a:ext cx="128588" cy="243931"/>
                </a:xfrm>
                <a:custGeom>
                  <a:avLst/>
                  <a:gdLst>
                    <a:gd name="T0" fmla="*/ 43 w 44"/>
                    <a:gd name="T1" fmla="*/ 8 h 79"/>
                    <a:gd name="T2" fmla="*/ 42 w 44"/>
                    <a:gd name="T3" fmla="*/ 8 h 79"/>
                    <a:gd name="T4" fmla="*/ 30 w 44"/>
                    <a:gd name="T5" fmla="*/ 78 h 79"/>
                    <a:gd name="T6" fmla="*/ 31 w 44"/>
                    <a:gd name="T7" fmla="*/ 78 h 79"/>
                    <a:gd name="T8" fmla="*/ 31 w 44"/>
                    <a:gd name="T9" fmla="*/ 77 h 79"/>
                    <a:gd name="T10" fmla="*/ 1 w 44"/>
                    <a:gd name="T11" fmla="*/ 72 h 79"/>
                    <a:gd name="T12" fmla="*/ 1 w 44"/>
                    <a:gd name="T13" fmla="*/ 73 h 79"/>
                    <a:gd name="T14" fmla="*/ 2 w 44"/>
                    <a:gd name="T15" fmla="*/ 73 h 79"/>
                    <a:gd name="T16" fmla="*/ 15 w 44"/>
                    <a:gd name="T17" fmla="*/ 1 h 79"/>
                    <a:gd name="T18" fmla="*/ 14 w 44"/>
                    <a:gd name="T19" fmla="*/ 1 h 79"/>
                    <a:gd name="T20" fmla="*/ 14 w 44"/>
                    <a:gd name="T21" fmla="*/ 2 h 79"/>
                    <a:gd name="T22" fmla="*/ 43 w 44"/>
                    <a:gd name="T23" fmla="*/ 9 h 79"/>
                    <a:gd name="T24" fmla="*/ 43 w 44"/>
                    <a:gd name="T25" fmla="*/ 8 h 79"/>
                    <a:gd name="T26" fmla="*/ 42 w 44"/>
                    <a:gd name="T27" fmla="*/ 8 h 79"/>
                    <a:gd name="T28" fmla="*/ 43 w 44"/>
                    <a:gd name="T29" fmla="*/ 8 h 79"/>
                    <a:gd name="T30" fmla="*/ 43 w 44"/>
                    <a:gd name="T31" fmla="*/ 7 h 79"/>
                    <a:gd name="T32" fmla="*/ 15 w 44"/>
                    <a:gd name="T33" fmla="*/ 0 h 79"/>
                    <a:gd name="T34" fmla="*/ 14 w 44"/>
                    <a:gd name="T35" fmla="*/ 0 h 79"/>
                    <a:gd name="T36" fmla="*/ 0 w 44"/>
                    <a:gd name="T37" fmla="*/ 73 h 79"/>
                    <a:gd name="T38" fmla="*/ 0 w 44"/>
                    <a:gd name="T39" fmla="*/ 74 h 79"/>
                    <a:gd name="T40" fmla="*/ 31 w 44"/>
                    <a:gd name="T41" fmla="*/ 79 h 79"/>
                    <a:gd name="T42" fmla="*/ 31 w 44"/>
                    <a:gd name="T43" fmla="*/ 79 h 79"/>
                    <a:gd name="T44" fmla="*/ 32 w 44"/>
                    <a:gd name="T45" fmla="*/ 78 h 79"/>
                    <a:gd name="T46" fmla="*/ 38 w 44"/>
                    <a:gd name="T47" fmla="*/ 33 h 79"/>
                    <a:gd name="T48" fmla="*/ 42 w 44"/>
                    <a:gd name="T49" fmla="*/ 15 h 79"/>
                    <a:gd name="T50" fmla="*/ 44 w 44"/>
                    <a:gd name="T51" fmla="*/ 8 h 79"/>
                    <a:gd name="T52" fmla="*/ 43 w 44"/>
                    <a:gd name="T53" fmla="*/ 7 h 79"/>
                    <a:gd name="T54" fmla="*/ 43 w 44"/>
                    <a:gd name="T55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4" h="79">
                      <a:moveTo>
                        <a:pt x="43" y="8"/>
                      </a:move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8"/>
                        <a:pt x="31" y="51"/>
                        <a:pt x="30" y="78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1" y="72"/>
                        <a:pt x="1" y="72"/>
                        <a:pt x="1" y="72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3" y="44"/>
                        <a:pt x="3" y="24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" y="24"/>
                        <a:pt x="1" y="44"/>
                        <a:pt x="0" y="73"/>
                      </a:cubicBezTo>
                      <a:cubicBezTo>
                        <a:pt x="0" y="73"/>
                        <a:pt x="0" y="73"/>
                        <a:pt x="0" y="74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2" y="78"/>
                        <a:pt x="32" y="78"/>
                        <a:pt x="32" y="78"/>
                      </a:cubicBezTo>
                      <a:cubicBezTo>
                        <a:pt x="32" y="65"/>
                        <a:pt x="36" y="47"/>
                        <a:pt x="38" y="33"/>
                      </a:cubicBezTo>
                      <a:cubicBezTo>
                        <a:pt x="40" y="26"/>
                        <a:pt x="41" y="20"/>
                        <a:pt x="42" y="15"/>
                      </a:cubicBezTo>
                      <a:cubicBezTo>
                        <a:pt x="43" y="11"/>
                        <a:pt x="44" y="8"/>
                        <a:pt x="44" y="8"/>
                      </a:cubicBezTo>
                      <a:cubicBezTo>
                        <a:pt x="44" y="8"/>
                        <a:pt x="44" y="7"/>
                        <a:pt x="43" y="7"/>
                      </a:cubicBezTo>
                      <a:lnTo>
                        <a:pt x="4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9" name="Freeform 228"/>
                <p:cNvSpPr>
                  <a:spLocks/>
                </p:cNvSpPr>
                <p:nvPr/>
              </p:nvSpPr>
              <p:spPr bwMode="auto">
                <a:xfrm>
                  <a:off x="2243137" y="2374687"/>
                  <a:ext cx="104775" cy="200191"/>
                </a:xfrm>
                <a:custGeom>
                  <a:avLst/>
                  <a:gdLst>
                    <a:gd name="T0" fmla="*/ 16 w 36"/>
                    <a:gd name="T1" fmla="*/ 62 h 65"/>
                    <a:gd name="T2" fmla="*/ 24 w 36"/>
                    <a:gd name="T3" fmla="*/ 62 h 65"/>
                    <a:gd name="T4" fmla="*/ 36 w 36"/>
                    <a:gd name="T5" fmla="*/ 5 h 65"/>
                    <a:gd name="T6" fmla="*/ 19 w 36"/>
                    <a:gd name="T7" fmla="*/ 0 h 65"/>
                    <a:gd name="T8" fmla="*/ 18 w 36"/>
                    <a:gd name="T9" fmla="*/ 4 h 65"/>
                    <a:gd name="T10" fmla="*/ 9 w 36"/>
                    <a:gd name="T11" fmla="*/ 5 h 65"/>
                    <a:gd name="T12" fmla="*/ 0 w 36"/>
                    <a:gd name="T13" fmla="*/ 64 h 65"/>
                    <a:gd name="T14" fmla="*/ 15 w 36"/>
                    <a:gd name="T15" fmla="*/ 65 h 65"/>
                    <a:gd name="T16" fmla="*/ 16 w 36"/>
                    <a:gd name="T17" fmla="*/ 6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65">
                      <a:moveTo>
                        <a:pt x="16" y="62"/>
                      </a:moveTo>
                      <a:cubicBezTo>
                        <a:pt x="20" y="58"/>
                        <a:pt x="23" y="62"/>
                        <a:pt x="24" y="62"/>
                      </a:cubicBezTo>
                      <a:cubicBezTo>
                        <a:pt x="26" y="38"/>
                        <a:pt x="36" y="5"/>
                        <a:pt x="36" y="5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8" y="3"/>
                        <a:pt x="18" y="4"/>
                      </a:cubicBezTo>
                      <a:cubicBezTo>
                        <a:pt x="15" y="7"/>
                        <a:pt x="12" y="7"/>
                        <a:pt x="9" y="5"/>
                      </a:cubicBezTo>
                      <a:cubicBezTo>
                        <a:pt x="0" y="23"/>
                        <a:pt x="2" y="40"/>
                        <a:pt x="0" y="64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4"/>
                        <a:pt x="16" y="63"/>
                        <a:pt x="16" y="62"/>
                      </a:cubicBezTo>
                      <a:close/>
                    </a:path>
                  </a:pathLst>
                </a:custGeom>
                <a:solidFill>
                  <a:srgbClr val="E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0" name="Freeform 229"/>
                <p:cNvSpPr>
                  <a:spLocks noEditPoints="1"/>
                </p:cNvSpPr>
                <p:nvPr/>
              </p:nvSpPr>
              <p:spPr bwMode="auto">
                <a:xfrm>
                  <a:off x="2271712" y="2371323"/>
                  <a:ext cx="15875" cy="18505"/>
                </a:xfrm>
                <a:custGeom>
                  <a:avLst/>
                  <a:gdLst>
                    <a:gd name="T0" fmla="*/ 5 w 5"/>
                    <a:gd name="T1" fmla="*/ 0 h 6"/>
                    <a:gd name="T2" fmla="*/ 5 w 5"/>
                    <a:gd name="T3" fmla="*/ 2 h 6"/>
                    <a:gd name="T4" fmla="*/ 5 w 5"/>
                    <a:gd name="T5" fmla="*/ 3 h 6"/>
                    <a:gd name="T6" fmla="*/ 5 w 5"/>
                    <a:gd name="T7" fmla="*/ 3 h 6"/>
                    <a:gd name="T8" fmla="*/ 5 w 5"/>
                    <a:gd name="T9" fmla="*/ 3 h 6"/>
                    <a:gd name="T10" fmla="*/ 5 w 5"/>
                    <a:gd name="T11" fmla="*/ 3 h 6"/>
                    <a:gd name="T12" fmla="*/ 5 w 5"/>
                    <a:gd name="T13" fmla="*/ 3 h 6"/>
                    <a:gd name="T14" fmla="*/ 4 w 5"/>
                    <a:gd name="T15" fmla="*/ 4 h 6"/>
                    <a:gd name="T16" fmla="*/ 4 w 5"/>
                    <a:gd name="T17" fmla="*/ 6 h 6"/>
                    <a:gd name="T18" fmla="*/ 4 w 5"/>
                    <a:gd name="T19" fmla="*/ 6 h 6"/>
                    <a:gd name="T20" fmla="*/ 4 w 5"/>
                    <a:gd name="T21" fmla="*/ 6 h 6"/>
                    <a:gd name="T22" fmla="*/ 4 w 5"/>
                    <a:gd name="T23" fmla="*/ 5 h 6"/>
                    <a:gd name="T24" fmla="*/ 4 w 5"/>
                    <a:gd name="T25" fmla="*/ 4 h 6"/>
                    <a:gd name="T26" fmla="*/ 4 w 5"/>
                    <a:gd name="T27" fmla="*/ 3 h 6"/>
                    <a:gd name="T28" fmla="*/ 3 w 5"/>
                    <a:gd name="T29" fmla="*/ 3 h 6"/>
                    <a:gd name="T30" fmla="*/ 3 w 5"/>
                    <a:gd name="T31" fmla="*/ 3 h 6"/>
                    <a:gd name="T32" fmla="*/ 3 w 5"/>
                    <a:gd name="T33" fmla="*/ 3 h 6"/>
                    <a:gd name="T34" fmla="*/ 4 w 5"/>
                    <a:gd name="T35" fmla="*/ 4 h 6"/>
                    <a:gd name="T36" fmla="*/ 4 w 5"/>
                    <a:gd name="T37" fmla="*/ 4 h 6"/>
                    <a:gd name="T38" fmla="*/ 3 w 5"/>
                    <a:gd name="T39" fmla="*/ 4 h 6"/>
                    <a:gd name="T40" fmla="*/ 2 w 5"/>
                    <a:gd name="T41" fmla="*/ 3 h 6"/>
                    <a:gd name="T42" fmla="*/ 1 w 5"/>
                    <a:gd name="T43" fmla="*/ 3 h 6"/>
                    <a:gd name="T44" fmla="*/ 1 w 5"/>
                    <a:gd name="T45" fmla="*/ 3 h 6"/>
                    <a:gd name="T46" fmla="*/ 0 w 5"/>
                    <a:gd name="T47" fmla="*/ 3 h 6"/>
                    <a:gd name="T48" fmla="*/ 0 w 5"/>
                    <a:gd name="T49" fmla="*/ 4 h 6"/>
                    <a:gd name="T50" fmla="*/ 1 w 5"/>
                    <a:gd name="T51" fmla="*/ 4 h 6"/>
                    <a:gd name="T52" fmla="*/ 1 w 5"/>
                    <a:gd name="T53" fmla="*/ 3 h 6"/>
                    <a:gd name="T54" fmla="*/ 1 w 5"/>
                    <a:gd name="T55" fmla="*/ 3 h 6"/>
                    <a:gd name="T56" fmla="*/ 1 w 5"/>
                    <a:gd name="T57" fmla="*/ 4 h 6"/>
                    <a:gd name="T58" fmla="*/ 0 w 5"/>
                    <a:gd name="T59" fmla="*/ 4 h 6"/>
                    <a:gd name="T60" fmla="*/ 0 w 5"/>
                    <a:gd name="T61" fmla="*/ 4 h 6"/>
                    <a:gd name="T62" fmla="*/ 0 w 5"/>
                    <a:gd name="T63" fmla="*/ 2 h 6"/>
                    <a:gd name="T64" fmla="*/ 0 w 5"/>
                    <a:gd name="T65" fmla="*/ 1 h 6"/>
                    <a:gd name="T66" fmla="*/ 0 w 5"/>
                    <a:gd name="T67" fmla="*/ 1 h 6"/>
                    <a:gd name="T68" fmla="*/ 0 w 5"/>
                    <a:gd name="T69" fmla="*/ 1 h 6"/>
                    <a:gd name="T70" fmla="*/ 1 w 5"/>
                    <a:gd name="T71" fmla="*/ 1 h 6"/>
                    <a:gd name="T72" fmla="*/ 1 w 5"/>
                    <a:gd name="T73" fmla="*/ 1 h 6"/>
                    <a:gd name="T74" fmla="*/ 1 w 5"/>
                    <a:gd name="T75" fmla="*/ 1 h 6"/>
                    <a:gd name="T76" fmla="*/ 1 w 5"/>
                    <a:gd name="T77" fmla="*/ 0 h 6"/>
                    <a:gd name="T78" fmla="*/ 2 w 5"/>
                    <a:gd name="T79" fmla="*/ 0 h 6"/>
                    <a:gd name="T80" fmla="*/ 2 w 5"/>
                    <a:gd name="T81" fmla="*/ 1 h 6"/>
                    <a:gd name="T82" fmla="*/ 3 w 5"/>
                    <a:gd name="T83" fmla="*/ 1 h 6"/>
                    <a:gd name="T84" fmla="*/ 3 w 5"/>
                    <a:gd name="T85" fmla="*/ 0 h 6"/>
                    <a:gd name="T86" fmla="*/ 2 w 5"/>
                    <a:gd name="T87" fmla="*/ 2 h 6"/>
                    <a:gd name="T88" fmla="*/ 1 w 5"/>
                    <a:gd name="T89" fmla="*/ 2 h 6"/>
                    <a:gd name="T90" fmla="*/ 1 w 5"/>
                    <a:gd name="T91" fmla="*/ 2 h 6"/>
                    <a:gd name="T92" fmla="*/ 1 w 5"/>
                    <a:gd name="T93" fmla="*/ 2 h 6"/>
                    <a:gd name="T94" fmla="*/ 1 w 5"/>
                    <a:gd name="T95" fmla="*/ 3 h 6"/>
                    <a:gd name="T96" fmla="*/ 1 w 5"/>
                    <a:gd name="T97" fmla="*/ 3 h 6"/>
                    <a:gd name="T98" fmla="*/ 2 w 5"/>
                    <a:gd name="T99" fmla="*/ 3 h 6"/>
                    <a:gd name="T100" fmla="*/ 2 w 5"/>
                    <a:gd name="T101" fmla="*/ 1 h 6"/>
                    <a:gd name="T102" fmla="*/ 1 w 5"/>
                    <a:gd name="T103" fmla="*/ 1 h 6"/>
                    <a:gd name="T104" fmla="*/ 1 w 5"/>
                    <a:gd name="T105" fmla="*/ 1 h 6"/>
                    <a:gd name="T106" fmla="*/ 1 w 5"/>
                    <a:gd name="T107" fmla="*/ 1 h 6"/>
                    <a:gd name="T108" fmla="*/ 2 w 5"/>
                    <a:gd name="T109" fmla="*/ 2 h 6"/>
                    <a:gd name="T110" fmla="*/ 2 w 5"/>
                    <a:gd name="T111" fmla="*/ 1 h 6"/>
                    <a:gd name="T112" fmla="*/ 4 w 5"/>
                    <a:gd name="T113" fmla="*/ 0 h 6"/>
                    <a:gd name="T114" fmla="*/ 3 w 5"/>
                    <a:gd name="T115" fmla="*/ 1 h 6"/>
                    <a:gd name="T116" fmla="*/ 3 w 5"/>
                    <a:gd name="T117" fmla="*/ 2 h 6"/>
                    <a:gd name="T118" fmla="*/ 4 w 5"/>
                    <a:gd name="T119" fmla="*/ 2 h 6"/>
                    <a:gd name="T120" fmla="*/ 4 w 5"/>
                    <a:gd name="T121" fmla="*/ 2 h 6"/>
                    <a:gd name="T122" fmla="*/ 4 w 5"/>
                    <a:gd name="T123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" h="6">
                      <a:moveTo>
                        <a:pt x="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1" name="Freeform 230"/>
                <p:cNvSpPr>
                  <a:spLocks noEditPoints="1"/>
                </p:cNvSpPr>
                <p:nvPr/>
              </p:nvSpPr>
              <p:spPr bwMode="auto">
                <a:xfrm>
                  <a:off x="2292350" y="2569832"/>
                  <a:ext cx="17463" cy="18505"/>
                </a:xfrm>
                <a:custGeom>
                  <a:avLst/>
                  <a:gdLst>
                    <a:gd name="T0" fmla="*/ 5 w 6"/>
                    <a:gd name="T1" fmla="*/ 0 h 6"/>
                    <a:gd name="T2" fmla="*/ 5 w 6"/>
                    <a:gd name="T3" fmla="*/ 2 h 6"/>
                    <a:gd name="T4" fmla="*/ 5 w 6"/>
                    <a:gd name="T5" fmla="*/ 3 h 6"/>
                    <a:gd name="T6" fmla="*/ 6 w 6"/>
                    <a:gd name="T7" fmla="*/ 3 h 6"/>
                    <a:gd name="T8" fmla="*/ 6 w 6"/>
                    <a:gd name="T9" fmla="*/ 3 h 6"/>
                    <a:gd name="T10" fmla="*/ 5 w 6"/>
                    <a:gd name="T11" fmla="*/ 3 h 6"/>
                    <a:gd name="T12" fmla="*/ 5 w 6"/>
                    <a:gd name="T13" fmla="*/ 3 h 6"/>
                    <a:gd name="T14" fmla="*/ 5 w 6"/>
                    <a:gd name="T15" fmla="*/ 4 h 6"/>
                    <a:gd name="T16" fmla="*/ 4 w 6"/>
                    <a:gd name="T17" fmla="*/ 6 h 6"/>
                    <a:gd name="T18" fmla="*/ 4 w 6"/>
                    <a:gd name="T19" fmla="*/ 6 h 6"/>
                    <a:gd name="T20" fmla="*/ 4 w 6"/>
                    <a:gd name="T21" fmla="*/ 6 h 6"/>
                    <a:gd name="T22" fmla="*/ 4 w 6"/>
                    <a:gd name="T23" fmla="*/ 5 h 6"/>
                    <a:gd name="T24" fmla="*/ 5 w 6"/>
                    <a:gd name="T25" fmla="*/ 4 h 6"/>
                    <a:gd name="T26" fmla="*/ 4 w 6"/>
                    <a:gd name="T27" fmla="*/ 3 h 6"/>
                    <a:gd name="T28" fmla="*/ 4 w 6"/>
                    <a:gd name="T29" fmla="*/ 3 h 6"/>
                    <a:gd name="T30" fmla="*/ 3 w 6"/>
                    <a:gd name="T31" fmla="*/ 3 h 6"/>
                    <a:gd name="T32" fmla="*/ 4 w 6"/>
                    <a:gd name="T33" fmla="*/ 3 h 6"/>
                    <a:gd name="T34" fmla="*/ 4 w 6"/>
                    <a:gd name="T35" fmla="*/ 4 h 6"/>
                    <a:gd name="T36" fmla="*/ 4 w 6"/>
                    <a:gd name="T37" fmla="*/ 4 h 6"/>
                    <a:gd name="T38" fmla="*/ 3 w 6"/>
                    <a:gd name="T39" fmla="*/ 4 h 6"/>
                    <a:gd name="T40" fmla="*/ 2 w 6"/>
                    <a:gd name="T41" fmla="*/ 3 h 6"/>
                    <a:gd name="T42" fmla="*/ 1 w 6"/>
                    <a:gd name="T43" fmla="*/ 3 h 6"/>
                    <a:gd name="T44" fmla="*/ 1 w 6"/>
                    <a:gd name="T45" fmla="*/ 3 h 6"/>
                    <a:gd name="T46" fmla="*/ 1 w 6"/>
                    <a:gd name="T47" fmla="*/ 3 h 6"/>
                    <a:gd name="T48" fmla="*/ 1 w 6"/>
                    <a:gd name="T49" fmla="*/ 4 h 6"/>
                    <a:gd name="T50" fmla="*/ 1 w 6"/>
                    <a:gd name="T51" fmla="*/ 4 h 6"/>
                    <a:gd name="T52" fmla="*/ 1 w 6"/>
                    <a:gd name="T53" fmla="*/ 3 h 6"/>
                    <a:gd name="T54" fmla="*/ 1 w 6"/>
                    <a:gd name="T55" fmla="*/ 3 h 6"/>
                    <a:gd name="T56" fmla="*/ 1 w 6"/>
                    <a:gd name="T57" fmla="*/ 4 h 6"/>
                    <a:gd name="T58" fmla="*/ 1 w 6"/>
                    <a:gd name="T59" fmla="*/ 4 h 6"/>
                    <a:gd name="T60" fmla="*/ 0 w 6"/>
                    <a:gd name="T61" fmla="*/ 4 h 6"/>
                    <a:gd name="T62" fmla="*/ 1 w 6"/>
                    <a:gd name="T63" fmla="*/ 2 h 6"/>
                    <a:gd name="T64" fmla="*/ 1 w 6"/>
                    <a:gd name="T65" fmla="*/ 1 h 6"/>
                    <a:gd name="T66" fmla="*/ 1 w 6"/>
                    <a:gd name="T67" fmla="*/ 1 h 6"/>
                    <a:gd name="T68" fmla="*/ 1 w 6"/>
                    <a:gd name="T69" fmla="*/ 1 h 6"/>
                    <a:gd name="T70" fmla="*/ 1 w 6"/>
                    <a:gd name="T71" fmla="*/ 1 h 6"/>
                    <a:gd name="T72" fmla="*/ 1 w 6"/>
                    <a:gd name="T73" fmla="*/ 1 h 6"/>
                    <a:gd name="T74" fmla="*/ 1 w 6"/>
                    <a:gd name="T75" fmla="*/ 1 h 6"/>
                    <a:gd name="T76" fmla="*/ 2 w 6"/>
                    <a:gd name="T77" fmla="*/ 0 h 6"/>
                    <a:gd name="T78" fmla="*/ 2 w 6"/>
                    <a:gd name="T79" fmla="*/ 0 h 6"/>
                    <a:gd name="T80" fmla="*/ 3 w 6"/>
                    <a:gd name="T81" fmla="*/ 1 h 6"/>
                    <a:gd name="T82" fmla="*/ 3 w 6"/>
                    <a:gd name="T83" fmla="*/ 1 h 6"/>
                    <a:gd name="T84" fmla="*/ 4 w 6"/>
                    <a:gd name="T85" fmla="*/ 0 h 6"/>
                    <a:gd name="T86" fmla="*/ 5 w 6"/>
                    <a:gd name="T87" fmla="*/ 0 h 6"/>
                    <a:gd name="T88" fmla="*/ 2 w 6"/>
                    <a:gd name="T89" fmla="*/ 2 h 6"/>
                    <a:gd name="T90" fmla="*/ 1 w 6"/>
                    <a:gd name="T91" fmla="*/ 2 h 6"/>
                    <a:gd name="T92" fmla="*/ 1 w 6"/>
                    <a:gd name="T93" fmla="*/ 2 h 6"/>
                    <a:gd name="T94" fmla="*/ 1 w 6"/>
                    <a:gd name="T95" fmla="*/ 2 h 6"/>
                    <a:gd name="T96" fmla="*/ 1 w 6"/>
                    <a:gd name="T97" fmla="*/ 3 h 6"/>
                    <a:gd name="T98" fmla="*/ 2 w 6"/>
                    <a:gd name="T99" fmla="*/ 3 h 6"/>
                    <a:gd name="T100" fmla="*/ 3 w 6"/>
                    <a:gd name="T101" fmla="*/ 2 h 6"/>
                    <a:gd name="T102" fmla="*/ 2 w 6"/>
                    <a:gd name="T103" fmla="*/ 1 h 6"/>
                    <a:gd name="T104" fmla="*/ 2 w 6"/>
                    <a:gd name="T105" fmla="*/ 1 h 6"/>
                    <a:gd name="T106" fmla="*/ 2 w 6"/>
                    <a:gd name="T107" fmla="*/ 1 h 6"/>
                    <a:gd name="T108" fmla="*/ 2 w 6"/>
                    <a:gd name="T109" fmla="*/ 1 h 6"/>
                    <a:gd name="T110" fmla="*/ 3 w 6"/>
                    <a:gd name="T111" fmla="*/ 1 h 6"/>
                    <a:gd name="T112" fmla="*/ 2 w 6"/>
                    <a:gd name="T113" fmla="*/ 1 h 6"/>
                    <a:gd name="T114" fmla="*/ 4 w 6"/>
                    <a:gd name="T115" fmla="*/ 0 h 6"/>
                    <a:gd name="T116" fmla="*/ 3 w 6"/>
                    <a:gd name="T117" fmla="*/ 1 h 6"/>
                    <a:gd name="T118" fmla="*/ 4 w 6"/>
                    <a:gd name="T119" fmla="*/ 2 h 6"/>
                    <a:gd name="T120" fmla="*/ 5 w 6"/>
                    <a:gd name="T121" fmla="*/ 2 h 6"/>
                    <a:gd name="T122" fmla="*/ 5 w 6"/>
                    <a:gd name="T123" fmla="*/ 1 h 6"/>
                    <a:gd name="T124" fmla="*/ 4 w 6"/>
                    <a:gd name="T1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" h="6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lnTo>
                        <a:pt x="5" y="0"/>
                      </a:lnTo>
                      <a:close/>
                      <a:moveTo>
                        <a:pt x="3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2" name="Freeform 231"/>
                <p:cNvSpPr>
                  <a:spLocks/>
                </p:cNvSpPr>
                <p:nvPr/>
              </p:nvSpPr>
              <p:spPr bwMode="auto">
                <a:xfrm>
                  <a:off x="2260600" y="2529457"/>
                  <a:ext cx="41275" cy="18505"/>
                </a:xfrm>
                <a:custGeom>
                  <a:avLst/>
                  <a:gdLst>
                    <a:gd name="T0" fmla="*/ 1 w 14"/>
                    <a:gd name="T1" fmla="*/ 4 h 6"/>
                    <a:gd name="T2" fmla="*/ 0 w 14"/>
                    <a:gd name="T3" fmla="*/ 1 h 6"/>
                    <a:gd name="T4" fmla="*/ 0 w 14"/>
                    <a:gd name="T5" fmla="*/ 0 h 6"/>
                    <a:gd name="T6" fmla="*/ 11 w 14"/>
                    <a:gd name="T7" fmla="*/ 2 h 6"/>
                    <a:gd name="T8" fmla="*/ 12 w 14"/>
                    <a:gd name="T9" fmla="*/ 2 h 6"/>
                    <a:gd name="T10" fmla="*/ 13 w 14"/>
                    <a:gd name="T11" fmla="*/ 2 h 6"/>
                    <a:gd name="T12" fmla="*/ 13 w 14"/>
                    <a:gd name="T13" fmla="*/ 1 h 6"/>
                    <a:gd name="T14" fmla="*/ 14 w 14"/>
                    <a:gd name="T15" fmla="*/ 1 h 6"/>
                    <a:gd name="T16" fmla="*/ 13 w 14"/>
                    <a:gd name="T17" fmla="*/ 6 h 6"/>
                    <a:gd name="T18" fmla="*/ 12 w 14"/>
                    <a:gd name="T19" fmla="*/ 6 h 6"/>
                    <a:gd name="T20" fmla="*/ 12 w 14"/>
                    <a:gd name="T21" fmla="*/ 4 h 6"/>
                    <a:gd name="T22" fmla="*/ 12 w 14"/>
                    <a:gd name="T23" fmla="*/ 4 h 6"/>
                    <a:gd name="T24" fmla="*/ 11 w 14"/>
                    <a:gd name="T25" fmla="*/ 4 h 6"/>
                    <a:gd name="T26" fmla="*/ 3 w 14"/>
                    <a:gd name="T27" fmla="*/ 2 h 6"/>
                    <a:gd name="T28" fmla="*/ 2 w 14"/>
                    <a:gd name="T29" fmla="*/ 2 h 6"/>
                    <a:gd name="T30" fmla="*/ 1 w 14"/>
                    <a:gd name="T31" fmla="*/ 2 h 6"/>
                    <a:gd name="T32" fmla="*/ 1 w 14"/>
                    <a:gd name="T33" fmla="*/ 3 h 6"/>
                    <a:gd name="T34" fmla="*/ 1 w 14"/>
                    <a:gd name="T3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6">
                      <a:moveTo>
                        <a:pt x="1" y="4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5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3" name="Freeform 232"/>
                <p:cNvSpPr>
                  <a:spLocks/>
                </p:cNvSpPr>
                <p:nvPr/>
              </p:nvSpPr>
              <p:spPr bwMode="auto">
                <a:xfrm>
                  <a:off x="2295525" y="2510952"/>
                  <a:ext cx="17463" cy="11776"/>
                </a:xfrm>
                <a:custGeom>
                  <a:avLst/>
                  <a:gdLst>
                    <a:gd name="T0" fmla="*/ 6 w 6"/>
                    <a:gd name="T1" fmla="*/ 4 h 4"/>
                    <a:gd name="T2" fmla="*/ 5 w 6"/>
                    <a:gd name="T3" fmla="*/ 3 h 4"/>
                    <a:gd name="T4" fmla="*/ 4 w 6"/>
                    <a:gd name="T5" fmla="*/ 2 h 4"/>
                    <a:gd name="T6" fmla="*/ 3 w 6"/>
                    <a:gd name="T7" fmla="*/ 1 h 4"/>
                    <a:gd name="T8" fmla="*/ 3 w 6"/>
                    <a:gd name="T9" fmla="*/ 1 h 4"/>
                    <a:gd name="T10" fmla="*/ 2 w 6"/>
                    <a:gd name="T11" fmla="*/ 1 h 4"/>
                    <a:gd name="T12" fmla="*/ 3 w 6"/>
                    <a:gd name="T13" fmla="*/ 2 h 4"/>
                    <a:gd name="T14" fmla="*/ 3 w 6"/>
                    <a:gd name="T15" fmla="*/ 2 h 4"/>
                    <a:gd name="T16" fmla="*/ 2 w 6"/>
                    <a:gd name="T17" fmla="*/ 3 h 4"/>
                    <a:gd name="T18" fmla="*/ 1 w 6"/>
                    <a:gd name="T19" fmla="*/ 3 h 4"/>
                    <a:gd name="T20" fmla="*/ 1 w 6"/>
                    <a:gd name="T21" fmla="*/ 2 h 4"/>
                    <a:gd name="T22" fmla="*/ 0 w 6"/>
                    <a:gd name="T23" fmla="*/ 1 h 4"/>
                    <a:gd name="T24" fmla="*/ 1 w 6"/>
                    <a:gd name="T25" fmla="*/ 0 h 4"/>
                    <a:gd name="T26" fmla="*/ 3 w 6"/>
                    <a:gd name="T27" fmla="*/ 0 h 4"/>
                    <a:gd name="T28" fmla="*/ 4 w 6"/>
                    <a:gd name="T29" fmla="*/ 1 h 4"/>
                    <a:gd name="T30" fmla="*/ 6 w 6"/>
                    <a:gd name="T3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5" y="2"/>
                        <a:pt x="5" y="2"/>
                        <a:pt x="6" y="4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4" name="Freeform 233"/>
                <p:cNvSpPr>
                  <a:spLocks noEditPoints="1"/>
                </p:cNvSpPr>
                <p:nvPr/>
              </p:nvSpPr>
              <p:spPr bwMode="auto">
                <a:xfrm>
                  <a:off x="2266950" y="2473942"/>
                  <a:ext cx="41275" cy="30281"/>
                </a:xfrm>
                <a:custGeom>
                  <a:avLst/>
                  <a:gdLst>
                    <a:gd name="T0" fmla="*/ 6 w 14"/>
                    <a:gd name="T1" fmla="*/ 9 h 10"/>
                    <a:gd name="T2" fmla="*/ 2 w 14"/>
                    <a:gd name="T3" fmla="*/ 8 h 10"/>
                    <a:gd name="T4" fmla="*/ 0 w 14"/>
                    <a:gd name="T5" fmla="*/ 6 h 10"/>
                    <a:gd name="T6" fmla="*/ 0 w 14"/>
                    <a:gd name="T7" fmla="*/ 4 h 10"/>
                    <a:gd name="T8" fmla="*/ 2 w 14"/>
                    <a:gd name="T9" fmla="*/ 1 h 10"/>
                    <a:gd name="T10" fmla="*/ 7 w 14"/>
                    <a:gd name="T11" fmla="*/ 1 h 10"/>
                    <a:gd name="T12" fmla="*/ 11 w 14"/>
                    <a:gd name="T13" fmla="*/ 2 h 10"/>
                    <a:gd name="T14" fmla="*/ 13 w 14"/>
                    <a:gd name="T15" fmla="*/ 4 h 10"/>
                    <a:gd name="T16" fmla="*/ 14 w 14"/>
                    <a:gd name="T17" fmla="*/ 6 h 10"/>
                    <a:gd name="T18" fmla="*/ 11 w 14"/>
                    <a:gd name="T19" fmla="*/ 9 h 10"/>
                    <a:gd name="T20" fmla="*/ 6 w 14"/>
                    <a:gd name="T21" fmla="*/ 9 h 10"/>
                    <a:gd name="T22" fmla="*/ 7 w 14"/>
                    <a:gd name="T23" fmla="*/ 7 h 10"/>
                    <a:gd name="T24" fmla="*/ 11 w 14"/>
                    <a:gd name="T25" fmla="*/ 7 h 10"/>
                    <a:gd name="T26" fmla="*/ 13 w 14"/>
                    <a:gd name="T27" fmla="*/ 6 h 10"/>
                    <a:gd name="T28" fmla="*/ 13 w 14"/>
                    <a:gd name="T29" fmla="*/ 5 h 10"/>
                    <a:gd name="T30" fmla="*/ 11 w 14"/>
                    <a:gd name="T31" fmla="*/ 4 h 10"/>
                    <a:gd name="T32" fmla="*/ 7 w 14"/>
                    <a:gd name="T33" fmla="*/ 2 h 10"/>
                    <a:gd name="T34" fmla="*/ 3 w 14"/>
                    <a:gd name="T35" fmla="*/ 2 h 10"/>
                    <a:gd name="T36" fmla="*/ 1 w 14"/>
                    <a:gd name="T37" fmla="*/ 3 h 10"/>
                    <a:gd name="T38" fmla="*/ 0 w 14"/>
                    <a:gd name="T39" fmla="*/ 4 h 10"/>
                    <a:gd name="T40" fmla="*/ 1 w 14"/>
                    <a:gd name="T41" fmla="*/ 5 h 10"/>
                    <a:gd name="T42" fmla="*/ 3 w 14"/>
                    <a:gd name="T43" fmla="*/ 7 h 10"/>
                    <a:gd name="T44" fmla="*/ 7 w 14"/>
                    <a:gd name="T4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10">
                      <a:moveTo>
                        <a:pt x="6" y="9"/>
                      </a:moveTo>
                      <a:cubicBezTo>
                        <a:pt x="5" y="9"/>
                        <a:pt x="3" y="9"/>
                        <a:pt x="2" y="8"/>
                      </a:cubicBezTo>
                      <a:cubicBezTo>
                        <a:pt x="1" y="7"/>
                        <a:pt x="1" y="7"/>
                        <a:pt x="0" y="6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9" y="1"/>
                        <a:pt x="10" y="1"/>
                        <a:pt x="11" y="2"/>
                      </a:cubicBezTo>
                      <a:cubicBezTo>
                        <a:pt x="12" y="2"/>
                        <a:pt x="13" y="3"/>
                        <a:pt x="13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4" y="7"/>
                        <a:pt x="13" y="8"/>
                        <a:pt x="11" y="9"/>
                      </a:cubicBezTo>
                      <a:cubicBezTo>
                        <a:pt x="10" y="9"/>
                        <a:pt x="8" y="10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9" y="8"/>
                        <a:pt x="10" y="8"/>
                        <a:pt x="11" y="7"/>
                      </a:cubicBezTo>
                      <a:cubicBezTo>
                        <a:pt x="12" y="7"/>
                        <a:pt x="13" y="7"/>
                        <a:pt x="13" y="6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10" y="3"/>
                        <a:pt x="9" y="3"/>
                        <a:pt x="7" y="2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0" y="4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1" y="6"/>
                        <a:pt x="2" y="6"/>
                        <a:pt x="3" y="7"/>
                      </a:cubicBezTo>
                      <a:cubicBezTo>
                        <a:pt x="4" y="7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5" name="Freeform 234"/>
                <p:cNvSpPr>
                  <a:spLocks noEditPoints="1"/>
                </p:cNvSpPr>
                <p:nvPr/>
              </p:nvSpPr>
              <p:spPr bwMode="auto">
                <a:xfrm>
                  <a:off x="2270125" y="2441979"/>
                  <a:ext cx="39688" cy="28599"/>
                </a:xfrm>
                <a:custGeom>
                  <a:avLst/>
                  <a:gdLst>
                    <a:gd name="T0" fmla="*/ 7 w 14"/>
                    <a:gd name="T1" fmla="*/ 9 h 9"/>
                    <a:gd name="T2" fmla="*/ 3 w 14"/>
                    <a:gd name="T3" fmla="*/ 8 h 9"/>
                    <a:gd name="T4" fmla="*/ 1 w 14"/>
                    <a:gd name="T5" fmla="*/ 6 h 9"/>
                    <a:gd name="T6" fmla="*/ 0 w 14"/>
                    <a:gd name="T7" fmla="*/ 4 h 9"/>
                    <a:gd name="T8" fmla="*/ 2 w 14"/>
                    <a:gd name="T9" fmla="*/ 1 h 9"/>
                    <a:gd name="T10" fmla="*/ 8 w 14"/>
                    <a:gd name="T11" fmla="*/ 0 h 9"/>
                    <a:gd name="T12" fmla="*/ 12 w 14"/>
                    <a:gd name="T13" fmla="*/ 2 h 9"/>
                    <a:gd name="T14" fmla="*/ 14 w 14"/>
                    <a:gd name="T15" fmla="*/ 4 h 9"/>
                    <a:gd name="T16" fmla="*/ 14 w 14"/>
                    <a:gd name="T17" fmla="*/ 6 h 9"/>
                    <a:gd name="T18" fmla="*/ 12 w 14"/>
                    <a:gd name="T19" fmla="*/ 9 h 9"/>
                    <a:gd name="T20" fmla="*/ 7 w 14"/>
                    <a:gd name="T21" fmla="*/ 9 h 9"/>
                    <a:gd name="T22" fmla="*/ 7 w 14"/>
                    <a:gd name="T23" fmla="*/ 7 h 9"/>
                    <a:gd name="T24" fmla="*/ 12 w 14"/>
                    <a:gd name="T25" fmla="*/ 7 h 9"/>
                    <a:gd name="T26" fmla="*/ 14 w 14"/>
                    <a:gd name="T27" fmla="*/ 6 h 9"/>
                    <a:gd name="T28" fmla="*/ 13 w 14"/>
                    <a:gd name="T29" fmla="*/ 5 h 9"/>
                    <a:gd name="T30" fmla="*/ 12 w 14"/>
                    <a:gd name="T31" fmla="*/ 3 h 9"/>
                    <a:gd name="T32" fmla="*/ 7 w 14"/>
                    <a:gd name="T33" fmla="*/ 2 h 9"/>
                    <a:gd name="T34" fmla="*/ 3 w 14"/>
                    <a:gd name="T35" fmla="*/ 2 h 9"/>
                    <a:gd name="T36" fmla="*/ 1 w 14"/>
                    <a:gd name="T37" fmla="*/ 3 h 9"/>
                    <a:gd name="T38" fmla="*/ 1 w 14"/>
                    <a:gd name="T39" fmla="*/ 4 h 9"/>
                    <a:gd name="T40" fmla="*/ 1 w 14"/>
                    <a:gd name="T41" fmla="*/ 5 h 9"/>
                    <a:gd name="T42" fmla="*/ 4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7" y="9"/>
                      </a:moveTo>
                      <a:cubicBezTo>
                        <a:pt x="5" y="9"/>
                        <a:pt x="4" y="8"/>
                        <a:pt x="3" y="8"/>
                      </a:cubicBezTo>
                      <a:cubicBezTo>
                        <a:pt x="2" y="7"/>
                        <a:pt x="1" y="6"/>
                        <a:pt x="1" y="6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4" y="0"/>
                        <a:pt x="6" y="0"/>
                        <a:pt x="8" y="0"/>
                      </a:cubicBezTo>
                      <a:cubicBezTo>
                        <a:pt x="9" y="1"/>
                        <a:pt x="11" y="1"/>
                        <a:pt x="12" y="2"/>
                      </a:cubicBezTo>
                      <a:cubicBezTo>
                        <a:pt x="13" y="2"/>
                        <a:pt x="13" y="3"/>
                        <a:pt x="14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4" y="7"/>
                        <a:pt x="13" y="8"/>
                        <a:pt x="12" y="9"/>
                      </a:cubicBezTo>
                      <a:cubicBezTo>
                        <a:pt x="10" y="9"/>
                        <a:pt x="9" y="9"/>
                        <a:pt x="7" y="9"/>
                      </a:cubicBezTo>
                      <a:close/>
                      <a:moveTo>
                        <a:pt x="7" y="7"/>
                      </a:moveTo>
                      <a:cubicBezTo>
                        <a:pt x="9" y="8"/>
                        <a:pt x="11" y="8"/>
                        <a:pt x="12" y="7"/>
                      </a:cubicBezTo>
                      <a:cubicBezTo>
                        <a:pt x="13" y="7"/>
                        <a:pt x="14" y="7"/>
                        <a:pt x="14" y="6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13" y="4"/>
                        <a:pt x="13" y="4"/>
                        <a:pt x="12" y="3"/>
                      </a:cubicBezTo>
                      <a:cubicBezTo>
                        <a:pt x="11" y="3"/>
                        <a:pt x="9" y="3"/>
                        <a:pt x="7" y="2"/>
                      </a:cubicBez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5" y="7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6" name="Freeform 235"/>
                <p:cNvSpPr>
                  <a:spLocks noEditPoints="1"/>
                </p:cNvSpPr>
                <p:nvPr/>
              </p:nvSpPr>
              <p:spPr bwMode="auto">
                <a:xfrm>
                  <a:off x="2274887" y="2411698"/>
                  <a:ext cx="41275" cy="26916"/>
                </a:xfrm>
                <a:custGeom>
                  <a:avLst/>
                  <a:gdLst>
                    <a:gd name="T0" fmla="*/ 6 w 14"/>
                    <a:gd name="T1" fmla="*/ 9 h 9"/>
                    <a:gd name="T2" fmla="*/ 2 w 14"/>
                    <a:gd name="T3" fmla="*/ 8 h 9"/>
                    <a:gd name="T4" fmla="*/ 0 w 14"/>
                    <a:gd name="T5" fmla="*/ 5 h 9"/>
                    <a:gd name="T6" fmla="*/ 0 w 14"/>
                    <a:gd name="T7" fmla="*/ 4 h 9"/>
                    <a:gd name="T8" fmla="*/ 2 w 14"/>
                    <a:gd name="T9" fmla="*/ 1 h 9"/>
                    <a:gd name="T10" fmla="*/ 7 w 14"/>
                    <a:gd name="T11" fmla="*/ 0 h 9"/>
                    <a:gd name="T12" fmla="*/ 11 w 14"/>
                    <a:gd name="T13" fmla="*/ 2 h 9"/>
                    <a:gd name="T14" fmla="*/ 13 w 14"/>
                    <a:gd name="T15" fmla="*/ 4 h 9"/>
                    <a:gd name="T16" fmla="*/ 14 w 14"/>
                    <a:gd name="T17" fmla="*/ 6 h 9"/>
                    <a:gd name="T18" fmla="*/ 11 w 14"/>
                    <a:gd name="T19" fmla="*/ 9 h 9"/>
                    <a:gd name="T20" fmla="*/ 6 w 14"/>
                    <a:gd name="T21" fmla="*/ 9 h 9"/>
                    <a:gd name="T22" fmla="*/ 7 w 14"/>
                    <a:gd name="T23" fmla="*/ 7 h 9"/>
                    <a:gd name="T24" fmla="*/ 11 w 14"/>
                    <a:gd name="T25" fmla="*/ 7 h 9"/>
                    <a:gd name="T26" fmla="*/ 13 w 14"/>
                    <a:gd name="T27" fmla="*/ 6 h 9"/>
                    <a:gd name="T28" fmla="*/ 13 w 14"/>
                    <a:gd name="T29" fmla="*/ 4 h 9"/>
                    <a:gd name="T30" fmla="*/ 11 w 14"/>
                    <a:gd name="T31" fmla="*/ 3 h 9"/>
                    <a:gd name="T32" fmla="*/ 7 w 14"/>
                    <a:gd name="T33" fmla="*/ 2 h 9"/>
                    <a:gd name="T34" fmla="*/ 3 w 14"/>
                    <a:gd name="T35" fmla="*/ 2 h 9"/>
                    <a:gd name="T36" fmla="*/ 1 w 14"/>
                    <a:gd name="T37" fmla="*/ 3 h 9"/>
                    <a:gd name="T38" fmla="*/ 1 w 14"/>
                    <a:gd name="T39" fmla="*/ 4 h 9"/>
                    <a:gd name="T40" fmla="*/ 1 w 14"/>
                    <a:gd name="T41" fmla="*/ 5 h 9"/>
                    <a:gd name="T42" fmla="*/ 3 w 14"/>
                    <a:gd name="T43" fmla="*/ 6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cubicBezTo>
                        <a:pt x="5" y="9"/>
                        <a:pt x="3" y="8"/>
                        <a:pt x="2" y="8"/>
                      </a:cubicBezTo>
                      <a:cubicBezTo>
                        <a:pt x="1" y="7"/>
                        <a:pt x="1" y="6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1"/>
                        <a:pt x="10" y="1"/>
                        <a:pt x="11" y="2"/>
                      </a:cubicBezTo>
                      <a:cubicBezTo>
                        <a:pt x="12" y="2"/>
                        <a:pt x="13" y="3"/>
                        <a:pt x="13" y="4"/>
                      </a:cubicBezTo>
                      <a:cubicBezTo>
                        <a:pt x="14" y="4"/>
                        <a:pt x="14" y="5"/>
                        <a:pt x="14" y="6"/>
                      </a:cubicBezTo>
                      <a:cubicBezTo>
                        <a:pt x="14" y="7"/>
                        <a:pt x="13" y="8"/>
                        <a:pt x="11" y="9"/>
                      </a:cubicBezTo>
                      <a:cubicBezTo>
                        <a:pt x="10" y="9"/>
                        <a:pt x="8" y="9"/>
                        <a:pt x="6" y="9"/>
                      </a:cubicBezTo>
                      <a:close/>
                      <a:moveTo>
                        <a:pt x="7" y="7"/>
                      </a:moveTo>
                      <a:cubicBezTo>
                        <a:pt x="9" y="7"/>
                        <a:pt x="10" y="7"/>
                        <a:pt x="11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4"/>
                        <a:pt x="12" y="4"/>
                        <a:pt x="11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7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7" name="Freeform 236"/>
                <p:cNvSpPr>
                  <a:spLocks/>
                </p:cNvSpPr>
                <p:nvPr/>
              </p:nvSpPr>
              <p:spPr bwMode="auto">
                <a:xfrm>
                  <a:off x="2287587" y="2433567"/>
                  <a:ext cx="174625" cy="240566"/>
                </a:xfrm>
                <a:custGeom>
                  <a:avLst/>
                  <a:gdLst>
                    <a:gd name="T0" fmla="*/ 60 w 60"/>
                    <a:gd name="T1" fmla="*/ 15 h 78"/>
                    <a:gd name="T2" fmla="*/ 28 w 60"/>
                    <a:gd name="T3" fmla="*/ 78 h 78"/>
                    <a:gd name="T4" fmla="*/ 0 w 60"/>
                    <a:gd name="T5" fmla="*/ 64 h 78"/>
                    <a:gd name="T6" fmla="*/ 35 w 60"/>
                    <a:gd name="T7" fmla="*/ 0 h 78"/>
                    <a:gd name="T8" fmla="*/ 60 w 60"/>
                    <a:gd name="T9" fmla="*/ 1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8">
                      <a:moveTo>
                        <a:pt x="60" y="15"/>
                      </a:moveTo>
                      <a:cubicBezTo>
                        <a:pt x="60" y="15"/>
                        <a:pt x="37" y="53"/>
                        <a:pt x="28" y="78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0" y="37"/>
                        <a:pt x="16" y="18"/>
                        <a:pt x="35" y="0"/>
                      </a:cubicBezTo>
                      <a:lnTo>
                        <a:pt x="60" y="15"/>
                      </a:lnTo>
                      <a:close/>
                    </a:path>
                  </a:pathLst>
                </a:custGeom>
                <a:solidFill>
                  <a:srgbClr val="7C52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8" name="Freeform 237"/>
                <p:cNvSpPr>
                  <a:spLocks/>
                </p:cNvSpPr>
                <p:nvPr/>
              </p:nvSpPr>
              <p:spPr bwMode="auto">
                <a:xfrm>
                  <a:off x="2284412" y="2426838"/>
                  <a:ext cx="180975" cy="250660"/>
                </a:xfrm>
                <a:custGeom>
                  <a:avLst/>
                  <a:gdLst>
                    <a:gd name="T0" fmla="*/ 61 w 62"/>
                    <a:gd name="T1" fmla="*/ 17 h 81"/>
                    <a:gd name="T2" fmla="*/ 60 w 62"/>
                    <a:gd name="T3" fmla="*/ 16 h 81"/>
                    <a:gd name="T4" fmla="*/ 28 w 62"/>
                    <a:gd name="T5" fmla="*/ 80 h 81"/>
                    <a:gd name="T6" fmla="*/ 29 w 62"/>
                    <a:gd name="T7" fmla="*/ 80 h 81"/>
                    <a:gd name="T8" fmla="*/ 29 w 62"/>
                    <a:gd name="T9" fmla="*/ 79 h 81"/>
                    <a:gd name="T10" fmla="*/ 2 w 62"/>
                    <a:gd name="T11" fmla="*/ 65 h 81"/>
                    <a:gd name="T12" fmla="*/ 1 w 62"/>
                    <a:gd name="T13" fmla="*/ 66 h 81"/>
                    <a:gd name="T14" fmla="*/ 2 w 62"/>
                    <a:gd name="T15" fmla="*/ 66 h 81"/>
                    <a:gd name="T16" fmla="*/ 37 w 62"/>
                    <a:gd name="T17" fmla="*/ 2 h 81"/>
                    <a:gd name="T18" fmla="*/ 36 w 62"/>
                    <a:gd name="T19" fmla="*/ 2 h 81"/>
                    <a:gd name="T20" fmla="*/ 35 w 62"/>
                    <a:gd name="T21" fmla="*/ 2 h 81"/>
                    <a:gd name="T22" fmla="*/ 61 w 62"/>
                    <a:gd name="T23" fmla="*/ 18 h 81"/>
                    <a:gd name="T24" fmla="*/ 61 w 62"/>
                    <a:gd name="T25" fmla="*/ 17 h 81"/>
                    <a:gd name="T26" fmla="*/ 60 w 62"/>
                    <a:gd name="T27" fmla="*/ 16 h 81"/>
                    <a:gd name="T28" fmla="*/ 61 w 62"/>
                    <a:gd name="T29" fmla="*/ 17 h 81"/>
                    <a:gd name="T30" fmla="*/ 62 w 62"/>
                    <a:gd name="T31" fmla="*/ 16 h 81"/>
                    <a:gd name="T32" fmla="*/ 36 w 62"/>
                    <a:gd name="T33" fmla="*/ 1 h 81"/>
                    <a:gd name="T34" fmla="*/ 35 w 62"/>
                    <a:gd name="T35" fmla="*/ 1 h 81"/>
                    <a:gd name="T36" fmla="*/ 0 w 62"/>
                    <a:gd name="T37" fmla="*/ 66 h 81"/>
                    <a:gd name="T38" fmla="*/ 1 w 62"/>
                    <a:gd name="T39" fmla="*/ 67 h 81"/>
                    <a:gd name="T40" fmla="*/ 28 w 62"/>
                    <a:gd name="T41" fmla="*/ 81 h 81"/>
                    <a:gd name="T42" fmla="*/ 29 w 62"/>
                    <a:gd name="T43" fmla="*/ 81 h 81"/>
                    <a:gd name="T44" fmla="*/ 29 w 62"/>
                    <a:gd name="T45" fmla="*/ 80 h 81"/>
                    <a:gd name="T46" fmla="*/ 49 w 62"/>
                    <a:gd name="T47" fmla="*/ 40 h 81"/>
                    <a:gd name="T48" fmla="*/ 58 w 62"/>
                    <a:gd name="T49" fmla="*/ 24 h 81"/>
                    <a:gd name="T50" fmla="*/ 62 w 62"/>
                    <a:gd name="T51" fmla="*/ 18 h 81"/>
                    <a:gd name="T52" fmla="*/ 62 w 62"/>
                    <a:gd name="T53" fmla="*/ 16 h 81"/>
                    <a:gd name="T54" fmla="*/ 61 w 62"/>
                    <a:gd name="T55" fmla="*/ 17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2" h="81">
                      <a:moveTo>
                        <a:pt x="61" y="17"/>
                      </a:moveTo>
                      <a:cubicBezTo>
                        <a:pt x="60" y="16"/>
                        <a:pt x="60" y="16"/>
                        <a:pt x="60" y="16"/>
                      </a:cubicBezTo>
                      <a:cubicBezTo>
                        <a:pt x="60" y="17"/>
                        <a:pt x="37" y="54"/>
                        <a:pt x="28" y="80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29" y="79"/>
                        <a:pt x="29" y="79"/>
                        <a:pt x="29" y="79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1" y="66"/>
                        <a:pt x="1" y="66"/>
                        <a:pt x="1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12" y="39"/>
                        <a:pt x="18" y="21"/>
                        <a:pt x="37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60" y="16"/>
                        <a:pt x="60" y="16"/>
                        <a:pt x="60" y="16"/>
                      </a:cubicBez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62" y="16"/>
                        <a:pt x="62" y="16"/>
                        <a:pt x="62" y="16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6" y="0"/>
                        <a:pt x="36" y="1"/>
                        <a:pt x="35" y="1"/>
                      </a:cubicBezTo>
                      <a:cubicBezTo>
                        <a:pt x="16" y="19"/>
                        <a:pt x="10" y="38"/>
                        <a:pt x="0" y="66"/>
                      </a:cubicBezTo>
                      <a:cubicBezTo>
                        <a:pt x="0" y="66"/>
                        <a:pt x="0" y="67"/>
                        <a:pt x="1" y="67"/>
                      </a:cubicBezTo>
                      <a:cubicBezTo>
                        <a:pt x="28" y="81"/>
                        <a:pt x="28" y="81"/>
                        <a:pt x="28" y="81"/>
                      </a:cubicBezTo>
                      <a:cubicBezTo>
                        <a:pt x="29" y="81"/>
                        <a:pt x="29" y="81"/>
                        <a:pt x="29" y="81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34" y="68"/>
                        <a:pt x="42" y="52"/>
                        <a:pt x="49" y="40"/>
                      </a:cubicBezTo>
                      <a:cubicBezTo>
                        <a:pt x="53" y="33"/>
                        <a:pt x="56" y="28"/>
                        <a:pt x="58" y="24"/>
                      </a:cubicBezTo>
                      <a:cubicBezTo>
                        <a:pt x="60" y="20"/>
                        <a:pt x="62" y="18"/>
                        <a:pt x="62" y="18"/>
                      </a:cubicBezTo>
                      <a:cubicBezTo>
                        <a:pt x="62" y="17"/>
                        <a:pt x="62" y="16"/>
                        <a:pt x="62" y="16"/>
                      </a:cubicBezTo>
                      <a:lnTo>
                        <a:pt x="6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9" name="Freeform 238"/>
                <p:cNvSpPr>
                  <a:spLocks/>
                </p:cNvSpPr>
                <p:nvPr/>
              </p:nvSpPr>
              <p:spPr bwMode="auto">
                <a:xfrm>
                  <a:off x="2298700" y="2455437"/>
                  <a:ext cx="152400" cy="188415"/>
                </a:xfrm>
                <a:custGeom>
                  <a:avLst/>
                  <a:gdLst>
                    <a:gd name="T0" fmla="*/ 17 w 52"/>
                    <a:gd name="T1" fmla="*/ 58 h 61"/>
                    <a:gd name="T2" fmla="*/ 24 w 52"/>
                    <a:gd name="T3" fmla="*/ 61 h 61"/>
                    <a:gd name="T4" fmla="*/ 52 w 52"/>
                    <a:gd name="T5" fmla="*/ 10 h 61"/>
                    <a:gd name="T6" fmla="*/ 38 w 52"/>
                    <a:gd name="T7" fmla="*/ 0 h 61"/>
                    <a:gd name="T8" fmla="*/ 35 w 52"/>
                    <a:gd name="T9" fmla="*/ 3 h 61"/>
                    <a:gd name="T10" fmla="*/ 26 w 52"/>
                    <a:gd name="T11" fmla="*/ 2 h 61"/>
                    <a:gd name="T12" fmla="*/ 0 w 52"/>
                    <a:gd name="T13" fmla="*/ 55 h 61"/>
                    <a:gd name="T14" fmla="*/ 14 w 52"/>
                    <a:gd name="T15" fmla="*/ 61 h 61"/>
                    <a:gd name="T16" fmla="*/ 17 w 52"/>
                    <a:gd name="T17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61">
                      <a:moveTo>
                        <a:pt x="17" y="58"/>
                      </a:moveTo>
                      <a:cubicBezTo>
                        <a:pt x="21" y="55"/>
                        <a:pt x="22" y="60"/>
                        <a:pt x="24" y="61"/>
                      </a:cubicBezTo>
                      <a:cubicBezTo>
                        <a:pt x="33" y="39"/>
                        <a:pt x="52" y="10"/>
                        <a:pt x="52" y="1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7" y="1"/>
                        <a:pt x="36" y="2"/>
                        <a:pt x="35" y="3"/>
                      </a:cubicBezTo>
                      <a:cubicBezTo>
                        <a:pt x="32" y="5"/>
                        <a:pt x="29" y="4"/>
                        <a:pt x="26" y="2"/>
                      </a:cubicBezTo>
                      <a:cubicBezTo>
                        <a:pt x="13" y="16"/>
                        <a:pt x="9" y="33"/>
                        <a:pt x="0" y="55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0"/>
                        <a:pt x="16" y="59"/>
                        <a:pt x="17" y="58"/>
                      </a:cubicBezTo>
                      <a:close/>
                    </a:path>
                  </a:pathLst>
                </a:custGeom>
                <a:solidFill>
                  <a:srgbClr val="E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0" name="Freeform 239"/>
                <p:cNvSpPr>
                  <a:spLocks noEditPoints="1"/>
                </p:cNvSpPr>
                <p:nvPr/>
              </p:nvSpPr>
              <p:spPr bwMode="auto">
                <a:xfrm>
                  <a:off x="2381250" y="2445343"/>
                  <a:ext cx="17463" cy="18505"/>
                </a:xfrm>
                <a:custGeom>
                  <a:avLst/>
                  <a:gdLst>
                    <a:gd name="T0" fmla="*/ 6 w 6"/>
                    <a:gd name="T1" fmla="*/ 1 h 6"/>
                    <a:gd name="T2" fmla="*/ 5 w 6"/>
                    <a:gd name="T3" fmla="*/ 2 h 6"/>
                    <a:gd name="T4" fmla="*/ 5 w 6"/>
                    <a:gd name="T5" fmla="*/ 3 h 6"/>
                    <a:gd name="T6" fmla="*/ 6 w 6"/>
                    <a:gd name="T7" fmla="*/ 4 h 6"/>
                    <a:gd name="T8" fmla="*/ 6 w 6"/>
                    <a:gd name="T9" fmla="*/ 4 h 6"/>
                    <a:gd name="T10" fmla="*/ 5 w 6"/>
                    <a:gd name="T11" fmla="*/ 4 h 6"/>
                    <a:gd name="T12" fmla="*/ 5 w 6"/>
                    <a:gd name="T13" fmla="*/ 4 h 6"/>
                    <a:gd name="T14" fmla="*/ 4 w 6"/>
                    <a:gd name="T15" fmla="*/ 5 h 6"/>
                    <a:gd name="T16" fmla="*/ 3 w 6"/>
                    <a:gd name="T17" fmla="*/ 6 h 6"/>
                    <a:gd name="T18" fmla="*/ 3 w 6"/>
                    <a:gd name="T19" fmla="*/ 6 h 6"/>
                    <a:gd name="T20" fmla="*/ 3 w 6"/>
                    <a:gd name="T21" fmla="*/ 6 h 6"/>
                    <a:gd name="T22" fmla="*/ 4 w 6"/>
                    <a:gd name="T23" fmla="*/ 5 h 6"/>
                    <a:gd name="T24" fmla="*/ 4 w 6"/>
                    <a:gd name="T25" fmla="*/ 4 h 6"/>
                    <a:gd name="T26" fmla="*/ 4 w 6"/>
                    <a:gd name="T27" fmla="*/ 3 h 6"/>
                    <a:gd name="T28" fmla="*/ 4 w 6"/>
                    <a:gd name="T29" fmla="*/ 3 h 6"/>
                    <a:gd name="T30" fmla="*/ 3 w 6"/>
                    <a:gd name="T31" fmla="*/ 3 h 6"/>
                    <a:gd name="T32" fmla="*/ 3 w 6"/>
                    <a:gd name="T33" fmla="*/ 3 h 6"/>
                    <a:gd name="T34" fmla="*/ 4 w 6"/>
                    <a:gd name="T35" fmla="*/ 4 h 6"/>
                    <a:gd name="T36" fmla="*/ 4 w 6"/>
                    <a:gd name="T37" fmla="*/ 4 h 6"/>
                    <a:gd name="T38" fmla="*/ 3 w 6"/>
                    <a:gd name="T39" fmla="*/ 4 h 6"/>
                    <a:gd name="T40" fmla="*/ 2 w 6"/>
                    <a:gd name="T41" fmla="*/ 3 h 6"/>
                    <a:gd name="T42" fmla="*/ 1 w 6"/>
                    <a:gd name="T43" fmla="*/ 3 h 6"/>
                    <a:gd name="T44" fmla="*/ 1 w 6"/>
                    <a:gd name="T45" fmla="*/ 3 h 6"/>
                    <a:gd name="T46" fmla="*/ 1 w 6"/>
                    <a:gd name="T47" fmla="*/ 3 h 6"/>
                    <a:gd name="T48" fmla="*/ 1 w 6"/>
                    <a:gd name="T49" fmla="*/ 3 h 6"/>
                    <a:gd name="T50" fmla="*/ 1 w 6"/>
                    <a:gd name="T51" fmla="*/ 3 h 6"/>
                    <a:gd name="T52" fmla="*/ 1 w 6"/>
                    <a:gd name="T53" fmla="*/ 3 h 6"/>
                    <a:gd name="T54" fmla="*/ 1 w 6"/>
                    <a:gd name="T55" fmla="*/ 3 h 6"/>
                    <a:gd name="T56" fmla="*/ 1 w 6"/>
                    <a:gd name="T57" fmla="*/ 3 h 6"/>
                    <a:gd name="T58" fmla="*/ 0 w 6"/>
                    <a:gd name="T59" fmla="*/ 4 h 6"/>
                    <a:gd name="T60" fmla="*/ 0 w 6"/>
                    <a:gd name="T61" fmla="*/ 3 h 6"/>
                    <a:gd name="T62" fmla="*/ 1 w 6"/>
                    <a:gd name="T63" fmla="*/ 2 h 6"/>
                    <a:gd name="T64" fmla="*/ 1 w 6"/>
                    <a:gd name="T65" fmla="*/ 1 h 6"/>
                    <a:gd name="T66" fmla="*/ 1 w 6"/>
                    <a:gd name="T67" fmla="*/ 1 h 6"/>
                    <a:gd name="T68" fmla="*/ 1 w 6"/>
                    <a:gd name="T69" fmla="*/ 0 h 6"/>
                    <a:gd name="T70" fmla="*/ 2 w 6"/>
                    <a:gd name="T71" fmla="*/ 0 h 6"/>
                    <a:gd name="T72" fmla="*/ 2 w 6"/>
                    <a:gd name="T73" fmla="*/ 0 h 6"/>
                    <a:gd name="T74" fmla="*/ 2 w 6"/>
                    <a:gd name="T75" fmla="*/ 0 h 6"/>
                    <a:gd name="T76" fmla="*/ 3 w 6"/>
                    <a:gd name="T77" fmla="*/ 0 h 6"/>
                    <a:gd name="T78" fmla="*/ 3 w 6"/>
                    <a:gd name="T79" fmla="*/ 0 h 6"/>
                    <a:gd name="T80" fmla="*/ 4 w 6"/>
                    <a:gd name="T81" fmla="*/ 1 h 6"/>
                    <a:gd name="T82" fmla="*/ 3 w 6"/>
                    <a:gd name="T83" fmla="*/ 2 h 6"/>
                    <a:gd name="T84" fmla="*/ 4 w 6"/>
                    <a:gd name="T85" fmla="*/ 1 h 6"/>
                    <a:gd name="T86" fmla="*/ 5 w 6"/>
                    <a:gd name="T87" fmla="*/ 1 h 6"/>
                    <a:gd name="T88" fmla="*/ 2 w 6"/>
                    <a:gd name="T89" fmla="*/ 2 h 6"/>
                    <a:gd name="T90" fmla="*/ 2 w 6"/>
                    <a:gd name="T91" fmla="*/ 1 h 6"/>
                    <a:gd name="T92" fmla="*/ 2 w 6"/>
                    <a:gd name="T93" fmla="*/ 1 h 6"/>
                    <a:gd name="T94" fmla="*/ 1 w 6"/>
                    <a:gd name="T95" fmla="*/ 2 h 6"/>
                    <a:gd name="T96" fmla="*/ 1 w 6"/>
                    <a:gd name="T97" fmla="*/ 2 h 6"/>
                    <a:gd name="T98" fmla="*/ 2 w 6"/>
                    <a:gd name="T99" fmla="*/ 2 h 6"/>
                    <a:gd name="T100" fmla="*/ 3 w 6"/>
                    <a:gd name="T101" fmla="*/ 2 h 6"/>
                    <a:gd name="T102" fmla="*/ 3 w 6"/>
                    <a:gd name="T103" fmla="*/ 0 h 6"/>
                    <a:gd name="T104" fmla="*/ 2 w 6"/>
                    <a:gd name="T105" fmla="*/ 1 h 6"/>
                    <a:gd name="T106" fmla="*/ 2 w 6"/>
                    <a:gd name="T107" fmla="*/ 1 h 6"/>
                    <a:gd name="T108" fmla="*/ 3 w 6"/>
                    <a:gd name="T109" fmla="*/ 1 h 6"/>
                    <a:gd name="T110" fmla="*/ 3 w 6"/>
                    <a:gd name="T111" fmla="*/ 1 h 6"/>
                    <a:gd name="T112" fmla="*/ 3 w 6"/>
                    <a:gd name="T113" fmla="*/ 1 h 6"/>
                    <a:gd name="T114" fmla="*/ 5 w 6"/>
                    <a:gd name="T115" fmla="*/ 1 h 6"/>
                    <a:gd name="T116" fmla="*/ 4 w 6"/>
                    <a:gd name="T117" fmla="*/ 1 h 6"/>
                    <a:gd name="T118" fmla="*/ 3 w 6"/>
                    <a:gd name="T119" fmla="*/ 2 h 6"/>
                    <a:gd name="T120" fmla="*/ 5 w 6"/>
                    <a:gd name="T121" fmla="*/ 3 h 6"/>
                    <a:gd name="T122" fmla="*/ 5 w 6"/>
                    <a:gd name="T123" fmla="*/ 2 h 6"/>
                    <a:gd name="T124" fmla="*/ 5 w 6"/>
                    <a:gd name="T1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" h="6">
                      <a:moveTo>
                        <a:pt x="5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5" y="1"/>
                      </a:lnTo>
                      <a:close/>
                      <a:moveTo>
                        <a:pt x="3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0"/>
                      </a:lnTo>
                      <a:close/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1" name="Freeform 240"/>
                <p:cNvSpPr>
                  <a:spLocks noEditPoints="1"/>
                </p:cNvSpPr>
                <p:nvPr/>
              </p:nvSpPr>
              <p:spPr bwMode="auto">
                <a:xfrm>
                  <a:off x="2344737" y="2640488"/>
                  <a:ext cx="15875" cy="18505"/>
                </a:xfrm>
                <a:custGeom>
                  <a:avLst/>
                  <a:gdLst>
                    <a:gd name="T0" fmla="*/ 5 w 5"/>
                    <a:gd name="T1" fmla="*/ 1 h 6"/>
                    <a:gd name="T2" fmla="*/ 5 w 5"/>
                    <a:gd name="T3" fmla="*/ 3 h 6"/>
                    <a:gd name="T4" fmla="*/ 5 w 5"/>
                    <a:gd name="T5" fmla="*/ 4 h 6"/>
                    <a:gd name="T6" fmla="*/ 5 w 5"/>
                    <a:gd name="T7" fmla="*/ 4 h 6"/>
                    <a:gd name="T8" fmla="*/ 5 w 5"/>
                    <a:gd name="T9" fmla="*/ 4 h 6"/>
                    <a:gd name="T10" fmla="*/ 5 w 5"/>
                    <a:gd name="T11" fmla="*/ 4 h 6"/>
                    <a:gd name="T12" fmla="*/ 5 w 5"/>
                    <a:gd name="T13" fmla="*/ 4 h 6"/>
                    <a:gd name="T14" fmla="*/ 4 w 5"/>
                    <a:gd name="T15" fmla="*/ 5 h 6"/>
                    <a:gd name="T16" fmla="*/ 3 w 5"/>
                    <a:gd name="T17" fmla="*/ 6 h 6"/>
                    <a:gd name="T18" fmla="*/ 3 w 5"/>
                    <a:gd name="T19" fmla="*/ 6 h 6"/>
                    <a:gd name="T20" fmla="*/ 3 w 5"/>
                    <a:gd name="T21" fmla="*/ 6 h 6"/>
                    <a:gd name="T22" fmla="*/ 3 w 5"/>
                    <a:gd name="T23" fmla="*/ 6 h 6"/>
                    <a:gd name="T24" fmla="*/ 4 w 5"/>
                    <a:gd name="T25" fmla="*/ 4 h 6"/>
                    <a:gd name="T26" fmla="*/ 4 w 5"/>
                    <a:gd name="T27" fmla="*/ 4 h 6"/>
                    <a:gd name="T28" fmla="*/ 4 w 5"/>
                    <a:gd name="T29" fmla="*/ 3 h 6"/>
                    <a:gd name="T30" fmla="*/ 3 w 5"/>
                    <a:gd name="T31" fmla="*/ 3 h 6"/>
                    <a:gd name="T32" fmla="*/ 3 w 5"/>
                    <a:gd name="T33" fmla="*/ 4 h 6"/>
                    <a:gd name="T34" fmla="*/ 4 w 5"/>
                    <a:gd name="T35" fmla="*/ 4 h 6"/>
                    <a:gd name="T36" fmla="*/ 4 w 5"/>
                    <a:gd name="T37" fmla="*/ 5 h 6"/>
                    <a:gd name="T38" fmla="*/ 3 w 5"/>
                    <a:gd name="T39" fmla="*/ 4 h 6"/>
                    <a:gd name="T40" fmla="*/ 2 w 5"/>
                    <a:gd name="T41" fmla="*/ 3 h 6"/>
                    <a:gd name="T42" fmla="*/ 1 w 5"/>
                    <a:gd name="T43" fmla="*/ 3 h 6"/>
                    <a:gd name="T44" fmla="*/ 1 w 5"/>
                    <a:gd name="T45" fmla="*/ 3 h 6"/>
                    <a:gd name="T46" fmla="*/ 1 w 5"/>
                    <a:gd name="T47" fmla="*/ 3 h 6"/>
                    <a:gd name="T48" fmla="*/ 1 w 5"/>
                    <a:gd name="T49" fmla="*/ 3 h 6"/>
                    <a:gd name="T50" fmla="*/ 1 w 5"/>
                    <a:gd name="T51" fmla="*/ 3 h 6"/>
                    <a:gd name="T52" fmla="*/ 1 w 5"/>
                    <a:gd name="T53" fmla="*/ 3 h 6"/>
                    <a:gd name="T54" fmla="*/ 1 w 5"/>
                    <a:gd name="T55" fmla="*/ 3 h 6"/>
                    <a:gd name="T56" fmla="*/ 1 w 5"/>
                    <a:gd name="T57" fmla="*/ 4 h 6"/>
                    <a:gd name="T58" fmla="*/ 0 w 5"/>
                    <a:gd name="T59" fmla="*/ 4 h 6"/>
                    <a:gd name="T60" fmla="*/ 0 w 5"/>
                    <a:gd name="T61" fmla="*/ 3 h 6"/>
                    <a:gd name="T62" fmla="*/ 1 w 5"/>
                    <a:gd name="T63" fmla="*/ 2 h 6"/>
                    <a:gd name="T64" fmla="*/ 1 w 5"/>
                    <a:gd name="T65" fmla="*/ 1 h 6"/>
                    <a:gd name="T66" fmla="*/ 1 w 5"/>
                    <a:gd name="T67" fmla="*/ 1 h 6"/>
                    <a:gd name="T68" fmla="*/ 1 w 5"/>
                    <a:gd name="T69" fmla="*/ 1 h 6"/>
                    <a:gd name="T70" fmla="*/ 2 w 5"/>
                    <a:gd name="T71" fmla="*/ 0 h 6"/>
                    <a:gd name="T72" fmla="*/ 2 w 5"/>
                    <a:gd name="T73" fmla="*/ 1 h 6"/>
                    <a:gd name="T74" fmla="*/ 2 w 5"/>
                    <a:gd name="T75" fmla="*/ 1 h 6"/>
                    <a:gd name="T76" fmla="*/ 3 w 5"/>
                    <a:gd name="T77" fmla="*/ 0 h 6"/>
                    <a:gd name="T78" fmla="*/ 3 w 5"/>
                    <a:gd name="T79" fmla="*/ 0 h 6"/>
                    <a:gd name="T80" fmla="*/ 3 w 5"/>
                    <a:gd name="T81" fmla="*/ 1 h 6"/>
                    <a:gd name="T82" fmla="*/ 3 w 5"/>
                    <a:gd name="T83" fmla="*/ 2 h 6"/>
                    <a:gd name="T84" fmla="*/ 4 w 5"/>
                    <a:gd name="T85" fmla="*/ 1 h 6"/>
                    <a:gd name="T86" fmla="*/ 3 w 5"/>
                    <a:gd name="T87" fmla="*/ 2 h 6"/>
                    <a:gd name="T88" fmla="*/ 2 w 5"/>
                    <a:gd name="T89" fmla="*/ 2 h 6"/>
                    <a:gd name="T90" fmla="*/ 2 w 5"/>
                    <a:gd name="T91" fmla="*/ 1 h 6"/>
                    <a:gd name="T92" fmla="*/ 1 w 5"/>
                    <a:gd name="T93" fmla="*/ 2 h 6"/>
                    <a:gd name="T94" fmla="*/ 1 w 5"/>
                    <a:gd name="T95" fmla="*/ 2 h 6"/>
                    <a:gd name="T96" fmla="*/ 2 w 5"/>
                    <a:gd name="T97" fmla="*/ 3 h 6"/>
                    <a:gd name="T98" fmla="*/ 2 w 5"/>
                    <a:gd name="T99" fmla="*/ 3 h 6"/>
                    <a:gd name="T100" fmla="*/ 3 w 5"/>
                    <a:gd name="T101" fmla="*/ 2 h 6"/>
                    <a:gd name="T102" fmla="*/ 3 w 5"/>
                    <a:gd name="T103" fmla="*/ 1 h 6"/>
                    <a:gd name="T104" fmla="*/ 2 w 5"/>
                    <a:gd name="T105" fmla="*/ 1 h 6"/>
                    <a:gd name="T106" fmla="*/ 2 w 5"/>
                    <a:gd name="T107" fmla="*/ 1 h 6"/>
                    <a:gd name="T108" fmla="*/ 2 w 5"/>
                    <a:gd name="T109" fmla="*/ 2 h 6"/>
                    <a:gd name="T110" fmla="*/ 3 w 5"/>
                    <a:gd name="T111" fmla="*/ 2 h 6"/>
                    <a:gd name="T112" fmla="*/ 3 w 5"/>
                    <a:gd name="T113" fmla="*/ 1 h 6"/>
                    <a:gd name="T114" fmla="*/ 5 w 5"/>
                    <a:gd name="T115" fmla="*/ 1 h 6"/>
                    <a:gd name="T116" fmla="*/ 4 w 5"/>
                    <a:gd name="T117" fmla="*/ 2 h 6"/>
                    <a:gd name="T118" fmla="*/ 4 w 5"/>
                    <a:gd name="T119" fmla="*/ 3 h 6"/>
                    <a:gd name="T120" fmla="*/ 5 w 5"/>
                    <a:gd name="T121" fmla="*/ 3 h 6"/>
                    <a:gd name="T122" fmla="*/ 5 w 5"/>
                    <a:gd name="T123" fmla="*/ 2 h 6"/>
                    <a:gd name="T124" fmla="*/ 5 w 5"/>
                    <a:gd name="T1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" h="6"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  <a:moveTo>
                        <a:pt x="3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2"/>
                      </a:ln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2" name="Freeform 241"/>
                <p:cNvSpPr>
                  <a:spLocks/>
                </p:cNvSpPr>
                <p:nvPr/>
              </p:nvSpPr>
              <p:spPr bwMode="auto">
                <a:xfrm>
                  <a:off x="2327275" y="2591702"/>
                  <a:ext cx="38100" cy="26916"/>
                </a:xfrm>
                <a:custGeom>
                  <a:avLst/>
                  <a:gdLst>
                    <a:gd name="T0" fmla="*/ 0 w 13"/>
                    <a:gd name="T1" fmla="*/ 4 h 9"/>
                    <a:gd name="T2" fmla="*/ 0 w 13"/>
                    <a:gd name="T3" fmla="*/ 0 h 9"/>
                    <a:gd name="T4" fmla="*/ 0 w 13"/>
                    <a:gd name="T5" fmla="*/ 0 h 9"/>
                    <a:gd name="T6" fmla="*/ 10 w 13"/>
                    <a:gd name="T7" fmla="*/ 5 h 9"/>
                    <a:gd name="T8" fmla="*/ 11 w 13"/>
                    <a:gd name="T9" fmla="*/ 6 h 9"/>
                    <a:gd name="T10" fmla="*/ 12 w 13"/>
                    <a:gd name="T11" fmla="*/ 5 h 9"/>
                    <a:gd name="T12" fmla="*/ 13 w 13"/>
                    <a:gd name="T13" fmla="*/ 4 h 9"/>
                    <a:gd name="T14" fmla="*/ 13 w 13"/>
                    <a:gd name="T15" fmla="*/ 5 h 9"/>
                    <a:gd name="T16" fmla="*/ 11 w 13"/>
                    <a:gd name="T17" fmla="*/ 9 h 9"/>
                    <a:gd name="T18" fmla="*/ 10 w 13"/>
                    <a:gd name="T19" fmla="*/ 9 h 9"/>
                    <a:gd name="T20" fmla="*/ 11 w 13"/>
                    <a:gd name="T21" fmla="*/ 8 h 9"/>
                    <a:gd name="T22" fmla="*/ 11 w 13"/>
                    <a:gd name="T23" fmla="*/ 7 h 9"/>
                    <a:gd name="T24" fmla="*/ 9 w 13"/>
                    <a:gd name="T25" fmla="*/ 7 h 9"/>
                    <a:gd name="T26" fmla="*/ 3 w 13"/>
                    <a:gd name="T27" fmla="*/ 3 h 9"/>
                    <a:gd name="T28" fmla="*/ 1 w 13"/>
                    <a:gd name="T29" fmla="*/ 3 h 9"/>
                    <a:gd name="T30" fmla="*/ 1 w 13"/>
                    <a:gd name="T31" fmla="*/ 3 h 9"/>
                    <a:gd name="T32" fmla="*/ 0 w 13"/>
                    <a:gd name="T33" fmla="*/ 3 h 9"/>
                    <a:gd name="T34" fmla="*/ 0 w 13"/>
                    <a:gd name="T3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9">
                      <a:moveTo>
                        <a:pt x="0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3" name="Freeform 242"/>
                <p:cNvSpPr>
                  <a:spLocks/>
                </p:cNvSpPr>
                <p:nvPr/>
              </p:nvSpPr>
              <p:spPr bwMode="auto">
                <a:xfrm>
                  <a:off x="2365375" y="2584972"/>
                  <a:ext cx="15875" cy="15141"/>
                </a:xfrm>
                <a:custGeom>
                  <a:avLst/>
                  <a:gdLst>
                    <a:gd name="T0" fmla="*/ 5 w 5"/>
                    <a:gd name="T1" fmla="*/ 5 h 5"/>
                    <a:gd name="T2" fmla="*/ 4 w 5"/>
                    <a:gd name="T3" fmla="*/ 5 h 5"/>
                    <a:gd name="T4" fmla="*/ 4 w 5"/>
                    <a:gd name="T5" fmla="*/ 3 h 5"/>
                    <a:gd name="T6" fmla="*/ 3 w 5"/>
                    <a:gd name="T7" fmla="*/ 2 h 5"/>
                    <a:gd name="T8" fmla="*/ 3 w 5"/>
                    <a:gd name="T9" fmla="*/ 1 h 5"/>
                    <a:gd name="T10" fmla="*/ 2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2 w 5"/>
                    <a:gd name="T17" fmla="*/ 3 h 5"/>
                    <a:gd name="T18" fmla="*/ 1 w 5"/>
                    <a:gd name="T19" fmla="*/ 3 h 5"/>
                    <a:gd name="T20" fmla="*/ 0 w 5"/>
                    <a:gd name="T21" fmla="*/ 2 h 5"/>
                    <a:gd name="T22" fmla="*/ 0 w 5"/>
                    <a:gd name="T23" fmla="*/ 1 h 5"/>
                    <a:gd name="T24" fmla="*/ 1 w 5"/>
                    <a:gd name="T25" fmla="*/ 0 h 5"/>
                    <a:gd name="T26" fmla="*/ 3 w 5"/>
                    <a:gd name="T27" fmla="*/ 1 h 5"/>
                    <a:gd name="T28" fmla="*/ 4 w 5"/>
                    <a:gd name="T29" fmla="*/ 2 h 5"/>
                    <a:gd name="T30" fmla="*/ 5 w 5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4" name="Freeform 243"/>
                <p:cNvSpPr>
                  <a:spLocks noEditPoints="1"/>
                </p:cNvSpPr>
                <p:nvPr/>
              </p:nvSpPr>
              <p:spPr bwMode="auto">
                <a:xfrm>
                  <a:off x="2344737" y="2544598"/>
                  <a:ext cx="38100" cy="30281"/>
                </a:xfrm>
                <a:custGeom>
                  <a:avLst/>
                  <a:gdLst>
                    <a:gd name="T0" fmla="*/ 5 w 13"/>
                    <a:gd name="T1" fmla="*/ 9 h 10"/>
                    <a:gd name="T2" fmla="*/ 1 w 13"/>
                    <a:gd name="T3" fmla="*/ 7 h 10"/>
                    <a:gd name="T4" fmla="*/ 0 w 13"/>
                    <a:gd name="T5" fmla="*/ 4 h 10"/>
                    <a:gd name="T6" fmla="*/ 0 w 13"/>
                    <a:gd name="T7" fmla="*/ 2 h 10"/>
                    <a:gd name="T8" fmla="*/ 3 w 13"/>
                    <a:gd name="T9" fmla="*/ 0 h 10"/>
                    <a:gd name="T10" fmla="*/ 8 w 13"/>
                    <a:gd name="T11" fmla="*/ 1 h 10"/>
                    <a:gd name="T12" fmla="*/ 12 w 13"/>
                    <a:gd name="T13" fmla="*/ 3 h 10"/>
                    <a:gd name="T14" fmla="*/ 13 w 13"/>
                    <a:gd name="T15" fmla="*/ 6 h 10"/>
                    <a:gd name="T16" fmla="*/ 13 w 13"/>
                    <a:gd name="T17" fmla="*/ 8 h 10"/>
                    <a:gd name="T18" fmla="*/ 9 w 13"/>
                    <a:gd name="T19" fmla="*/ 10 h 10"/>
                    <a:gd name="T20" fmla="*/ 5 w 13"/>
                    <a:gd name="T21" fmla="*/ 9 h 10"/>
                    <a:gd name="T22" fmla="*/ 6 w 13"/>
                    <a:gd name="T23" fmla="*/ 7 h 10"/>
                    <a:gd name="T24" fmla="*/ 10 w 13"/>
                    <a:gd name="T25" fmla="*/ 9 h 10"/>
                    <a:gd name="T26" fmla="*/ 12 w 13"/>
                    <a:gd name="T27" fmla="*/ 8 h 10"/>
                    <a:gd name="T28" fmla="*/ 12 w 13"/>
                    <a:gd name="T29" fmla="*/ 7 h 10"/>
                    <a:gd name="T30" fmla="*/ 11 w 13"/>
                    <a:gd name="T31" fmla="*/ 5 h 10"/>
                    <a:gd name="T32" fmla="*/ 7 w 13"/>
                    <a:gd name="T33" fmla="*/ 3 h 10"/>
                    <a:gd name="T34" fmla="*/ 3 w 13"/>
                    <a:gd name="T35" fmla="*/ 1 h 10"/>
                    <a:gd name="T36" fmla="*/ 2 w 13"/>
                    <a:gd name="T37" fmla="*/ 1 h 10"/>
                    <a:gd name="T38" fmla="*/ 1 w 13"/>
                    <a:gd name="T39" fmla="*/ 2 h 10"/>
                    <a:gd name="T40" fmla="*/ 1 w 13"/>
                    <a:gd name="T41" fmla="*/ 4 h 10"/>
                    <a:gd name="T42" fmla="*/ 3 w 13"/>
                    <a:gd name="T43" fmla="*/ 6 h 10"/>
                    <a:gd name="T44" fmla="*/ 6 w 13"/>
                    <a:gd name="T4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" h="10">
                      <a:moveTo>
                        <a:pt x="5" y="9"/>
                      </a:move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4" y="0"/>
                        <a:pt x="6" y="0"/>
                        <a:pt x="8" y="1"/>
                      </a:cubicBezTo>
                      <a:cubicBezTo>
                        <a:pt x="10" y="2"/>
                        <a:pt x="11" y="3"/>
                        <a:pt x="12" y="3"/>
                      </a:cubicBezTo>
                      <a:cubicBezTo>
                        <a:pt x="12" y="4"/>
                        <a:pt x="13" y="5"/>
                        <a:pt x="13" y="6"/>
                      </a:cubicBezTo>
                      <a:cubicBezTo>
                        <a:pt x="13" y="7"/>
                        <a:pt x="13" y="8"/>
                        <a:pt x="13" y="8"/>
                      </a:cubicBezTo>
                      <a:cubicBezTo>
                        <a:pt x="12" y="9"/>
                        <a:pt x="11" y="10"/>
                        <a:pt x="9" y="10"/>
                      </a:cubicBezTo>
                      <a:cubicBezTo>
                        <a:pt x="8" y="10"/>
                        <a:pt x="6" y="10"/>
                        <a:pt x="5" y="9"/>
                      </a:cubicBezTo>
                      <a:close/>
                      <a:moveTo>
                        <a:pt x="6" y="7"/>
                      </a:moveTo>
                      <a:cubicBezTo>
                        <a:pt x="7" y="8"/>
                        <a:pt x="9" y="9"/>
                        <a:pt x="10" y="9"/>
                      </a:cubicBezTo>
                      <a:cubicBezTo>
                        <a:pt x="11" y="9"/>
                        <a:pt x="12" y="9"/>
                        <a:pt x="12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6"/>
                        <a:pt x="12" y="6"/>
                        <a:pt x="11" y="5"/>
                      </a:cubicBezTo>
                      <a:cubicBezTo>
                        <a:pt x="10" y="4"/>
                        <a:pt x="9" y="4"/>
                        <a:pt x="7" y="3"/>
                      </a:cubicBezTo>
                      <a:cubicBezTo>
                        <a:pt x="6" y="2"/>
                        <a:pt x="4" y="2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6"/>
                        <a:pt x="5" y="7"/>
                        <a:pt x="6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5" name="Freeform 244"/>
                <p:cNvSpPr>
                  <a:spLocks noEditPoints="1"/>
                </p:cNvSpPr>
                <p:nvPr/>
              </p:nvSpPr>
              <p:spPr bwMode="auto">
                <a:xfrm>
                  <a:off x="2357437" y="2515999"/>
                  <a:ext cx="41275" cy="31963"/>
                </a:xfrm>
                <a:custGeom>
                  <a:avLst/>
                  <a:gdLst>
                    <a:gd name="T0" fmla="*/ 5 w 14"/>
                    <a:gd name="T1" fmla="*/ 9 h 10"/>
                    <a:gd name="T2" fmla="*/ 2 w 14"/>
                    <a:gd name="T3" fmla="*/ 6 h 10"/>
                    <a:gd name="T4" fmla="*/ 0 w 14"/>
                    <a:gd name="T5" fmla="*/ 4 h 10"/>
                    <a:gd name="T6" fmla="*/ 1 w 14"/>
                    <a:gd name="T7" fmla="*/ 2 h 10"/>
                    <a:gd name="T8" fmla="*/ 3 w 14"/>
                    <a:gd name="T9" fmla="*/ 0 h 10"/>
                    <a:gd name="T10" fmla="*/ 9 w 14"/>
                    <a:gd name="T11" fmla="*/ 1 h 10"/>
                    <a:gd name="T12" fmla="*/ 12 w 14"/>
                    <a:gd name="T13" fmla="*/ 3 h 10"/>
                    <a:gd name="T14" fmla="*/ 14 w 14"/>
                    <a:gd name="T15" fmla="*/ 6 h 10"/>
                    <a:gd name="T16" fmla="*/ 13 w 14"/>
                    <a:gd name="T17" fmla="*/ 8 h 10"/>
                    <a:gd name="T18" fmla="*/ 10 w 14"/>
                    <a:gd name="T19" fmla="*/ 10 h 10"/>
                    <a:gd name="T20" fmla="*/ 5 w 14"/>
                    <a:gd name="T21" fmla="*/ 9 h 10"/>
                    <a:gd name="T22" fmla="*/ 6 w 14"/>
                    <a:gd name="T23" fmla="*/ 7 h 10"/>
                    <a:gd name="T24" fmla="*/ 11 w 14"/>
                    <a:gd name="T25" fmla="*/ 9 h 10"/>
                    <a:gd name="T26" fmla="*/ 13 w 14"/>
                    <a:gd name="T27" fmla="*/ 8 h 10"/>
                    <a:gd name="T28" fmla="*/ 13 w 14"/>
                    <a:gd name="T29" fmla="*/ 6 h 10"/>
                    <a:gd name="T30" fmla="*/ 12 w 14"/>
                    <a:gd name="T31" fmla="*/ 5 h 10"/>
                    <a:gd name="T32" fmla="*/ 8 w 14"/>
                    <a:gd name="T33" fmla="*/ 2 h 10"/>
                    <a:gd name="T34" fmla="*/ 4 w 14"/>
                    <a:gd name="T35" fmla="*/ 1 h 10"/>
                    <a:gd name="T36" fmla="*/ 2 w 14"/>
                    <a:gd name="T37" fmla="*/ 1 h 10"/>
                    <a:gd name="T38" fmla="*/ 1 w 14"/>
                    <a:gd name="T39" fmla="*/ 2 h 10"/>
                    <a:gd name="T40" fmla="*/ 1 w 14"/>
                    <a:gd name="T41" fmla="*/ 3 h 10"/>
                    <a:gd name="T42" fmla="*/ 3 w 14"/>
                    <a:gd name="T43" fmla="*/ 5 h 10"/>
                    <a:gd name="T44" fmla="*/ 6 w 14"/>
                    <a:gd name="T4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10">
                      <a:moveTo>
                        <a:pt x="5" y="9"/>
                      </a:moveTo>
                      <a:cubicBezTo>
                        <a:pt x="4" y="8"/>
                        <a:pt x="3" y="7"/>
                        <a:pt x="2" y="6"/>
                      </a:cubicBezTo>
                      <a:cubicBezTo>
                        <a:pt x="1" y="6"/>
                        <a:pt x="1" y="5"/>
                        <a:pt x="0" y="4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5" y="0"/>
                        <a:pt x="7" y="0"/>
                        <a:pt x="9" y="1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3" y="5"/>
                        <a:pt x="14" y="6"/>
                      </a:cubicBezTo>
                      <a:cubicBezTo>
                        <a:pt x="14" y="7"/>
                        <a:pt x="14" y="7"/>
                        <a:pt x="13" y="8"/>
                      </a:cubicBezTo>
                      <a:cubicBezTo>
                        <a:pt x="13" y="9"/>
                        <a:pt x="12" y="10"/>
                        <a:pt x="10" y="10"/>
                      </a:cubicBezTo>
                      <a:cubicBezTo>
                        <a:pt x="8" y="10"/>
                        <a:pt x="7" y="10"/>
                        <a:pt x="5" y="9"/>
                      </a:cubicBezTo>
                      <a:close/>
                      <a:moveTo>
                        <a:pt x="6" y="7"/>
                      </a:moveTo>
                      <a:cubicBezTo>
                        <a:pt x="8" y="8"/>
                        <a:pt x="9" y="8"/>
                        <a:pt x="11" y="9"/>
                      </a:cubicBezTo>
                      <a:cubicBezTo>
                        <a:pt x="12" y="9"/>
                        <a:pt x="12" y="8"/>
                        <a:pt x="13" y="8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3" y="6"/>
                        <a:pt x="12" y="5"/>
                        <a:pt x="12" y="5"/>
                      </a:cubicBezTo>
                      <a:cubicBezTo>
                        <a:pt x="11" y="4"/>
                        <a:pt x="9" y="3"/>
                        <a:pt x="8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4" y="6"/>
                        <a:pt x="5" y="7"/>
                        <a:pt x="6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6" name="Freeform 245"/>
                <p:cNvSpPr>
                  <a:spLocks noEditPoints="1"/>
                </p:cNvSpPr>
                <p:nvPr/>
              </p:nvSpPr>
              <p:spPr bwMode="auto">
                <a:xfrm>
                  <a:off x="2371725" y="2485718"/>
                  <a:ext cx="38100" cy="33646"/>
                </a:xfrm>
                <a:custGeom>
                  <a:avLst/>
                  <a:gdLst>
                    <a:gd name="T0" fmla="*/ 5 w 13"/>
                    <a:gd name="T1" fmla="*/ 10 h 11"/>
                    <a:gd name="T2" fmla="*/ 1 w 13"/>
                    <a:gd name="T3" fmla="*/ 7 h 11"/>
                    <a:gd name="T4" fmla="*/ 0 w 13"/>
                    <a:gd name="T5" fmla="*/ 4 h 11"/>
                    <a:gd name="T6" fmla="*/ 0 w 13"/>
                    <a:gd name="T7" fmla="*/ 2 h 11"/>
                    <a:gd name="T8" fmla="*/ 3 w 13"/>
                    <a:gd name="T9" fmla="*/ 1 h 11"/>
                    <a:gd name="T10" fmla="*/ 8 w 13"/>
                    <a:gd name="T11" fmla="*/ 2 h 11"/>
                    <a:gd name="T12" fmla="*/ 12 w 13"/>
                    <a:gd name="T13" fmla="*/ 4 h 11"/>
                    <a:gd name="T14" fmla="*/ 13 w 13"/>
                    <a:gd name="T15" fmla="*/ 7 h 11"/>
                    <a:gd name="T16" fmla="*/ 13 w 13"/>
                    <a:gd name="T17" fmla="*/ 9 h 11"/>
                    <a:gd name="T18" fmla="*/ 9 w 13"/>
                    <a:gd name="T19" fmla="*/ 11 h 11"/>
                    <a:gd name="T20" fmla="*/ 5 w 13"/>
                    <a:gd name="T21" fmla="*/ 10 h 11"/>
                    <a:gd name="T22" fmla="*/ 6 w 13"/>
                    <a:gd name="T23" fmla="*/ 8 h 11"/>
                    <a:gd name="T24" fmla="*/ 10 w 13"/>
                    <a:gd name="T25" fmla="*/ 9 h 11"/>
                    <a:gd name="T26" fmla="*/ 12 w 13"/>
                    <a:gd name="T27" fmla="*/ 8 h 11"/>
                    <a:gd name="T28" fmla="*/ 12 w 13"/>
                    <a:gd name="T29" fmla="*/ 7 h 11"/>
                    <a:gd name="T30" fmla="*/ 11 w 13"/>
                    <a:gd name="T31" fmla="*/ 6 h 11"/>
                    <a:gd name="T32" fmla="*/ 7 w 13"/>
                    <a:gd name="T33" fmla="*/ 3 h 11"/>
                    <a:gd name="T34" fmla="*/ 3 w 13"/>
                    <a:gd name="T35" fmla="*/ 2 h 11"/>
                    <a:gd name="T36" fmla="*/ 2 w 13"/>
                    <a:gd name="T37" fmla="*/ 2 h 11"/>
                    <a:gd name="T38" fmla="*/ 1 w 13"/>
                    <a:gd name="T39" fmla="*/ 3 h 11"/>
                    <a:gd name="T40" fmla="*/ 1 w 13"/>
                    <a:gd name="T41" fmla="*/ 4 h 11"/>
                    <a:gd name="T42" fmla="*/ 3 w 13"/>
                    <a:gd name="T43" fmla="*/ 6 h 11"/>
                    <a:gd name="T44" fmla="*/ 6 w 13"/>
                    <a:gd name="T45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" h="11">
                      <a:moveTo>
                        <a:pt x="5" y="10"/>
                      </a:moveTo>
                      <a:cubicBezTo>
                        <a:pt x="3" y="9"/>
                        <a:pt x="2" y="8"/>
                        <a:pt x="1" y="7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5" y="0"/>
                        <a:pt x="6" y="1"/>
                        <a:pt x="8" y="2"/>
                      </a:cubicBezTo>
                      <a:cubicBezTo>
                        <a:pt x="10" y="2"/>
                        <a:pt x="11" y="3"/>
                        <a:pt x="12" y="4"/>
                      </a:cubicBezTo>
                      <a:cubicBezTo>
                        <a:pt x="12" y="5"/>
                        <a:pt x="13" y="6"/>
                        <a:pt x="13" y="7"/>
                      </a:cubicBezTo>
                      <a:cubicBezTo>
                        <a:pt x="13" y="7"/>
                        <a:pt x="13" y="8"/>
                        <a:pt x="13" y="9"/>
                      </a:cubicBezTo>
                      <a:cubicBezTo>
                        <a:pt x="12" y="10"/>
                        <a:pt x="11" y="11"/>
                        <a:pt x="9" y="11"/>
                      </a:cubicBezTo>
                      <a:cubicBezTo>
                        <a:pt x="8" y="11"/>
                        <a:pt x="6" y="10"/>
                        <a:pt x="5" y="10"/>
                      </a:cubicBezTo>
                      <a:close/>
                      <a:moveTo>
                        <a:pt x="6" y="8"/>
                      </a:moveTo>
                      <a:cubicBezTo>
                        <a:pt x="7" y="9"/>
                        <a:pt x="9" y="9"/>
                        <a:pt x="10" y="9"/>
                      </a:cubicBezTo>
                      <a:cubicBezTo>
                        <a:pt x="11" y="9"/>
                        <a:pt x="12" y="9"/>
                        <a:pt x="12" y="8"/>
                      </a:cubicBezTo>
                      <a:cubicBezTo>
                        <a:pt x="12" y="8"/>
                        <a:pt x="12" y="8"/>
                        <a:pt x="12" y="7"/>
                      </a:cubicBezTo>
                      <a:cubicBezTo>
                        <a:pt x="12" y="7"/>
                        <a:pt x="12" y="6"/>
                        <a:pt x="11" y="6"/>
                      </a:cubicBezTo>
                      <a:cubicBezTo>
                        <a:pt x="10" y="5"/>
                        <a:pt x="9" y="4"/>
                        <a:pt x="7" y="3"/>
                      </a:cubicBez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7" name="Freeform 246"/>
                <p:cNvSpPr>
                  <a:spLocks/>
                </p:cNvSpPr>
                <p:nvPr/>
              </p:nvSpPr>
              <p:spPr bwMode="auto">
                <a:xfrm>
                  <a:off x="2219325" y="2448708"/>
                  <a:ext cx="117475" cy="225426"/>
                </a:xfrm>
                <a:custGeom>
                  <a:avLst/>
                  <a:gdLst>
                    <a:gd name="T0" fmla="*/ 37 w 40"/>
                    <a:gd name="T1" fmla="*/ 1 h 73"/>
                    <a:gd name="T2" fmla="*/ 40 w 40"/>
                    <a:gd name="T3" fmla="*/ 71 h 73"/>
                    <a:gd name="T4" fmla="*/ 9 w 40"/>
                    <a:gd name="T5" fmla="*/ 73 h 73"/>
                    <a:gd name="T6" fmla="*/ 7 w 40"/>
                    <a:gd name="T7" fmla="*/ 0 h 73"/>
                    <a:gd name="T8" fmla="*/ 37 w 40"/>
                    <a:gd name="T9" fmla="*/ 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37" y="1"/>
                      </a:moveTo>
                      <a:cubicBezTo>
                        <a:pt x="37" y="1"/>
                        <a:pt x="36" y="45"/>
                        <a:pt x="40" y="71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4" y="44"/>
                        <a:pt x="0" y="25"/>
                        <a:pt x="7" y="0"/>
                      </a:cubicBez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7C52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8" name="Freeform 247"/>
                <p:cNvSpPr>
                  <a:spLocks/>
                </p:cNvSpPr>
                <p:nvPr/>
              </p:nvSpPr>
              <p:spPr bwMode="auto">
                <a:xfrm>
                  <a:off x="2225675" y="2445343"/>
                  <a:ext cx="114300" cy="232155"/>
                </a:xfrm>
                <a:custGeom>
                  <a:avLst/>
                  <a:gdLst>
                    <a:gd name="T0" fmla="*/ 35 w 39"/>
                    <a:gd name="T1" fmla="*/ 2 h 75"/>
                    <a:gd name="T2" fmla="*/ 34 w 39"/>
                    <a:gd name="T3" fmla="*/ 2 h 75"/>
                    <a:gd name="T4" fmla="*/ 34 w 39"/>
                    <a:gd name="T5" fmla="*/ 12 h 75"/>
                    <a:gd name="T6" fmla="*/ 37 w 39"/>
                    <a:gd name="T7" fmla="*/ 73 h 75"/>
                    <a:gd name="T8" fmla="*/ 38 w 39"/>
                    <a:gd name="T9" fmla="*/ 72 h 75"/>
                    <a:gd name="T10" fmla="*/ 38 w 39"/>
                    <a:gd name="T11" fmla="*/ 71 h 75"/>
                    <a:gd name="T12" fmla="*/ 7 w 39"/>
                    <a:gd name="T13" fmla="*/ 73 h 75"/>
                    <a:gd name="T14" fmla="*/ 7 w 39"/>
                    <a:gd name="T15" fmla="*/ 74 h 75"/>
                    <a:gd name="T16" fmla="*/ 8 w 39"/>
                    <a:gd name="T17" fmla="*/ 74 h 75"/>
                    <a:gd name="T18" fmla="*/ 2 w 39"/>
                    <a:gd name="T19" fmla="*/ 28 h 75"/>
                    <a:gd name="T20" fmla="*/ 6 w 39"/>
                    <a:gd name="T21" fmla="*/ 1 h 75"/>
                    <a:gd name="T22" fmla="*/ 5 w 39"/>
                    <a:gd name="T23" fmla="*/ 1 h 75"/>
                    <a:gd name="T24" fmla="*/ 5 w 39"/>
                    <a:gd name="T25" fmla="*/ 2 h 75"/>
                    <a:gd name="T26" fmla="*/ 35 w 39"/>
                    <a:gd name="T27" fmla="*/ 3 h 75"/>
                    <a:gd name="T28" fmla="*/ 35 w 39"/>
                    <a:gd name="T29" fmla="*/ 2 h 75"/>
                    <a:gd name="T30" fmla="*/ 34 w 39"/>
                    <a:gd name="T31" fmla="*/ 2 h 75"/>
                    <a:gd name="T32" fmla="*/ 35 w 39"/>
                    <a:gd name="T33" fmla="*/ 2 h 75"/>
                    <a:gd name="T34" fmla="*/ 35 w 39"/>
                    <a:gd name="T35" fmla="*/ 1 h 75"/>
                    <a:gd name="T36" fmla="*/ 5 w 39"/>
                    <a:gd name="T37" fmla="*/ 0 h 75"/>
                    <a:gd name="T38" fmla="*/ 4 w 39"/>
                    <a:gd name="T39" fmla="*/ 1 h 75"/>
                    <a:gd name="T40" fmla="*/ 0 w 39"/>
                    <a:gd name="T41" fmla="*/ 28 h 75"/>
                    <a:gd name="T42" fmla="*/ 6 w 39"/>
                    <a:gd name="T43" fmla="*/ 74 h 75"/>
                    <a:gd name="T44" fmla="*/ 8 w 39"/>
                    <a:gd name="T45" fmla="*/ 75 h 75"/>
                    <a:gd name="T46" fmla="*/ 38 w 39"/>
                    <a:gd name="T47" fmla="*/ 73 h 75"/>
                    <a:gd name="T48" fmla="*/ 39 w 39"/>
                    <a:gd name="T49" fmla="*/ 73 h 75"/>
                    <a:gd name="T50" fmla="*/ 39 w 39"/>
                    <a:gd name="T51" fmla="*/ 72 h 75"/>
                    <a:gd name="T52" fmla="*/ 36 w 39"/>
                    <a:gd name="T53" fmla="*/ 12 h 75"/>
                    <a:gd name="T54" fmla="*/ 36 w 39"/>
                    <a:gd name="T55" fmla="*/ 2 h 75"/>
                    <a:gd name="T56" fmla="*/ 35 w 39"/>
                    <a:gd name="T57" fmla="*/ 1 h 75"/>
                    <a:gd name="T58" fmla="*/ 35 w 39"/>
                    <a:gd name="T59" fmla="*/ 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" h="75">
                      <a:moveTo>
                        <a:pt x="35" y="2"/>
                      </a:move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6"/>
                        <a:pt x="34" y="12"/>
                      </a:cubicBezTo>
                      <a:cubicBezTo>
                        <a:pt x="34" y="27"/>
                        <a:pt x="34" y="54"/>
                        <a:pt x="37" y="73"/>
                      </a:cubicBezTo>
                      <a:cubicBezTo>
                        <a:pt x="38" y="72"/>
                        <a:pt x="38" y="72"/>
                        <a:pt x="38" y="72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5" y="56"/>
                        <a:pt x="2" y="42"/>
                        <a:pt x="2" y="28"/>
                      </a:cubicBezTo>
                      <a:cubicBezTo>
                        <a:pt x="2" y="19"/>
                        <a:pt x="3" y="1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1" y="10"/>
                        <a:pt x="0" y="19"/>
                        <a:pt x="0" y="28"/>
                      </a:cubicBezTo>
                      <a:cubicBezTo>
                        <a:pt x="0" y="42"/>
                        <a:pt x="3" y="56"/>
                        <a:pt x="6" y="74"/>
                      </a:cubicBezTo>
                      <a:cubicBezTo>
                        <a:pt x="7" y="74"/>
                        <a:pt x="7" y="75"/>
                        <a:pt x="8" y="75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6" y="54"/>
                        <a:pt x="36" y="27"/>
                        <a:pt x="36" y="12"/>
                      </a:cubicBezTo>
                      <a:cubicBezTo>
                        <a:pt x="36" y="6"/>
                        <a:pt x="36" y="2"/>
                        <a:pt x="36" y="2"/>
                      </a:cubicBezTo>
                      <a:cubicBezTo>
                        <a:pt x="36" y="1"/>
                        <a:pt x="35" y="1"/>
                        <a:pt x="35" y="1"/>
                      </a:cubicBez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89" name="Freeform 248"/>
                <p:cNvSpPr>
                  <a:spLocks/>
                </p:cNvSpPr>
                <p:nvPr/>
              </p:nvSpPr>
              <p:spPr bwMode="auto">
                <a:xfrm>
                  <a:off x="2228850" y="2458801"/>
                  <a:ext cx="96838" cy="203556"/>
                </a:xfrm>
                <a:custGeom>
                  <a:avLst/>
                  <a:gdLst>
                    <a:gd name="T0" fmla="*/ 25 w 33"/>
                    <a:gd name="T1" fmla="*/ 61 h 66"/>
                    <a:gd name="T2" fmla="*/ 33 w 33"/>
                    <a:gd name="T3" fmla="*/ 59 h 66"/>
                    <a:gd name="T4" fmla="*/ 31 w 33"/>
                    <a:gd name="T5" fmla="*/ 1 h 66"/>
                    <a:gd name="T6" fmla="*/ 14 w 33"/>
                    <a:gd name="T7" fmla="*/ 0 h 66"/>
                    <a:gd name="T8" fmla="*/ 13 w 33"/>
                    <a:gd name="T9" fmla="*/ 4 h 66"/>
                    <a:gd name="T10" fmla="*/ 5 w 33"/>
                    <a:gd name="T11" fmla="*/ 7 h 66"/>
                    <a:gd name="T12" fmla="*/ 9 w 33"/>
                    <a:gd name="T13" fmla="*/ 66 h 66"/>
                    <a:gd name="T14" fmla="*/ 24 w 33"/>
                    <a:gd name="T15" fmla="*/ 64 h 66"/>
                    <a:gd name="T16" fmla="*/ 25 w 33"/>
                    <a:gd name="T17" fmla="*/ 6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6">
                      <a:moveTo>
                        <a:pt x="25" y="61"/>
                      </a:moveTo>
                      <a:cubicBezTo>
                        <a:pt x="27" y="56"/>
                        <a:pt x="31" y="60"/>
                        <a:pt x="33" y="59"/>
                      </a:cubicBezTo>
                      <a:cubicBezTo>
                        <a:pt x="29" y="36"/>
                        <a:pt x="31" y="1"/>
                        <a:pt x="31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3"/>
                        <a:pt x="13" y="4"/>
                      </a:cubicBezTo>
                      <a:cubicBezTo>
                        <a:pt x="11" y="7"/>
                        <a:pt x="8" y="8"/>
                        <a:pt x="5" y="7"/>
                      </a:cubicBezTo>
                      <a:cubicBezTo>
                        <a:pt x="0" y="26"/>
                        <a:pt x="6" y="43"/>
                        <a:pt x="9" y="66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4" y="63"/>
                        <a:pt x="24" y="62"/>
                        <a:pt x="25" y="61"/>
                      </a:cubicBezTo>
                      <a:close/>
                    </a:path>
                  </a:pathLst>
                </a:custGeom>
                <a:solidFill>
                  <a:srgbClr val="E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0" name="Freeform 249"/>
                <p:cNvSpPr>
                  <a:spLocks noEditPoints="1"/>
                </p:cNvSpPr>
                <p:nvPr/>
              </p:nvSpPr>
              <p:spPr bwMode="auto">
                <a:xfrm>
                  <a:off x="2243137" y="2458801"/>
                  <a:ext cx="17463" cy="18505"/>
                </a:xfrm>
                <a:custGeom>
                  <a:avLst/>
                  <a:gdLst>
                    <a:gd name="T0" fmla="*/ 4 w 6"/>
                    <a:gd name="T1" fmla="*/ 0 h 6"/>
                    <a:gd name="T2" fmla="*/ 5 w 6"/>
                    <a:gd name="T3" fmla="*/ 1 h 6"/>
                    <a:gd name="T4" fmla="*/ 5 w 6"/>
                    <a:gd name="T5" fmla="*/ 2 h 6"/>
                    <a:gd name="T6" fmla="*/ 6 w 6"/>
                    <a:gd name="T7" fmla="*/ 3 h 6"/>
                    <a:gd name="T8" fmla="*/ 6 w 6"/>
                    <a:gd name="T9" fmla="*/ 3 h 6"/>
                    <a:gd name="T10" fmla="*/ 5 w 6"/>
                    <a:gd name="T11" fmla="*/ 3 h 6"/>
                    <a:gd name="T12" fmla="*/ 5 w 6"/>
                    <a:gd name="T13" fmla="*/ 3 h 6"/>
                    <a:gd name="T14" fmla="*/ 5 w 6"/>
                    <a:gd name="T15" fmla="*/ 4 h 6"/>
                    <a:gd name="T16" fmla="*/ 5 w 6"/>
                    <a:gd name="T17" fmla="*/ 6 h 6"/>
                    <a:gd name="T18" fmla="*/ 5 w 6"/>
                    <a:gd name="T19" fmla="*/ 6 h 6"/>
                    <a:gd name="T20" fmla="*/ 5 w 6"/>
                    <a:gd name="T21" fmla="*/ 6 h 6"/>
                    <a:gd name="T22" fmla="*/ 5 w 6"/>
                    <a:gd name="T23" fmla="*/ 5 h 6"/>
                    <a:gd name="T24" fmla="*/ 5 w 6"/>
                    <a:gd name="T25" fmla="*/ 4 h 6"/>
                    <a:gd name="T26" fmla="*/ 4 w 6"/>
                    <a:gd name="T27" fmla="*/ 3 h 6"/>
                    <a:gd name="T28" fmla="*/ 3 w 6"/>
                    <a:gd name="T29" fmla="*/ 3 h 6"/>
                    <a:gd name="T30" fmla="*/ 3 w 6"/>
                    <a:gd name="T31" fmla="*/ 3 h 6"/>
                    <a:gd name="T32" fmla="*/ 4 w 6"/>
                    <a:gd name="T33" fmla="*/ 3 h 6"/>
                    <a:gd name="T34" fmla="*/ 4 w 6"/>
                    <a:gd name="T35" fmla="*/ 4 h 6"/>
                    <a:gd name="T36" fmla="*/ 4 w 6"/>
                    <a:gd name="T37" fmla="*/ 4 h 6"/>
                    <a:gd name="T38" fmla="*/ 3 w 6"/>
                    <a:gd name="T39" fmla="*/ 4 h 6"/>
                    <a:gd name="T40" fmla="*/ 2 w 6"/>
                    <a:gd name="T41" fmla="*/ 4 h 6"/>
                    <a:gd name="T42" fmla="*/ 1 w 6"/>
                    <a:gd name="T43" fmla="*/ 4 h 6"/>
                    <a:gd name="T44" fmla="*/ 1 w 6"/>
                    <a:gd name="T45" fmla="*/ 4 h 6"/>
                    <a:gd name="T46" fmla="*/ 1 w 6"/>
                    <a:gd name="T47" fmla="*/ 4 h 6"/>
                    <a:gd name="T48" fmla="*/ 1 w 6"/>
                    <a:gd name="T49" fmla="*/ 4 h 6"/>
                    <a:gd name="T50" fmla="*/ 1 w 6"/>
                    <a:gd name="T51" fmla="*/ 4 h 6"/>
                    <a:gd name="T52" fmla="*/ 1 w 6"/>
                    <a:gd name="T53" fmla="*/ 4 h 6"/>
                    <a:gd name="T54" fmla="*/ 1 w 6"/>
                    <a:gd name="T55" fmla="*/ 4 h 6"/>
                    <a:gd name="T56" fmla="*/ 1 w 6"/>
                    <a:gd name="T57" fmla="*/ 5 h 6"/>
                    <a:gd name="T58" fmla="*/ 1 w 6"/>
                    <a:gd name="T59" fmla="*/ 5 h 6"/>
                    <a:gd name="T60" fmla="*/ 1 w 6"/>
                    <a:gd name="T61" fmla="*/ 5 h 6"/>
                    <a:gd name="T62" fmla="*/ 0 w 6"/>
                    <a:gd name="T63" fmla="*/ 3 h 6"/>
                    <a:gd name="T64" fmla="*/ 0 w 6"/>
                    <a:gd name="T65" fmla="*/ 2 h 6"/>
                    <a:gd name="T66" fmla="*/ 0 w 6"/>
                    <a:gd name="T67" fmla="*/ 2 h 6"/>
                    <a:gd name="T68" fmla="*/ 0 w 6"/>
                    <a:gd name="T69" fmla="*/ 2 h 6"/>
                    <a:gd name="T70" fmla="*/ 0 w 6"/>
                    <a:gd name="T71" fmla="*/ 1 h 6"/>
                    <a:gd name="T72" fmla="*/ 0 w 6"/>
                    <a:gd name="T73" fmla="*/ 2 h 6"/>
                    <a:gd name="T74" fmla="*/ 1 w 6"/>
                    <a:gd name="T75" fmla="*/ 2 h 6"/>
                    <a:gd name="T76" fmla="*/ 1 w 6"/>
                    <a:gd name="T77" fmla="*/ 1 h 6"/>
                    <a:gd name="T78" fmla="*/ 2 w 6"/>
                    <a:gd name="T79" fmla="*/ 0 h 6"/>
                    <a:gd name="T80" fmla="*/ 2 w 6"/>
                    <a:gd name="T81" fmla="*/ 1 h 6"/>
                    <a:gd name="T82" fmla="*/ 2 w 6"/>
                    <a:gd name="T83" fmla="*/ 2 h 6"/>
                    <a:gd name="T84" fmla="*/ 3 w 6"/>
                    <a:gd name="T85" fmla="*/ 0 h 6"/>
                    <a:gd name="T86" fmla="*/ 4 w 6"/>
                    <a:gd name="T87" fmla="*/ 0 h 6"/>
                    <a:gd name="T88" fmla="*/ 2 w 6"/>
                    <a:gd name="T89" fmla="*/ 2 h 6"/>
                    <a:gd name="T90" fmla="*/ 1 w 6"/>
                    <a:gd name="T91" fmla="*/ 2 h 6"/>
                    <a:gd name="T92" fmla="*/ 1 w 6"/>
                    <a:gd name="T93" fmla="*/ 3 h 6"/>
                    <a:gd name="T94" fmla="*/ 1 w 6"/>
                    <a:gd name="T95" fmla="*/ 3 h 6"/>
                    <a:gd name="T96" fmla="*/ 1 w 6"/>
                    <a:gd name="T97" fmla="*/ 3 h 6"/>
                    <a:gd name="T98" fmla="*/ 2 w 6"/>
                    <a:gd name="T99" fmla="*/ 3 h 6"/>
                    <a:gd name="T100" fmla="*/ 2 w 6"/>
                    <a:gd name="T101" fmla="*/ 3 h 6"/>
                    <a:gd name="T102" fmla="*/ 2 w 6"/>
                    <a:gd name="T103" fmla="*/ 1 h 6"/>
                    <a:gd name="T104" fmla="*/ 1 w 6"/>
                    <a:gd name="T105" fmla="*/ 1 h 6"/>
                    <a:gd name="T106" fmla="*/ 1 w 6"/>
                    <a:gd name="T107" fmla="*/ 2 h 6"/>
                    <a:gd name="T108" fmla="*/ 1 w 6"/>
                    <a:gd name="T109" fmla="*/ 2 h 6"/>
                    <a:gd name="T110" fmla="*/ 2 w 6"/>
                    <a:gd name="T111" fmla="*/ 2 h 6"/>
                    <a:gd name="T112" fmla="*/ 2 w 6"/>
                    <a:gd name="T113" fmla="*/ 1 h 6"/>
                    <a:gd name="T114" fmla="*/ 4 w 6"/>
                    <a:gd name="T115" fmla="*/ 0 h 6"/>
                    <a:gd name="T116" fmla="*/ 3 w 6"/>
                    <a:gd name="T117" fmla="*/ 1 h 6"/>
                    <a:gd name="T118" fmla="*/ 3 w 6"/>
                    <a:gd name="T119" fmla="*/ 2 h 6"/>
                    <a:gd name="T120" fmla="*/ 4 w 6"/>
                    <a:gd name="T121" fmla="*/ 2 h 6"/>
                    <a:gd name="T122" fmla="*/ 4 w 6"/>
                    <a:gd name="T123" fmla="*/ 2 h 6"/>
                    <a:gd name="T124" fmla="*/ 4 w 6"/>
                    <a:gd name="T1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lnTo>
                        <a:pt x="4" y="0"/>
                      </a:lnTo>
                      <a:close/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2"/>
                      </a:lnTo>
                      <a:close/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  <a:moveTo>
                        <a:pt x="4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1" name="Freeform 250"/>
                <p:cNvSpPr>
                  <a:spLocks noEditPoints="1"/>
                </p:cNvSpPr>
                <p:nvPr/>
              </p:nvSpPr>
              <p:spPr bwMode="auto">
                <a:xfrm>
                  <a:off x="2305050" y="2647217"/>
                  <a:ext cx="17463" cy="18505"/>
                </a:xfrm>
                <a:custGeom>
                  <a:avLst/>
                  <a:gdLst>
                    <a:gd name="T0" fmla="*/ 4 w 6"/>
                    <a:gd name="T1" fmla="*/ 0 h 6"/>
                    <a:gd name="T2" fmla="*/ 5 w 6"/>
                    <a:gd name="T3" fmla="*/ 1 h 6"/>
                    <a:gd name="T4" fmla="*/ 5 w 6"/>
                    <a:gd name="T5" fmla="*/ 2 h 6"/>
                    <a:gd name="T6" fmla="*/ 6 w 6"/>
                    <a:gd name="T7" fmla="*/ 2 h 6"/>
                    <a:gd name="T8" fmla="*/ 6 w 6"/>
                    <a:gd name="T9" fmla="*/ 3 h 6"/>
                    <a:gd name="T10" fmla="*/ 6 w 6"/>
                    <a:gd name="T11" fmla="*/ 3 h 6"/>
                    <a:gd name="T12" fmla="*/ 5 w 6"/>
                    <a:gd name="T13" fmla="*/ 3 h 6"/>
                    <a:gd name="T14" fmla="*/ 5 w 6"/>
                    <a:gd name="T15" fmla="*/ 4 h 6"/>
                    <a:gd name="T16" fmla="*/ 5 w 6"/>
                    <a:gd name="T17" fmla="*/ 5 h 6"/>
                    <a:gd name="T18" fmla="*/ 5 w 6"/>
                    <a:gd name="T19" fmla="*/ 6 h 6"/>
                    <a:gd name="T20" fmla="*/ 5 w 6"/>
                    <a:gd name="T21" fmla="*/ 6 h 6"/>
                    <a:gd name="T22" fmla="*/ 5 w 6"/>
                    <a:gd name="T23" fmla="*/ 5 h 6"/>
                    <a:gd name="T24" fmla="*/ 5 w 6"/>
                    <a:gd name="T25" fmla="*/ 3 h 6"/>
                    <a:gd name="T26" fmla="*/ 5 w 6"/>
                    <a:gd name="T27" fmla="*/ 3 h 6"/>
                    <a:gd name="T28" fmla="*/ 4 w 6"/>
                    <a:gd name="T29" fmla="*/ 3 h 6"/>
                    <a:gd name="T30" fmla="*/ 3 w 6"/>
                    <a:gd name="T31" fmla="*/ 3 h 6"/>
                    <a:gd name="T32" fmla="*/ 4 w 6"/>
                    <a:gd name="T33" fmla="*/ 3 h 6"/>
                    <a:gd name="T34" fmla="*/ 5 w 6"/>
                    <a:gd name="T35" fmla="*/ 4 h 6"/>
                    <a:gd name="T36" fmla="*/ 5 w 6"/>
                    <a:gd name="T37" fmla="*/ 4 h 6"/>
                    <a:gd name="T38" fmla="*/ 4 w 6"/>
                    <a:gd name="T39" fmla="*/ 4 h 6"/>
                    <a:gd name="T40" fmla="*/ 2 w 6"/>
                    <a:gd name="T41" fmla="*/ 4 h 6"/>
                    <a:gd name="T42" fmla="*/ 2 w 6"/>
                    <a:gd name="T43" fmla="*/ 4 h 6"/>
                    <a:gd name="T44" fmla="*/ 1 w 6"/>
                    <a:gd name="T45" fmla="*/ 4 h 6"/>
                    <a:gd name="T46" fmla="*/ 1 w 6"/>
                    <a:gd name="T47" fmla="*/ 4 h 6"/>
                    <a:gd name="T48" fmla="*/ 1 w 6"/>
                    <a:gd name="T49" fmla="*/ 4 h 6"/>
                    <a:gd name="T50" fmla="*/ 1 w 6"/>
                    <a:gd name="T51" fmla="*/ 4 h 6"/>
                    <a:gd name="T52" fmla="*/ 1 w 6"/>
                    <a:gd name="T53" fmla="*/ 4 h 6"/>
                    <a:gd name="T54" fmla="*/ 2 w 6"/>
                    <a:gd name="T55" fmla="*/ 4 h 6"/>
                    <a:gd name="T56" fmla="*/ 2 w 6"/>
                    <a:gd name="T57" fmla="*/ 4 h 6"/>
                    <a:gd name="T58" fmla="*/ 1 w 6"/>
                    <a:gd name="T59" fmla="*/ 5 h 6"/>
                    <a:gd name="T60" fmla="*/ 1 w 6"/>
                    <a:gd name="T61" fmla="*/ 4 h 6"/>
                    <a:gd name="T62" fmla="*/ 1 w 6"/>
                    <a:gd name="T63" fmla="*/ 3 h 6"/>
                    <a:gd name="T64" fmla="*/ 1 w 6"/>
                    <a:gd name="T65" fmla="*/ 2 h 6"/>
                    <a:gd name="T66" fmla="*/ 0 w 6"/>
                    <a:gd name="T67" fmla="*/ 2 h 6"/>
                    <a:gd name="T68" fmla="*/ 0 w 6"/>
                    <a:gd name="T69" fmla="*/ 2 h 6"/>
                    <a:gd name="T70" fmla="*/ 1 w 6"/>
                    <a:gd name="T71" fmla="*/ 1 h 6"/>
                    <a:gd name="T72" fmla="*/ 1 w 6"/>
                    <a:gd name="T73" fmla="*/ 1 h 6"/>
                    <a:gd name="T74" fmla="*/ 1 w 6"/>
                    <a:gd name="T75" fmla="*/ 1 h 6"/>
                    <a:gd name="T76" fmla="*/ 1 w 6"/>
                    <a:gd name="T77" fmla="*/ 1 h 6"/>
                    <a:gd name="T78" fmla="*/ 2 w 6"/>
                    <a:gd name="T79" fmla="*/ 0 h 6"/>
                    <a:gd name="T80" fmla="*/ 2 w 6"/>
                    <a:gd name="T81" fmla="*/ 1 h 6"/>
                    <a:gd name="T82" fmla="*/ 3 w 6"/>
                    <a:gd name="T83" fmla="*/ 2 h 6"/>
                    <a:gd name="T84" fmla="*/ 3 w 6"/>
                    <a:gd name="T85" fmla="*/ 0 h 6"/>
                    <a:gd name="T86" fmla="*/ 3 w 6"/>
                    <a:gd name="T87" fmla="*/ 2 h 6"/>
                    <a:gd name="T88" fmla="*/ 1 w 6"/>
                    <a:gd name="T89" fmla="*/ 2 h 6"/>
                    <a:gd name="T90" fmla="*/ 1 w 6"/>
                    <a:gd name="T91" fmla="*/ 2 h 6"/>
                    <a:gd name="T92" fmla="*/ 1 w 6"/>
                    <a:gd name="T93" fmla="*/ 3 h 6"/>
                    <a:gd name="T94" fmla="*/ 1 w 6"/>
                    <a:gd name="T95" fmla="*/ 3 h 6"/>
                    <a:gd name="T96" fmla="*/ 2 w 6"/>
                    <a:gd name="T97" fmla="*/ 3 h 6"/>
                    <a:gd name="T98" fmla="*/ 3 w 6"/>
                    <a:gd name="T99" fmla="*/ 3 h 6"/>
                    <a:gd name="T100" fmla="*/ 3 w 6"/>
                    <a:gd name="T101" fmla="*/ 2 h 6"/>
                    <a:gd name="T102" fmla="*/ 2 w 6"/>
                    <a:gd name="T103" fmla="*/ 1 h 6"/>
                    <a:gd name="T104" fmla="*/ 1 w 6"/>
                    <a:gd name="T105" fmla="*/ 1 h 6"/>
                    <a:gd name="T106" fmla="*/ 1 w 6"/>
                    <a:gd name="T107" fmla="*/ 2 h 6"/>
                    <a:gd name="T108" fmla="*/ 2 w 6"/>
                    <a:gd name="T109" fmla="*/ 2 h 6"/>
                    <a:gd name="T110" fmla="*/ 2 w 6"/>
                    <a:gd name="T111" fmla="*/ 1 h 6"/>
                    <a:gd name="T112" fmla="*/ 2 w 6"/>
                    <a:gd name="T113" fmla="*/ 1 h 6"/>
                    <a:gd name="T114" fmla="*/ 4 w 6"/>
                    <a:gd name="T115" fmla="*/ 0 h 6"/>
                    <a:gd name="T116" fmla="*/ 3 w 6"/>
                    <a:gd name="T117" fmla="*/ 1 h 6"/>
                    <a:gd name="T118" fmla="*/ 4 w 6"/>
                    <a:gd name="T119" fmla="*/ 2 h 6"/>
                    <a:gd name="T120" fmla="*/ 5 w 6"/>
                    <a:gd name="T121" fmla="*/ 2 h 6"/>
                    <a:gd name="T122" fmla="*/ 4 w 6"/>
                    <a:gd name="T123" fmla="*/ 1 h 6"/>
                    <a:gd name="T124" fmla="*/ 4 w 6"/>
                    <a:gd name="T1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4"/>
                        <a:pt x="5" y="4"/>
                      </a:cubicBezTo>
                      <a:cubicBezTo>
                        <a:pt x="5" y="4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  <a:moveTo>
                        <a:pt x="3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2"/>
                      </a:ln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2" name="Freeform 251"/>
                <p:cNvSpPr>
                  <a:spLocks/>
                </p:cNvSpPr>
                <p:nvPr/>
              </p:nvSpPr>
              <p:spPr bwMode="auto">
                <a:xfrm>
                  <a:off x="2263775" y="2610207"/>
                  <a:ext cx="41275" cy="18505"/>
                </a:xfrm>
                <a:custGeom>
                  <a:avLst/>
                  <a:gdLst>
                    <a:gd name="T0" fmla="*/ 2 w 14"/>
                    <a:gd name="T1" fmla="*/ 6 h 6"/>
                    <a:gd name="T2" fmla="*/ 0 w 14"/>
                    <a:gd name="T3" fmla="*/ 3 h 6"/>
                    <a:gd name="T4" fmla="*/ 0 w 14"/>
                    <a:gd name="T5" fmla="*/ 3 h 6"/>
                    <a:gd name="T6" fmla="*/ 11 w 14"/>
                    <a:gd name="T7" fmla="*/ 2 h 6"/>
                    <a:gd name="T8" fmla="*/ 13 w 14"/>
                    <a:gd name="T9" fmla="*/ 2 h 6"/>
                    <a:gd name="T10" fmla="*/ 13 w 14"/>
                    <a:gd name="T11" fmla="*/ 1 h 6"/>
                    <a:gd name="T12" fmla="*/ 13 w 14"/>
                    <a:gd name="T13" fmla="*/ 0 h 6"/>
                    <a:gd name="T14" fmla="*/ 13 w 14"/>
                    <a:gd name="T15" fmla="*/ 0 h 6"/>
                    <a:gd name="T16" fmla="*/ 14 w 14"/>
                    <a:gd name="T17" fmla="*/ 5 h 6"/>
                    <a:gd name="T18" fmla="*/ 13 w 14"/>
                    <a:gd name="T19" fmla="*/ 5 h 6"/>
                    <a:gd name="T20" fmla="*/ 13 w 14"/>
                    <a:gd name="T21" fmla="*/ 4 h 6"/>
                    <a:gd name="T22" fmla="*/ 13 w 14"/>
                    <a:gd name="T23" fmla="*/ 4 h 6"/>
                    <a:gd name="T24" fmla="*/ 11 w 14"/>
                    <a:gd name="T25" fmla="*/ 4 h 6"/>
                    <a:gd name="T26" fmla="*/ 4 w 14"/>
                    <a:gd name="T27" fmla="*/ 4 h 6"/>
                    <a:gd name="T28" fmla="*/ 2 w 14"/>
                    <a:gd name="T29" fmla="*/ 4 h 6"/>
                    <a:gd name="T30" fmla="*/ 2 w 14"/>
                    <a:gd name="T31" fmla="*/ 5 h 6"/>
                    <a:gd name="T32" fmla="*/ 1 w 14"/>
                    <a:gd name="T33" fmla="*/ 5 h 6"/>
                    <a:gd name="T34" fmla="*/ 2 w 14"/>
                    <a:gd name="T3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6">
                      <a:moveTo>
                        <a:pt x="2" y="6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3" name="Freeform 252"/>
                <p:cNvSpPr>
                  <a:spLocks/>
                </p:cNvSpPr>
                <p:nvPr/>
              </p:nvSpPr>
              <p:spPr bwMode="auto">
                <a:xfrm>
                  <a:off x="2295525" y="2591702"/>
                  <a:ext cx="17463" cy="8411"/>
                </a:xfrm>
                <a:custGeom>
                  <a:avLst/>
                  <a:gdLst>
                    <a:gd name="T0" fmla="*/ 6 w 6"/>
                    <a:gd name="T1" fmla="*/ 2 h 3"/>
                    <a:gd name="T2" fmla="*/ 5 w 6"/>
                    <a:gd name="T3" fmla="*/ 2 h 3"/>
                    <a:gd name="T4" fmla="*/ 4 w 6"/>
                    <a:gd name="T5" fmla="*/ 1 h 3"/>
                    <a:gd name="T6" fmla="*/ 2 w 6"/>
                    <a:gd name="T7" fmla="*/ 0 h 3"/>
                    <a:gd name="T8" fmla="*/ 2 w 6"/>
                    <a:gd name="T9" fmla="*/ 0 h 3"/>
                    <a:gd name="T10" fmla="*/ 2 w 6"/>
                    <a:gd name="T11" fmla="*/ 1 h 3"/>
                    <a:gd name="T12" fmla="*/ 2 w 6"/>
                    <a:gd name="T13" fmla="*/ 1 h 3"/>
                    <a:gd name="T14" fmla="*/ 2 w 6"/>
                    <a:gd name="T15" fmla="*/ 1 h 3"/>
                    <a:gd name="T16" fmla="*/ 2 w 6"/>
                    <a:gd name="T17" fmla="*/ 2 h 3"/>
                    <a:gd name="T18" fmla="*/ 1 w 6"/>
                    <a:gd name="T19" fmla="*/ 3 h 3"/>
                    <a:gd name="T20" fmla="*/ 0 w 6"/>
                    <a:gd name="T21" fmla="*/ 2 h 3"/>
                    <a:gd name="T22" fmla="*/ 0 w 6"/>
                    <a:gd name="T23" fmla="*/ 1 h 3"/>
                    <a:gd name="T24" fmla="*/ 1 w 6"/>
                    <a:gd name="T25" fmla="*/ 0 h 3"/>
                    <a:gd name="T26" fmla="*/ 2 w 6"/>
                    <a:gd name="T27" fmla="*/ 0 h 3"/>
                    <a:gd name="T28" fmla="*/ 4 w 6"/>
                    <a:gd name="T29" fmla="*/ 0 h 3"/>
                    <a:gd name="T30" fmla="*/ 6 w 6"/>
                    <a:gd name="T3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3">
                      <a:moveTo>
                        <a:pt x="6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6" y="2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4" name="Freeform 253"/>
                <p:cNvSpPr>
                  <a:spLocks noEditPoints="1"/>
                </p:cNvSpPr>
                <p:nvPr/>
              </p:nvSpPr>
              <p:spPr bwMode="auto">
                <a:xfrm>
                  <a:off x="2260600" y="2556374"/>
                  <a:ext cx="41275" cy="28599"/>
                </a:xfrm>
                <a:custGeom>
                  <a:avLst/>
                  <a:gdLst>
                    <a:gd name="T0" fmla="*/ 7 w 14"/>
                    <a:gd name="T1" fmla="*/ 9 h 9"/>
                    <a:gd name="T2" fmla="*/ 3 w 14"/>
                    <a:gd name="T3" fmla="*/ 9 h 9"/>
                    <a:gd name="T4" fmla="*/ 0 w 14"/>
                    <a:gd name="T5" fmla="*/ 7 h 9"/>
                    <a:gd name="T6" fmla="*/ 0 w 14"/>
                    <a:gd name="T7" fmla="*/ 5 h 9"/>
                    <a:gd name="T8" fmla="*/ 1 w 14"/>
                    <a:gd name="T9" fmla="*/ 2 h 9"/>
                    <a:gd name="T10" fmla="*/ 6 w 14"/>
                    <a:gd name="T11" fmla="*/ 1 h 9"/>
                    <a:gd name="T12" fmla="*/ 10 w 14"/>
                    <a:gd name="T13" fmla="*/ 1 h 9"/>
                    <a:gd name="T14" fmla="*/ 13 w 14"/>
                    <a:gd name="T15" fmla="*/ 2 h 9"/>
                    <a:gd name="T16" fmla="*/ 14 w 14"/>
                    <a:gd name="T17" fmla="*/ 4 h 9"/>
                    <a:gd name="T18" fmla="*/ 12 w 14"/>
                    <a:gd name="T19" fmla="*/ 8 h 9"/>
                    <a:gd name="T20" fmla="*/ 7 w 14"/>
                    <a:gd name="T21" fmla="*/ 9 h 9"/>
                    <a:gd name="T22" fmla="*/ 7 w 14"/>
                    <a:gd name="T23" fmla="*/ 7 h 9"/>
                    <a:gd name="T24" fmla="*/ 12 w 14"/>
                    <a:gd name="T25" fmla="*/ 6 h 9"/>
                    <a:gd name="T26" fmla="*/ 13 w 14"/>
                    <a:gd name="T27" fmla="*/ 4 h 9"/>
                    <a:gd name="T28" fmla="*/ 13 w 14"/>
                    <a:gd name="T29" fmla="*/ 3 h 9"/>
                    <a:gd name="T30" fmla="*/ 11 w 14"/>
                    <a:gd name="T31" fmla="*/ 3 h 9"/>
                    <a:gd name="T32" fmla="*/ 6 w 14"/>
                    <a:gd name="T33" fmla="*/ 3 h 9"/>
                    <a:gd name="T34" fmla="*/ 2 w 14"/>
                    <a:gd name="T35" fmla="*/ 3 h 9"/>
                    <a:gd name="T36" fmla="*/ 1 w 14"/>
                    <a:gd name="T37" fmla="*/ 4 h 9"/>
                    <a:gd name="T38" fmla="*/ 0 w 14"/>
                    <a:gd name="T39" fmla="*/ 5 h 9"/>
                    <a:gd name="T40" fmla="*/ 1 w 14"/>
                    <a:gd name="T41" fmla="*/ 7 h 9"/>
                    <a:gd name="T42" fmla="*/ 4 w 14"/>
                    <a:gd name="T43" fmla="*/ 7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7" y="9"/>
                      </a:moveTo>
                      <a:cubicBezTo>
                        <a:pt x="6" y="9"/>
                        <a:pt x="4" y="9"/>
                        <a:pt x="3" y="9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8" y="0"/>
                        <a:pt x="9" y="1"/>
                        <a:pt x="10" y="1"/>
                      </a:cubicBezTo>
                      <a:cubicBezTo>
                        <a:pt x="11" y="1"/>
                        <a:pt x="12" y="2"/>
                        <a:pt x="13" y="2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6"/>
                        <a:pt x="13" y="7"/>
                        <a:pt x="12" y="8"/>
                      </a:cubicBezTo>
                      <a:cubicBezTo>
                        <a:pt x="10" y="9"/>
                        <a:pt x="9" y="9"/>
                        <a:pt x="7" y="9"/>
                      </a:cubicBezTo>
                      <a:close/>
                      <a:moveTo>
                        <a:pt x="7" y="7"/>
                      </a:moveTo>
                      <a:cubicBezTo>
                        <a:pt x="9" y="7"/>
                        <a:pt x="11" y="7"/>
                        <a:pt x="12" y="6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0" y="2"/>
                        <a:pt x="8" y="2"/>
                        <a:pt x="6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6"/>
                        <a:pt x="1" y="7"/>
                      </a:cubicBezTo>
                      <a:cubicBezTo>
                        <a:pt x="2" y="7"/>
                        <a:pt x="2" y="7"/>
                        <a:pt x="4" y="7"/>
                      </a:cubicBezTo>
                      <a:cubicBezTo>
                        <a:pt x="5" y="7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5" name="Freeform 254"/>
                <p:cNvSpPr>
                  <a:spLocks noEditPoints="1"/>
                </p:cNvSpPr>
                <p:nvPr/>
              </p:nvSpPr>
              <p:spPr bwMode="auto">
                <a:xfrm>
                  <a:off x="2257425" y="2526093"/>
                  <a:ext cx="41275" cy="26916"/>
                </a:xfrm>
                <a:custGeom>
                  <a:avLst/>
                  <a:gdLst>
                    <a:gd name="T0" fmla="*/ 7 w 14"/>
                    <a:gd name="T1" fmla="*/ 9 h 9"/>
                    <a:gd name="T2" fmla="*/ 3 w 14"/>
                    <a:gd name="T3" fmla="*/ 9 h 9"/>
                    <a:gd name="T4" fmla="*/ 1 w 14"/>
                    <a:gd name="T5" fmla="*/ 7 h 9"/>
                    <a:gd name="T6" fmla="*/ 0 w 14"/>
                    <a:gd name="T7" fmla="*/ 5 h 9"/>
                    <a:gd name="T8" fmla="*/ 1 w 14"/>
                    <a:gd name="T9" fmla="*/ 2 h 9"/>
                    <a:gd name="T10" fmla="*/ 7 w 14"/>
                    <a:gd name="T11" fmla="*/ 0 h 9"/>
                    <a:gd name="T12" fmla="*/ 11 w 14"/>
                    <a:gd name="T13" fmla="*/ 1 h 9"/>
                    <a:gd name="T14" fmla="*/ 13 w 14"/>
                    <a:gd name="T15" fmla="*/ 2 h 9"/>
                    <a:gd name="T16" fmla="*/ 14 w 14"/>
                    <a:gd name="T17" fmla="*/ 4 h 9"/>
                    <a:gd name="T18" fmla="*/ 12 w 14"/>
                    <a:gd name="T19" fmla="*/ 8 h 9"/>
                    <a:gd name="T20" fmla="*/ 7 w 14"/>
                    <a:gd name="T21" fmla="*/ 9 h 9"/>
                    <a:gd name="T22" fmla="*/ 7 w 14"/>
                    <a:gd name="T23" fmla="*/ 7 h 9"/>
                    <a:gd name="T24" fmla="*/ 12 w 14"/>
                    <a:gd name="T25" fmla="*/ 6 h 9"/>
                    <a:gd name="T26" fmla="*/ 13 w 14"/>
                    <a:gd name="T27" fmla="*/ 4 h 9"/>
                    <a:gd name="T28" fmla="*/ 13 w 14"/>
                    <a:gd name="T29" fmla="*/ 3 h 9"/>
                    <a:gd name="T30" fmla="*/ 11 w 14"/>
                    <a:gd name="T31" fmla="*/ 2 h 9"/>
                    <a:gd name="T32" fmla="*/ 6 w 14"/>
                    <a:gd name="T33" fmla="*/ 2 h 9"/>
                    <a:gd name="T34" fmla="*/ 2 w 14"/>
                    <a:gd name="T35" fmla="*/ 3 h 9"/>
                    <a:gd name="T36" fmla="*/ 1 w 14"/>
                    <a:gd name="T37" fmla="*/ 4 h 9"/>
                    <a:gd name="T38" fmla="*/ 1 w 14"/>
                    <a:gd name="T39" fmla="*/ 5 h 9"/>
                    <a:gd name="T40" fmla="*/ 1 w 14"/>
                    <a:gd name="T41" fmla="*/ 6 h 9"/>
                    <a:gd name="T42" fmla="*/ 4 w 14"/>
                    <a:gd name="T43" fmla="*/ 7 h 9"/>
                    <a:gd name="T44" fmla="*/ 7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7" y="9"/>
                      </a:moveTo>
                      <a:cubicBezTo>
                        <a:pt x="6" y="9"/>
                        <a:pt x="4" y="9"/>
                        <a:pt x="3" y="9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3" y="1"/>
                        <a:pt x="4" y="0"/>
                        <a:pt x="7" y="0"/>
                      </a:cubicBezTo>
                      <a:cubicBezTo>
                        <a:pt x="8" y="0"/>
                        <a:pt x="9" y="0"/>
                        <a:pt x="11" y="1"/>
                      </a:cubicBezTo>
                      <a:cubicBezTo>
                        <a:pt x="12" y="1"/>
                        <a:pt x="13" y="2"/>
                        <a:pt x="13" y="2"/>
                      </a:cubicBez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6"/>
                        <a:pt x="13" y="7"/>
                        <a:pt x="12" y="8"/>
                      </a:cubicBezTo>
                      <a:cubicBezTo>
                        <a:pt x="11" y="8"/>
                        <a:pt x="9" y="9"/>
                        <a:pt x="7" y="9"/>
                      </a:cubicBezTo>
                      <a:close/>
                      <a:moveTo>
                        <a:pt x="7" y="7"/>
                      </a:moveTo>
                      <a:cubicBezTo>
                        <a:pt x="9" y="7"/>
                        <a:pt x="11" y="7"/>
                        <a:pt x="12" y="6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3"/>
                        <a:pt x="12" y="3"/>
                        <a:pt x="11" y="2"/>
                      </a:cubicBezTo>
                      <a:cubicBezTo>
                        <a:pt x="10" y="2"/>
                        <a:pt x="8" y="2"/>
                        <a:pt x="6" y="2"/>
                      </a:cubicBezTo>
                      <a:cubicBezTo>
                        <a:pt x="5" y="2"/>
                        <a:pt x="3" y="3"/>
                        <a:pt x="2" y="3"/>
                      </a:cubicBezTo>
                      <a:cubicBezTo>
                        <a:pt x="2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5" y="7"/>
                        <a:pt x="6" y="7"/>
                        <a:pt x="7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6" name="Freeform 255"/>
                <p:cNvSpPr>
                  <a:spLocks noEditPoints="1"/>
                </p:cNvSpPr>
                <p:nvPr/>
              </p:nvSpPr>
              <p:spPr bwMode="auto">
                <a:xfrm>
                  <a:off x="2254250" y="2495812"/>
                  <a:ext cx="41275" cy="26916"/>
                </a:xfrm>
                <a:custGeom>
                  <a:avLst/>
                  <a:gdLst>
                    <a:gd name="T0" fmla="*/ 8 w 14"/>
                    <a:gd name="T1" fmla="*/ 9 h 9"/>
                    <a:gd name="T2" fmla="*/ 4 w 14"/>
                    <a:gd name="T3" fmla="*/ 8 h 9"/>
                    <a:gd name="T4" fmla="*/ 1 w 14"/>
                    <a:gd name="T5" fmla="*/ 7 h 9"/>
                    <a:gd name="T6" fmla="*/ 0 w 14"/>
                    <a:gd name="T7" fmla="*/ 5 h 9"/>
                    <a:gd name="T8" fmla="*/ 2 w 14"/>
                    <a:gd name="T9" fmla="*/ 2 h 9"/>
                    <a:gd name="T10" fmla="*/ 7 w 14"/>
                    <a:gd name="T11" fmla="*/ 0 h 9"/>
                    <a:gd name="T12" fmla="*/ 11 w 14"/>
                    <a:gd name="T13" fmla="*/ 0 h 9"/>
                    <a:gd name="T14" fmla="*/ 13 w 14"/>
                    <a:gd name="T15" fmla="*/ 2 h 9"/>
                    <a:gd name="T16" fmla="*/ 14 w 14"/>
                    <a:gd name="T17" fmla="*/ 4 h 9"/>
                    <a:gd name="T18" fmla="*/ 12 w 14"/>
                    <a:gd name="T19" fmla="*/ 7 h 9"/>
                    <a:gd name="T20" fmla="*/ 8 w 14"/>
                    <a:gd name="T21" fmla="*/ 9 h 9"/>
                    <a:gd name="T22" fmla="*/ 8 w 14"/>
                    <a:gd name="T23" fmla="*/ 7 h 9"/>
                    <a:gd name="T24" fmla="*/ 12 w 14"/>
                    <a:gd name="T25" fmla="*/ 6 h 9"/>
                    <a:gd name="T26" fmla="*/ 14 w 14"/>
                    <a:gd name="T27" fmla="*/ 4 h 9"/>
                    <a:gd name="T28" fmla="*/ 13 w 14"/>
                    <a:gd name="T29" fmla="*/ 3 h 9"/>
                    <a:gd name="T30" fmla="*/ 11 w 14"/>
                    <a:gd name="T31" fmla="*/ 2 h 9"/>
                    <a:gd name="T32" fmla="*/ 6 w 14"/>
                    <a:gd name="T33" fmla="*/ 2 h 9"/>
                    <a:gd name="T34" fmla="*/ 3 w 14"/>
                    <a:gd name="T35" fmla="*/ 3 h 9"/>
                    <a:gd name="T36" fmla="*/ 1 w 14"/>
                    <a:gd name="T37" fmla="*/ 4 h 9"/>
                    <a:gd name="T38" fmla="*/ 1 w 14"/>
                    <a:gd name="T39" fmla="*/ 5 h 9"/>
                    <a:gd name="T40" fmla="*/ 2 w 14"/>
                    <a:gd name="T41" fmla="*/ 6 h 9"/>
                    <a:gd name="T42" fmla="*/ 4 w 14"/>
                    <a:gd name="T43" fmla="*/ 7 h 9"/>
                    <a:gd name="T44" fmla="*/ 8 w 14"/>
                    <a:gd name="T4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9">
                      <a:moveTo>
                        <a:pt x="8" y="9"/>
                      </a:moveTo>
                      <a:cubicBezTo>
                        <a:pt x="6" y="9"/>
                        <a:pt x="5" y="9"/>
                        <a:pt x="4" y="8"/>
                      </a:cubicBez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cubicBezTo>
                        <a:pt x="0" y="4"/>
                        <a:pt x="1" y="3"/>
                        <a:pt x="2" y="2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8" y="0"/>
                        <a:pt x="10" y="0"/>
                        <a:pt x="11" y="0"/>
                      </a:cubicBezTo>
                      <a:cubicBezTo>
                        <a:pt x="12" y="1"/>
                        <a:pt x="13" y="1"/>
                        <a:pt x="13" y="2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5"/>
                        <a:pt x="14" y="6"/>
                        <a:pt x="12" y="7"/>
                      </a:cubicBezTo>
                      <a:cubicBezTo>
                        <a:pt x="11" y="8"/>
                        <a:pt x="9" y="9"/>
                        <a:pt x="8" y="9"/>
                      </a:cubicBezTo>
                      <a:close/>
                      <a:moveTo>
                        <a:pt x="8" y="7"/>
                      </a:moveTo>
                      <a:cubicBezTo>
                        <a:pt x="10" y="7"/>
                        <a:pt x="11" y="6"/>
                        <a:pt x="12" y="6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2" y="2"/>
                        <a:pt x="11" y="2"/>
                      </a:cubicBezTo>
                      <a:cubicBezTo>
                        <a:pt x="10" y="2"/>
                        <a:pt x="9" y="2"/>
                        <a:pt x="6" y="2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6"/>
                        <a:pt x="3" y="7"/>
                        <a:pt x="4" y="7"/>
                      </a:cubicBezTo>
                      <a:cubicBezTo>
                        <a:pt x="5" y="7"/>
                        <a:pt x="7" y="7"/>
                        <a:pt x="8" y="7"/>
                      </a:cubicBezTo>
                      <a:close/>
                    </a:path>
                  </a:pathLst>
                </a:custGeom>
                <a:solidFill>
                  <a:srgbClr val="381E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8" name="Freeform 257"/>
                <p:cNvSpPr>
                  <a:spLocks/>
                </p:cNvSpPr>
                <p:nvPr/>
              </p:nvSpPr>
              <p:spPr bwMode="auto">
                <a:xfrm>
                  <a:off x="2024062" y="2606842"/>
                  <a:ext cx="409575" cy="311222"/>
                </a:xfrm>
                <a:custGeom>
                  <a:avLst/>
                  <a:gdLst>
                    <a:gd name="T0" fmla="*/ 137 w 140"/>
                    <a:gd name="T1" fmla="*/ 50 h 101"/>
                    <a:gd name="T2" fmla="*/ 136 w 140"/>
                    <a:gd name="T3" fmla="*/ 50 h 101"/>
                    <a:gd name="T4" fmla="*/ 138 w 140"/>
                    <a:gd name="T5" fmla="*/ 66 h 101"/>
                    <a:gd name="T6" fmla="*/ 135 w 140"/>
                    <a:gd name="T7" fmla="*/ 80 h 101"/>
                    <a:gd name="T8" fmla="*/ 116 w 140"/>
                    <a:gd name="T9" fmla="*/ 93 h 101"/>
                    <a:gd name="T10" fmla="*/ 71 w 140"/>
                    <a:gd name="T11" fmla="*/ 98 h 101"/>
                    <a:gd name="T12" fmla="*/ 64 w 140"/>
                    <a:gd name="T13" fmla="*/ 99 h 101"/>
                    <a:gd name="T14" fmla="*/ 13 w 140"/>
                    <a:gd name="T15" fmla="*/ 88 h 101"/>
                    <a:gd name="T16" fmla="*/ 2 w 140"/>
                    <a:gd name="T17" fmla="*/ 65 h 101"/>
                    <a:gd name="T18" fmla="*/ 4 w 140"/>
                    <a:gd name="T19" fmla="*/ 51 h 101"/>
                    <a:gd name="T20" fmla="*/ 29 w 140"/>
                    <a:gd name="T21" fmla="*/ 17 h 101"/>
                    <a:gd name="T22" fmla="*/ 71 w 140"/>
                    <a:gd name="T23" fmla="*/ 2 h 101"/>
                    <a:gd name="T24" fmla="*/ 71 w 140"/>
                    <a:gd name="T25" fmla="*/ 2 h 101"/>
                    <a:gd name="T26" fmla="*/ 111 w 140"/>
                    <a:gd name="T27" fmla="*/ 15 h 101"/>
                    <a:gd name="T28" fmla="*/ 136 w 140"/>
                    <a:gd name="T29" fmla="*/ 50 h 101"/>
                    <a:gd name="T30" fmla="*/ 137 w 140"/>
                    <a:gd name="T31" fmla="*/ 50 h 101"/>
                    <a:gd name="T32" fmla="*/ 138 w 140"/>
                    <a:gd name="T33" fmla="*/ 50 h 101"/>
                    <a:gd name="T34" fmla="*/ 112 w 140"/>
                    <a:gd name="T35" fmla="*/ 13 h 101"/>
                    <a:gd name="T36" fmla="*/ 71 w 140"/>
                    <a:gd name="T37" fmla="*/ 0 h 101"/>
                    <a:gd name="T38" fmla="*/ 71 w 140"/>
                    <a:gd name="T39" fmla="*/ 0 h 101"/>
                    <a:gd name="T40" fmla="*/ 28 w 140"/>
                    <a:gd name="T41" fmla="*/ 16 h 101"/>
                    <a:gd name="T42" fmla="*/ 2 w 140"/>
                    <a:gd name="T43" fmla="*/ 50 h 101"/>
                    <a:gd name="T44" fmla="*/ 0 w 140"/>
                    <a:gd name="T45" fmla="*/ 65 h 101"/>
                    <a:gd name="T46" fmla="*/ 12 w 140"/>
                    <a:gd name="T47" fmla="*/ 90 h 101"/>
                    <a:gd name="T48" fmla="*/ 64 w 140"/>
                    <a:gd name="T49" fmla="*/ 101 h 101"/>
                    <a:gd name="T50" fmla="*/ 71 w 140"/>
                    <a:gd name="T51" fmla="*/ 100 h 101"/>
                    <a:gd name="T52" fmla="*/ 126 w 140"/>
                    <a:gd name="T53" fmla="*/ 91 h 101"/>
                    <a:gd name="T54" fmla="*/ 137 w 140"/>
                    <a:gd name="T55" fmla="*/ 81 h 101"/>
                    <a:gd name="T56" fmla="*/ 140 w 140"/>
                    <a:gd name="T57" fmla="*/ 66 h 101"/>
                    <a:gd name="T58" fmla="*/ 138 w 140"/>
                    <a:gd name="T59" fmla="*/ 50 h 101"/>
                    <a:gd name="T60" fmla="*/ 137 w 140"/>
                    <a:gd name="T61" fmla="*/ 5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0" h="101">
                      <a:moveTo>
                        <a:pt x="137" y="50"/>
                      </a:moveTo>
                      <a:cubicBezTo>
                        <a:pt x="136" y="50"/>
                        <a:pt x="136" y="50"/>
                        <a:pt x="136" y="50"/>
                      </a:cubicBezTo>
                      <a:cubicBezTo>
                        <a:pt x="138" y="56"/>
                        <a:pt x="138" y="62"/>
                        <a:pt x="138" y="66"/>
                      </a:cubicBezTo>
                      <a:cubicBezTo>
                        <a:pt x="138" y="71"/>
                        <a:pt x="137" y="76"/>
                        <a:pt x="135" y="80"/>
                      </a:cubicBezTo>
                      <a:cubicBezTo>
                        <a:pt x="132" y="85"/>
                        <a:pt x="126" y="90"/>
                        <a:pt x="116" y="93"/>
                      </a:cubicBezTo>
                      <a:cubicBezTo>
                        <a:pt x="106" y="96"/>
                        <a:pt x="91" y="98"/>
                        <a:pt x="71" y="98"/>
                      </a:cubicBezTo>
                      <a:cubicBezTo>
                        <a:pt x="69" y="98"/>
                        <a:pt x="66" y="99"/>
                        <a:pt x="64" y="99"/>
                      </a:cubicBezTo>
                      <a:cubicBezTo>
                        <a:pt x="38" y="99"/>
                        <a:pt x="22" y="95"/>
                        <a:pt x="13" y="88"/>
                      </a:cubicBezTo>
                      <a:cubicBezTo>
                        <a:pt x="5" y="82"/>
                        <a:pt x="2" y="74"/>
                        <a:pt x="2" y="65"/>
                      </a:cubicBezTo>
                      <a:cubicBezTo>
                        <a:pt x="2" y="60"/>
                        <a:pt x="3" y="55"/>
                        <a:pt x="4" y="51"/>
                      </a:cubicBezTo>
                      <a:cubicBezTo>
                        <a:pt x="6" y="39"/>
                        <a:pt x="16" y="26"/>
                        <a:pt x="29" y="17"/>
                      </a:cubicBezTo>
                      <a:cubicBezTo>
                        <a:pt x="42" y="8"/>
                        <a:pt x="58" y="3"/>
                        <a:pt x="71" y="2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84" y="2"/>
                        <a:pt x="99" y="7"/>
                        <a:pt x="111" y="15"/>
                      </a:cubicBezTo>
                      <a:cubicBezTo>
                        <a:pt x="123" y="23"/>
                        <a:pt x="133" y="35"/>
                        <a:pt x="136" y="50"/>
                      </a:cubicBezTo>
                      <a:cubicBezTo>
                        <a:pt x="137" y="50"/>
                        <a:pt x="137" y="50"/>
                        <a:pt x="137" y="50"/>
                      </a:cubicBezTo>
                      <a:cubicBezTo>
                        <a:pt x="138" y="50"/>
                        <a:pt x="138" y="50"/>
                        <a:pt x="138" y="50"/>
                      </a:cubicBezTo>
                      <a:cubicBezTo>
                        <a:pt x="135" y="34"/>
                        <a:pt x="125" y="22"/>
                        <a:pt x="112" y="13"/>
                      </a:cubicBezTo>
                      <a:cubicBezTo>
                        <a:pt x="99" y="5"/>
                        <a:pt x="84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57" y="1"/>
                        <a:pt x="41" y="7"/>
                        <a:pt x="28" y="16"/>
                      </a:cubicBezTo>
                      <a:cubicBezTo>
                        <a:pt x="14" y="25"/>
                        <a:pt x="4" y="37"/>
                        <a:pt x="2" y="50"/>
                      </a:cubicBezTo>
                      <a:cubicBezTo>
                        <a:pt x="1" y="55"/>
                        <a:pt x="0" y="60"/>
                        <a:pt x="0" y="65"/>
                      </a:cubicBezTo>
                      <a:cubicBezTo>
                        <a:pt x="0" y="74"/>
                        <a:pt x="3" y="84"/>
                        <a:pt x="12" y="90"/>
                      </a:cubicBezTo>
                      <a:cubicBezTo>
                        <a:pt x="22" y="97"/>
                        <a:pt x="38" y="100"/>
                        <a:pt x="64" y="101"/>
                      </a:cubicBezTo>
                      <a:cubicBezTo>
                        <a:pt x="66" y="101"/>
                        <a:pt x="69" y="100"/>
                        <a:pt x="71" y="100"/>
                      </a:cubicBezTo>
                      <a:cubicBezTo>
                        <a:pt x="98" y="100"/>
                        <a:pt x="115" y="97"/>
                        <a:pt x="126" y="91"/>
                      </a:cubicBezTo>
                      <a:cubicBezTo>
                        <a:pt x="131" y="88"/>
                        <a:pt x="135" y="85"/>
                        <a:pt x="137" y="81"/>
                      </a:cubicBezTo>
                      <a:cubicBezTo>
                        <a:pt x="139" y="76"/>
                        <a:pt x="140" y="72"/>
                        <a:pt x="140" y="66"/>
                      </a:cubicBezTo>
                      <a:cubicBezTo>
                        <a:pt x="140" y="61"/>
                        <a:pt x="139" y="56"/>
                        <a:pt x="138" y="50"/>
                      </a:cubicBezTo>
                      <a:lnTo>
                        <a:pt x="137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99" name="Freeform 258"/>
                <p:cNvSpPr>
                  <a:spLocks/>
                </p:cNvSpPr>
                <p:nvPr/>
              </p:nvSpPr>
              <p:spPr bwMode="auto">
                <a:xfrm>
                  <a:off x="2146300" y="2482353"/>
                  <a:ext cx="184150" cy="117760"/>
                </a:xfrm>
                <a:custGeom>
                  <a:avLst/>
                  <a:gdLst>
                    <a:gd name="T0" fmla="*/ 47 w 63"/>
                    <a:gd name="T1" fmla="*/ 38 h 38"/>
                    <a:gd name="T2" fmla="*/ 14 w 63"/>
                    <a:gd name="T3" fmla="*/ 38 h 38"/>
                    <a:gd name="T4" fmla="*/ 3 w 63"/>
                    <a:gd name="T5" fmla="*/ 11 h 38"/>
                    <a:gd name="T6" fmla="*/ 18 w 63"/>
                    <a:gd name="T7" fmla="*/ 5 h 38"/>
                    <a:gd name="T8" fmla="*/ 30 w 63"/>
                    <a:gd name="T9" fmla="*/ 6 h 38"/>
                    <a:gd name="T10" fmla="*/ 43 w 63"/>
                    <a:gd name="T11" fmla="*/ 5 h 38"/>
                    <a:gd name="T12" fmla="*/ 60 w 63"/>
                    <a:gd name="T13" fmla="*/ 6 h 38"/>
                    <a:gd name="T14" fmla="*/ 47 w 63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38">
                      <a:moveTo>
                        <a:pt x="47" y="38"/>
                      </a:move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0" y="15"/>
                        <a:pt x="3" y="11"/>
                      </a:cubicBezTo>
                      <a:cubicBezTo>
                        <a:pt x="7" y="8"/>
                        <a:pt x="13" y="0"/>
                        <a:pt x="18" y="5"/>
                      </a:cubicBezTo>
                      <a:cubicBezTo>
                        <a:pt x="21" y="9"/>
                        <a:pt x="25" y="10"/>
                        <a:pt x="30" y="6"/>
                      </a:cubicBezTo>
                      <a:cubicBezTo>
                        <a:pt x="33" y="4"/>
                        <a:pt x="40" y="2"/>
                        <a:pt x="43" y="5"/>
                      </a:cubicBezTo>
                      <a:cubicBezTo>
                        <a:pt x="47" y="11"/>
                        <a:pt x="59" y="4"/>
                        <a:pt x="60" y="6"/>
                      </a:cubicBezTo>
                      <a:cubicBezTo>
                        <a:pt x="63" y="15"/>
                        <a:pt x="47" y="38"/>
                        <a:pt x="47" y="38"/>
                      </a:cubicBezTo>
                      <a:close/>
                    </a:path>
                  </a:pathLst>
                </a:custGeom>
                <a:solidFill>
                  <a:srgbClr val="EFE7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0" name="Freeform 259"/>
                <p:cNvSpPr>
                  <a:spLocks/>
                </p:cNvSpPr>
                <p:nvPr/>
              </p:nvSpPr>
              <p:spPr bwMode="auto">
                <a:xfrm>
                  <a:off x="2152650" y="2489083"/>
                  <a:ext cx="173038" cy="114395"/>
                </a:xfrm>
                <a:custGeom>
                  <a:avLst/>
                  <a:gdLst>
                    <a:gd name="T0" fmla="*/ 45 w 59"/>
                    <a:gd name="T1" fmla="*/ 36 h 37"/>
                    <a:gd name="T2" fmla="*/ 45 w 59"/>
                    <a:gd name="T3" fmla="*/ 35 h 37"/>
                    <a:gd name="T4" fmla="*/ 12 w 59"/>
                    <a:gd name="T5" fmla="*/ 35 h 37"/>
                    <a:gd name="T6" fmla="*/ 12 w 59"/>
                    <a:gd name="T7" fmla="*/ 36 h 37"/>
                    <a:gd name="T8" fmla="*/ 13 w 59"/>
                    <a:gd name="T9" fmla="*/ 36 h 37"/>
                    <a:gd name="T10" fmla="*/ 12 w 59"/>
                    <a:gd name="T11" fmla="*/ 33 h 37"/>
                    <a:gd name="T12" fmla="*/ 5 w 59"/>
                    <a:gd name="T13" fmla="*/ 21 h 37"/>
                    <a:gd name="T14" fmla="*/ 2 w 59"/>
                    <a:gd name="T15" fmla="*/ 11 h 37"/>
                    <a:gd name="T16" fmla="*/ 2 w 59"/>
                    <a:gd name="T17" fmla="*/ 10 h 37"/>
                    <a:gd name="T18" fmla="*/ 7 w 59"/>
                    <a:gd name="T19" fmla="*/ 5 h 37"/>
                    <a:gd name="T20" fmla="*/ 12 w 59"/>
                    <a:gd name="T21" fmla="*/ 2 h 37"/>
                    <a:gd name="T22" fmla="*/ 15 w 59"/>
                    <a:gd name="T23" fmla="*/ 4 h 37"/>
                    <a:gd name="T24" fmla="*/ 22 w 59"/>
                    <a:gd name="T25" fmla="*/ 8 h 37"/>
                    <a:gd name="T26" fmla="*/ 29 w 59"/>
                    <a:gd name="T27" fmla="*/ 5 h 37"/>
                    <a:gd name="T28" fmla="*/ 36 w 59"/>
                    <a:gd name="T29" fmla="*/ 2 h 37"/>
                    <a:gd name="T30" fmla="*/ 40 w 59"/>
                    <a:gd name="T31" fmla="*/ 3 h 37"/>
                    <a:gd name="T32" fmla="*/ 46 w 59"/>
                    <a:gd name="T33" fmla="*/ 6 h 37"/>
                    <a:gd name="T34" fmla="*/ 52 w 59"/>
                    <a:gd name="T35" fmla="*/ 5 h 37"/>
                    <a:gd name="T36" fmla="*/ 57 w 59"/>
                    <a:gd name="T37" fmla="*/ 5 h 37"/>
                    <a:gd name="T38" fmla="*/ 57 w 59"/>
                    <a:gd name="T39" fmla="*/ 5 h 37"/>
                    <a:gd name="T40" fmla="*/ 57 w 59"/>
                    <a:gd name="T41" fmla="*/ 5 h 37"/>
                    <a:gd name="T42" fmla="*/ 57 w 59"/>
                    <a:gd name="T43" fmla="*/ 5 h 37"/>
                    <a:gd name="T44" fmla="*/ 57 w 59"/>
                    <a:gd name="T45" fmla="*/ 5 h 37"/>
                    <a:gd name="T46" fmla="*/ 57 w 59"/>
                    <a:gd name="T47" fmla="*/ 5 h 37"/>
                    <a:gd name="T48" fmla="*/ 57 w 59"/>
                    <a:gd name="T49" fmla="*/ 5 h 37"/>
                    <a:gd name="T50" fmla="*/ 57 w 59"/>
                    <a:gd name="T51" fmla="*/ 5 h 37"/>
                    <a:gd name="T52" fmla="*/ 57 w 59"/>
                    <a:gd name="T53" fmla="*/ 5 h 37"/>
                    <a:gd name="T54" fmla="*/ 57 w 59"/>
                    <a:gd name="T55" fmla="*/ 5 h 37"/>
                    <a:gd name="T56" fmla="*/ 57 w 59"/>
                    <a:gd name="T57" fmla="*/ 5 h 37"/>
                    <a:gd name="T58" fmla="*/ 57 w 59"/>
                    <a:gd name="T59" fmla="*/ 5 h 37"/>
                    <a:gd name="T60" fmla="*/ 57 w 59"/>
                    <a:gd name="T61" fmla="*/ 7 h 37"/>
                    <a:gd name="T62" fmla="*/ 51 w 59"/>
                    <a:gd name="T63" fmla="*/ 25 h 37"/>
                    <a:gd name="T64" fmla="*/ 46 w 59"/>
                    <a:gd name="T65" fmla="*/ 33 h 37"/>
                    <a:gd name="T66" fmla="*/ 44 w 59"/>
                    <a:gd name="T67" fmla="*/ 36 h 37"/>
                    <a:gd name="T68" fmla="*/ 45 w 59"/>
                    <a:gd name="T69" fmla="*/ 36 h 37"/>
                    <a:gd name="T70" fmla="*/ 45 w 59"/>
                    <a:gd name="T71" fmla="*/ 35 h 37"/>
                    <a:gd name="T72" fmla="*/ 45 w 59"/>
                    <a:gd name="T73" fmla="*/ 36 h 37"/>
                    <a:gd name="T74" fmla="*/ 46 w 59"/>
                    <a:gd name="T75" fmla="*/ 37 h 37"/>
                    <a:gd name="T76" fmla="*/ 53 w 59"/>
                    <a:gd name="T77" fmla="*/ 26 h 37"/>
                    <a:gd name="T78" fmla="*/ 59 w 59"/>
                    <a:gd name="T79" fmla="*/ 7 h 37"/>
                    <a:gd name="T80" fmla="*/ 59 w 59"/>
                    <a:gd name="T81" fmla="*/ 4 h 37"/>
                    <a:gd name="T82" fmla="*/ 58 w 59"/>
                    <a:gd name="T83" fmla="*/ 3 h 37"/>
                    <a:gd name="T84" fmla="*/ 57 w 59"/>
                    <a:gd name="T85" fmla="*/ 3 h 37"/>
                    <a:gd name="T86" fmla="*/ 52 w 59"/>
                    <a:gd name="T87" fmla="*/ 4 h 37"/>
                    <a:gd name="T88" fmla="*/ 46 w 59"/>
                    <a:gd name="T89" fmla="*/ 4 h 37"/>
                    <a:gd name="T90" fmla="*/ 41 w 59"/>
                    <a:gd name="T91" fmla="*/ 2 h 37"/>
                    <a:gd name="T92" fmla="*/ 36 w 59"/>
                    <a:gd name="T93" fmla="*/ 0 h 37"/>
                    <a:gd name="T94" fmla="*/ 28 w 59"/>
                    <a:gd name="T95" fmla="*/ 3 h 37"/>
                    <a:gd name="T96" fmla="*/ 22 w 59"/>
                    <a:gd name="T97" fmla="*/ 6 h 37"/>
                    <a:gd name="T98" fmla="*/ 16 w 59"/>
                    <a:gd name="T99" fmla="*/ 3 h 37"/>
                    <a:gd name="T100" fmla="*/ 12 w 59"/>
                    <a:gd name="T101" fmla="*/ 0 h 37"/>
                    <a:gd name="T102" fmla="*/ 6 w 59"/>
                    <a:gd name="T103" fmla="*/ 4 h 37"/>
                    <a:gd name="T104" fmla="*/ 1 w 59"/>
                    <a:gd name="T105" fmla="*/ 9 h 37"/>
                    <a:gd name="T106" fmla="*/ 0 w 59"/>
                    <a:gd name="T107" fmla="*/ 11 h 37"/>
                    <a:gd name="T108" fmla="*/ 2 w 59"/>
                    <a:gd name="T109" fmla="*/ 18 h 37"/>
                    <a:gd name="T110" fmla="*/ 12 w 59"/>
                    <a:gd name="T111" fmla="*/ 37 h 37"/>
                    <a:gd name="T112" fmla="*/ 12 w 59"/>
                    <a:gd name="T113" fmla="*/ 37 h 37"/>
                    <a:gd name="T114" fmla="*/ 45 w 59"/>
                    <a:gd name="T115" fmla="*/ 37 h 37"/>
                    <a:gd name="T116" fmla="*/ 46 w 59"/>
                    <a:gd name="T117" fmla="*/ 37 h 37"/>
                    <a:gd name="T118" fmla="*/ 45 w 59"/>
                    <a:gd name="T11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9" h="37">
                      <a:moveTo>
                        <a:pt x="45" y="36"/>
                      </a:move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13" y="34"/>
                        <a:pt x="12" y="33"/>
                      </a:cubicBezTo>
                      <a:cubicBezTo>
                        <a:pt x="10" y="30"/>
                        <a:pt x="7" y="26"/>
                        <a:pt x="5" y="21"/>
                      </a:cubicBezTo>
                      <a:cubicBezTo>
                        <a:pt x="3" y="17"/>
                        <a:pt x="2" y="13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4" y="9"/>
                        <a:pt x="5" y="7"/>
                        <a:pt x="7" y="5"/>
                      </a:cubicBezTo>
                      <a:cubicBezTo>
                        <a:pt x="9" y="4"/>
                        <a:pt x="11" y="2"/>
                        <a:pt x="12" y="2"/>
                      </a:cubicBezTo>
                      <a:cubicBezTo>
                        <a:pt x="13" y="2"/>
                        <a:pt x="14" y="3"/>
                        <a:pt x="15" y="4"/>
                      </a:cubicBezTo>
                      <a:cubicBezTo>
                        <a:pt x="17" y="6"/>
                        <a:pt x="19" y="8"/>
                        <a:pt x="22" y="8"/>
                      </a:cubicBezTo>
                      <a:cubicBezTo>
                        <a:pt x="24" y="8"/>
                        <a:pt x="26" y="7"/>
                        <a:pt x="29" y="5"/>
                      </a:cubicBezTo>
                      <a:cubicBezTo>
                        <a:pt x="30" y="3"/>
                        <a:pt x="34" y="2"/>
                        <a:pt x="36" y="2"/>
                      </a:cubicBezTo>
                      <a:cubicBezTo>
                        <a:pt x="38" y="2"/>
                        <a:pt x="39" y="3"/>
                        <a:pt x="40" y="3"/>
                      </a:cubicBezTo>
                      <a:cubicBezTo>
                        <a:pt x="41" y="6"/>
                        <a:pt x="44" y="6"/>
                        <a:pt x="46" y="6"/>
                      </a:cubicBezTo>
                      <a:cubicBezTo>
                        <a:pt x="48" y="6"/>
                        <a:pt x="50" y="6"/>
                        <a:pt x="52" y="5"/>
                      </a:cubicBezTo>
                      <a:cubicBezTo>
                        <a:pt x="54" y="5"/>
                        <a:pt x="56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6"/>
                        <a:pt x="57" y="7"/>
                      </a:cubicBezTo>
                      <a:cubicBezTo>
                        <a:pt x="57" y="11"/>
                        <a:pt x="54" y="19"/>
                        <a:pt x="51" y="25"/>
                      </a:cubicBezTo>
                      <a:cubicBezTo>
                        <a:pt x="49" y="28"/>
                        <a:pt x="47" y="31"/>
                        <a:pt x="46" y="33"/>
                      </a:cubicBezTo>
                      <a:cubicBezTo>
                        <a:pt x="45" y="35"/>
                        <a:pt x="44" y="36"/>
                        <a:pt x="44" y="36"/>
                      </a:cubicBezTo>
                      <a:cubicBezTo>
                        <a:pt x="45" y="36"/>
                        <a:pt x="45" y="36"/>
                        <a:pt x="45" y="36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5" y="36"/>
                        <a:pt x="45" y="36"/>
                        <a:pt x="45" y="36"/>
                      </a:cubicBez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9" y="32"/>
                        <a:pt x="53" y="26"/>
                      </a:cubicBezTo>
                      <a:cubicBezTo>
                        <a:pt x="56" y="20"/>
                        <a:pt x="59" y="12"/>
                        <a:pt x="59" y="7"/>
                      </a:cubicBezTo>
                      <a:cubicBezTo>
                        <a:pt x="59" y="6"/>
                        <a:pt x="59" y="5"/>
                        <a:pt x="59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7" y="3"/>
                        <a:pt x="57" y="3"/>
                      </a:cubicBezTo>
                      <a:cubicBezTo>
                        <a:pt x="56" y="3"/>
                        <a:pt x="54" y="3"/>
                        <a:pt x="52" y="4"/>
                      </a:cubicBezTo>
                      <a:cubicBezTo>
                        <a:pt x="50" y="4"/>
                        <a:pt x="48" y="4"/>
                        <a:pt x="46" y="4"/>
                      </a:cubicBezTo>
                      <a:cubicBezTo>
                        <a:pt x="44" y="4"/>
                        <a:pt x="42" y="4"/>
                        <a:pt x="41" y="2"/>
                      </a:cubicBezTo>
                      <a:cubicBezTo>
                        <a:pt x="40" y="1"/>
                        <a:pt x="38" y="0"/>
                        <a:pt x="36" y="0"/>
                      </a:cubicBezTo>
                      <a:cubicBezTo>
                        <a:pt x="33" y="0"/>
                        <a:pt x="30" y="1"/>
                        <a:pt x="28" y="3"/>
                      </a:cubicBezTo>
                      <a:cubicBezTo>
                        <a:pt x="25" y="5"/>
                        <a:pt x="23" y="6"/>
                        <a:pt x="22" y="6"/>
                      </a:cubicBezTo>
                      <a:cubicBezTo>
                        <a:pt x="20" y="6"/>
                        <a:pt x="18" y="5"/>
                        <a:pt x="16" y="3"/>
                      </a:cubicBezTo>
                      <a:cubicBezTo>
                        <a:pt x="15" y="1"/>
                        <a:pt x="14" y="0"/>
                        <a:pt x="12" y="0"/>
                      </a:cubicBezTo>
                      <a:cubicBezTo>
                        <a:pt x="10" y="0"/>
                        <a:pt x="8" y="2"/>
                        <a:pt x="6" y="4"/>
                      </a:cubicBezTo>
                      <a:cubicBezTo>
                        <a:pt x="4" y="5"/>
                        <a:pt x="2" y="7"/>
                        <a:pt x="1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3"/>
                        <a:pt x="1" y="15"/>
                        <a:pt x="2" y="18"/>
                      </a:cubicBezTo>
                      <a:cubicBezTo>
                        <a:pt x="5" y="26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7"/>
                        <a:pt x="46" y="37"/>
                        <a:pt x="46" y="37"/>
                      </a:cubicBezTo>
                      <a:lnTo>
                        <a:pt x="45" y="3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2" name="Freeform 261"/>
                <p:cNvSpPr>
                  <a:spLocks/>
                </p:cNvSpPr>
                <p:nvPr/>
              </p:nvSpPr>
              <p:spPr bwMode="auto">
                <a:xfrm>
                  <a:off x="2152650" y="2485718"/>
                  <a:ext cx="66675" cy="117760"/>
                </a:xfrm>
                <a:custGeom>
                  <a:avLst/>
                  <a:gdLst>
                    <a:gd name="T0" fmla="*/ 16 w 23"/>
                    <a:gd name="T1" fmla="*/ 23 h 38"/>
                    <a:gd name="T2" fmla="*/ 16 w 23"/>
                    <a:gd name="T3" fmla="*/ 6 h 38"/>
                    <a:gd name="T4" fmla="*/ 4 w 23"/>
                    <a:gd name="T5" fmla="*/ 11 h 38"/>
                    <a:gd name="T6" fmla="*/ 15 w 23"/>
                    <a:gd name="T7" fmla="*/ 38 h 38"/>
                    <a:gd name="T8" fmla="*/ 23 w 23"/>
                    <a:gd name="T9" fmla="*/ 38 h 38"/>
                    <a:gd name="T10" fmla="*/ 16 w 23"/>
                    <a:gd name="T11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8">
                      <a:moveTo>
                        <a:pt x="16" y="23"/>
                      </a:moveTo>
                      <a:cubicBezTo>
                        <a:pt x="13" y="19"/>
                        <a:pt x="12" y="11"/>
                        <a:pt x="16" y="6"/>
                      </a:cubicBezTo>
                      <a:cubicBezTo>
                        <a:pt x="13" y="0"/>
                        <a:pt x="7" y="9"/>
                        <a:pt x="4" y="11"/>
                      </a:cubicBezTo>
                      <a:cubicBezTo>
                        <a:pt x="0" y="15"/>
                        <a:pt x="15" y="38"/>
                        <a:pt x="15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19" y="31"/>
                        <a:pt x="19" y="28"/>
                        <a:pt x="16" y="23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3" name="Freeform 262"/>
                <p:cNvSpPr>
                  <a:spLocks/>
                </p:cNvSpPr>
                <p:nvPr/>
              </p:nvSpPr>
              <p:spPr bwMode="auto">
                <a:xfrm>
                  <a:off x="2166937" y="2596748"/>
                  <a:ext cx="128588" cy="21870"/>
                </a:xfrm>
                <a:custGeom>
                  <a:avLst/>
                  <a:gdLst>
                    <a:gd name="T0" fmla="*/ 44 w 44"/>
                    <a:gd name="T1" fmla="*/ 2 h 7"/>
                    <a:gd name="T2" fmla="*/ 3 w 44"/>
                    <a:gd name="T3" fmla="*/ 5 h 7"/>
                    <a:gd name="T4" fmla="*/ 4 w 44"/>
                    <a:gd name="T5" fmla="*/ 0 h 7"/>
                    <a:gd name="T6" fmla="*/ 42 w 44"/>
                    <a:gd name="T7" fmla="*/ 0 h 7"/>
                    <a:gd name="T8" fmla="*/ 44 w 44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7">
                      <a:moveTo>
                        <a:pt x="44" y="2"/>
                      </a:moveTo>
                      <a:cubicBezTo>
                        <a:pt x="43" y="4"/>
                        <a:pt x="6" y="7"/>
                        <a:pt x="3" y="5"/>
                      </a:cubicBezTo>
                      <a:cubicBezTo>
                        <a:pt x="0" y="3"/>
                        <a:pt x="1" y="1"/>
                        <a:pt x="4" y="0"/>
                      </a:cubicBezTo>
                      <a:cubicBezTo>
                        <a:pt x="8" y="0"/>
                        <a:pt x="40" y="0"/>
                        <a:pt x="42" y="0"/>
                      </a:cubicBezTo>
                      <a:cubicBezTo>
                        <a:pt x="44" y="1"/>
                        <a:pt x="44" y="1"/>
                        <a:pt x="44" y="2"/>
                      </a:cubicBezTo>
                      <a:close/>
                    </a:path>
                  </a:pathLst>
                </a:custGeom>
                <a:solidFill>
                  <a:srgbClr val="9C3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4" name="Freeform 263"/>
                <p:cNvSpPr>
                  <a:spLocks/>
                </p:cNvSpPr>
                <p:nvPr/>
              </p:nvSpPr>
              <p:spPr bwMode="auto">
                <a:xfrm>
                  <a:off x="2166937" y="2593384"/>
                  <a:ext cx="131763" cy="25234"/>
                </a:xfrm>
                <a:custGeom>
                  <a:avLst/>
                  <a:gdLst>
                    <a:gd name="T0" fmla="*/ 43 w 45"/>
                    <a:gd name="T1" fmla="*/ 3 h 8"/>
                    <a:gd name="T2" fmla="*/ 43 w 45"/>
                    <a:gd name="T3" fmla="*/ 3 h 8"/>
                    <a:gd name="T4" fmla="*/ 43 w 45"/>
                    <a:gd name="T5" fmla="*/ 3 h 8"/>
                    <a:gd name="T6" fmla="*/ 43 w 45"/>
                    <a:gd name="T7" fmla="*/ 3 h 8"/>
                    <a:gd name="T8" fmla="*/ 43 w 45"/>
                    <a:gd name="T9" fmla="*/ 3 h 8"/>
                    <a:gd name="T10" fmla="*/ 43 w 45"/>
                    <a:gd name="T11" fmla="*/ 3 h 8"/>
                    <a:gd name="T12" fmla="*/ 9 w 45"/>
                    <a:gd name="T13" fmla="*/ 6 h 8"/>
                    <a:gd name="T14" fmla="*/ 4 w 45"/>
                    <a:gd name="T15" fmla="*/ 5 h 8"/>
                    <a:gd name="T16" fmla="*/ 3 w 45"/>
                    <a:gd name="T17" fmla="*/ 5 h 8"/>
                    <a:gd name="T18" fmla="*/ 3 w 45"/>
                    <a:gd name="T19" fmla="*/ 3 h 8"/>
                    <a:gd name="T20" fmla="*/ 7 w 45"/>
                    <a:gd name="T21" fmla="*/ 2 h 8"/>
                    <a:gd name="T22" fmla="*/ 37 w 45"/>
                    <a:gd name="T23" fmla="*/ 2 h 8"/>
                    <a:gd name="T24" fmla="*/ 41 w 45"/>
                    <a:gd name="T25" fmla="*/ 2 h 8"/>
                    <a:gd name="T26" fmla="*/ 43 w 45"/>
                    <a:gd name="T27" fmla="*/ 3 h 8"/>
                    <a:gd name="T28" fmla="*/ 43 w 45"/>
                    <a:gd name="T29" fmla="*/ 2 h 8"/>
                    <a:gd name="T30" fmla="*/ 43 w 45"/>
                    <a:gd name="T31" fmla="*/ 3 h 8"/>
                    <a:gd name="T32" fmla="*/ 43 w 45"/>
                    <a:gd name="T33" fmla="*/ 3 h 8"/>
                    <a:gd name="T34" fmla="*/ 43 w 45"/>
                    <a:gd name="T35" fmla="*/ 2 h 8"/>
                    <a:gd name="T36" fmla="*/ 43 w 45"/>
                    <a:gd name="T37" fmla="*/ 2 h 8"/>
                    <a:gd name="T38" fmla="*/ 43 w 45"/>
                    <a:gd name="T39" fmla="*/ 2 h 8"/>
                    <a:gd name="T40" fmla="*/ 43 w 45"/>
                    <a:gd name="T41" fmla="*/ 2 h 8"/>
                    <a:gd name="T42" fmla="*/ 43 w 45"/>
                    <a:gd name="T43" fmla="*/ 2 h 8"/>
                    <a:gd name="T44" fmla="*/ 43 w 45"/>
                    <a:gd name="T45" fmla="*/ 3 h 8"/>
                    <a:gd name="T46" fmla="*/ 44 w 45"/>
                    <a:gd name="T47" fmla="*/ 4 h 8"/>
                    <a:gd name="T48" fmla="*/ 45 w 45"/>
                    <a:gd name="T49" fmla="*/ 2 h 8"/>
                    <a:gd name="T50" fmla="*/ 42 w 45"/>
                    <a:gd name="T51" fmla="*/ 0 h 8"/>
                    <a:gd name="T52" fmla="*/ 27 w 45"/>
                    <a:gd name="T53" fmla="*/ 0 h 8"/>
                    <a:gd name="T54" fmla="*/ 7 w 45"/>
                    <a:gd name="T55" fmla="*/ 0 h 8"/>
                    <a:gd name="T56" fmla="*/ 1 w 45"/>
                    <a:gd name="T57" fmla="*/ 2 h 8"/>
                    <a:gd name="T58" fmla="*/ 2 w 45"/>
                    <a:gd name="T59" fmla="*/ 7 h 8"/>
                    <a:gd name="T60" fmla="*/ 9 w 45"/>
                    <a:gd name="T61" fmla="*/ 8 h 8"/>
                    <a:gd name="T62" fmla="*/ 40 w 45"/>
                    <a:gd name="T63" fmla="*/ 5 h 8"/>
                    <a:gd name="T64" fmla="*/ 44 w 45"/>
                    <a:gd name="T65" fmla="*/ 5 h 8"/>
                    <a:gd name="T66" fmla="*/ 44 w 45"/>
                    <a:gd name="T6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5" h="8">
                      <a:moveTo>
                        <a:pt x="44" y="3"/>
                      </a:move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2" y="3"/>
                        <a:pt x="41" y="3"/>
                      </a:cubicBezTo>
                      <a:cubicBezTo>
                        <a:pt x="36" y="4"/>
                        <a:pt x="18" y="6"/>
                        <a:pt x="9" y="6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4" y="6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3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12" y="2"/>
                        <a:pt x="19" y="2"/>
                        <a:pt x="27" y="2"/>
                      </a:cubicBezTo>
                      <a:cubicBezTo>
                        <a:pt x="30" y="2"/>
                        <a:pt x="34" y="2"/>
                        <a:pt x="37" y="2"/>
                      </a:cubicBezTo>
                      <a:cubicBezTo>
                        <a:pt x="38" y="2"/>
                        <a:pt x="39" y="2"/>
                        <a:pt x="40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3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3" y="1"/>
                        <a:pt x="43" y="1"/>
                        <a:pt x="42" y="0"/>
                      </a:cubicBezTo>
                      <a:cubicBezTo>
                        <a:pt x="42" y="0"/>
                        <a:pt x="41" y="0"/>
                        <a:pt x="40" y="0"/>
                      </a:cubicBezTo>
                      <a:cubicBezTo>
                        <a:pt x="38" y="0"/>
                        <a:pt x="32" y="0"/>
                        <a:pt x="27" y="0"/>
                      </a:cubicBezTo>
                      <a:cubicBezTo>
                        <a:pt x="22" y="0"/>
                        <a:pt x="17" y="0"/>
                        <a:pt x="13" y="0"/>
                      </a:cubicBezTo>
                      <a:cubicBezTo>
                        <a:pt x="11" y="0"/>
                        <a:pt x="9" y="0"/>
                        <a:pt x="7" y="0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1" y="6"/>
                        <a:pt x="2" y="7"/>
                      </a:cubicBezTo>
                      <a:cubicBezTo>
                        <a:pt x="3" y="7"/>
                        <a:pt x="4" y="7"/>
                        <a:pt x="5" y="8"/>
                      </a:cubicBezTo>
                      <a:cubicBezTo>
                        <a:pt x="6" y="8"/>
                        <a:pt x="7" y="8"/>
                        <a:pt x="9" y="8"/>
                      </a:cubicBezTo>
                      <a:cubicBezTo>
                        <a:pt x="14" y="8"/>
                        <a:pt x="23" y="7"/>
                        <a:pt x="30" y="7"/>
                      </a:cubicBezTo>
                      <a:cubicBezTo>
                        <a:pt x="34" y="6"/>
                        <a:pt x="37" y="6"/>
                        <a:pt x="40" y="5"/>
                      </a:cubicBezTo>
                      <a:cubicBezTo>
                        <a:pt x="41" y="5"/>
                        <a:pt x="42" y="5"/>
                        <a:pt x="43" y="5"/>
                      </a:cubicBezTo>
                      <a:cubicBezTo>
                        <a:pt x="43" y="5"/>
                        <a:pt x="43" y="5"/>
                        <a:pt x="44" y="5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5" name="Freeform 264"/>
                <p:cNvSpPr>
                  <a:spLocks/>
                </p:cNvSpPr>
                <p:nvPr/>
              </p:nvSpPr>
              <p:spPr bwMode="auto">
                <a:xfrm>
                  <a:off x="2170112" y="2603478"/>
                  <a:ext cx="128588" cy="21870"/>
                </a:xfrm>
                <a:custGeom>
                  <a:avLst/>
                  <a:gdLst>
                    <a:gd name="T0" fmla="*/ 1 w 44"/>
                    <a:gd name="T1" fmla="*/ 3 h 7"/>
                    <a:gd name="T2" fmla="*/ 41 w 44"/>
                    <a:gd name="T3" fmla="*/ 2 h 7"/>
                    <a:gd name="T4" fmla="*/ 40 w 44"/>
                    <a:gd name="T5" fmla="*/ 7 h 7"/>
                    <a:gd name="T6" fmla="*/ 2 w 44"/>
                    <a:gd name="T7" fmla="*/ 5 h 7"/>
                    <a:gd name="T8" fmla="*/ 1 w 44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7">
                      <a:moveTo>
                        <a:pt x="1" y="3"/>
                      </a:moveTo>
                      <a:cubicBezTo>
                        <a:pt x="1" y="1"/>
                        <a:pt x="38" y="0"/>
                        <a:pt x="41" y="2"/>
                      </a:cubicBezTo>
                      <a:cubicBezTo>
                        <a:pt x="44" y="4"/>
                        <a:pt x="43" y="6"/>
                        <a:pt x="40" y="7"/>
                      </a:cubicBezTo>
                      <a:cubicBezTo>
                        <a:pt x="36" y="7"/>
                        <a:pt x="4" y="6"/>
                        <a:pt x="2" y="5"/>
                      </a:cubicBezTo>
                      <a:cubicBezTo>
                        <a:pt x="0" y="4"/>
                        <a:pt x="0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9C30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6" name="Freeform 265"/>
                <p:cNvSpPr>
                  <a:spLocks/>
                </p:cNvSpPr>
                <p:nvPr/>
              </p:nvSpPr>
              <p:spPr bwMode="auto">
                <a:xfrm>
                  <a:off x="2166937" y="2603478"/>
                  <a:ext cx="131763" cy="25234"/>
                </a:xfrm>
                <a:custGeom>
                  <a:avLst/>
                  <a:gdLst>
                    <a:gd name="T0" fmla="*/ 2 w 45"/>
                    <a:gd name="T1" fmla="*/ 3 h 8"/>
                    <a:gd name="T2" fmla="*/ 2 w 45"/>
                    <a:gd name="T3" fmla="*/ 4 h 8"/>
                    <a:gd name="T4" fmla="*/ 2 w 45"/>
                    <a:gd name="T5" fmla="*/ 3 h 8"/>
                    <a:gd name="T6" fmla="*/ 2 w 45"/>
                    <a:gd name="T7" fmla="*/ 3 h 8"/>
                    <a:gd name="T8" fmla="*/ 2 w 45"/>
                    <a:gd name="T9" fmla="*/ 4 h 8"/>
                    <a:gd name="T10" fmla="*/ 2 w 45"/>
                    <a:gd name="T11" fmla="*/ 4 h 8"/>
                    <a:gd name="T12" fmla="*/ 28 w 45"/>
                    <a:gd name="T13" fmla="*/ 2 h 8"/>
                    <a:gd name="T14" fmla="*/ 40 w 45"/>
                    <a:gd name="T15" fmla="*/ 3 h 8"/>
                    <a:gd name="T16" fmla="*/ 42 w 45"/>
                    <a:gd name="T17" fmla="*/ 3 h 8"/>
                    <a:gd name="T18" fmla="*/ 43 w 45"/>
                    <a:gd name="T19" fmla="*/ 4 h 8"/>
                    <a:gd name="T20" fmla="*/ 40 w 45"/>
                    <a:gd name="T21" fmla="*/ 6 h 8"/>
                    <a:gd name="T22" fmla="*/ 17 w 45"/>
                    <a:gd name="T23" fmla="*/ 5 h 8"/>
                    <a:gd name="T24" fmla="*/ 5 w 45"/>
                    <a:gd name="T25" fmla="*/ 4 h 8"/>
                    <a:gd name="T26" fmla="*/ 4 w 45"/>
                    <a:gd name="T27" fmla="*/ 4 h 8"/>
                    <a:gd name="T28" fmla="*/ 2 w 45"/>
                    <a:gd name="T29" fmla="*/ 4 h 8"/>
                    <a:gd name="T30" fmla="*/ 2 w 45"/>
                    <a:gd name="T31" fmla="*/ 4 h 8"/>
                    <a:gd name="T32" fmla="*/ 2 w 45"/>
                    <a:gd name="T33" fmla="*/ 4 h 8"/>
                    <a:gd name="T34" fmla="*/ 2 w 45"/>
                    <a:gd name="T35" fmla="*/ 4 h 8"/>
                    <a:gd name="T36" fmla="*/ 2 w 45"/>
                    <a:gd name="T37" fmla="*/ 4 h 8"/>
                    <a:gd name="T38" fmla="*/ 2 w 45"/>
                    <a:gd name="T39" fmla="*/ 4 h 8"/>
                    <a:gd name="T40" fmla="*/ 2 w 45"/>
                    <a:gd name="T41" fmla="*/ 4 h 8"/>
                    <a:gd name="T42" fmla="*/ 2 w 45"/>
                    <a:gd name="T43" fmla="*/ 4 h 8"/>
                    <a:gd name="T44" fmla="*/ 2 w 45"/>
                    <a:gd name="T45" fmla="*/ 4 h 8"/>
                    <a:gd name="T46" fmla="*/ 2 w 45"/>
                    <a:gd name="T47" fmla="*/ 3 h 8"/>
                    <a:gd name="T48" fmla="*/ 0 w 45"/>
                    <a:gd name="T49" fmla="*/ 4 h 8"/>
                    <a:gd name="T50" fmla="*/ 1 w 45"/>
                    <a:gd name="T51" fmla="*/ 5 h 8"/>
                    <a:gd name="T52" fmla="*/ 5 w 45"/>
                    <a:gd name="T53" fmla="*/ 6 h 8"/>
                    <a:gd name="T54" fmla="*/ 41 w 45"/>
                    <a:gd name="T55" fmla="*/ 8 h 8"/>
                    <a:gd name="T56" fmla="*/ 45 w 45"/>
                    <a:gd name="T57" fmla="*/ 4 h 8"/>
                    <a:gd name="T58" fmla="*/ 41 w 45"/>
                    <a:gd name="T59" fmla="*/ 1 h 8"/>
                    <a:gd name="T60" fmla="*/ 11 w 45"/>
                    <a:gd name="T61" fmla="*/ 1 h 8"/>
                    <a:gd name="T62" fmla="*/ 2 w 45"/>
                    <a:gd name="T63" fmla="*/ 2 h 8"/>
                    <a:gd name="T64" fmla="*/ 1 w 45"/>
                    <a:gd name="T6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" h="8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7" y="3"/>
                        <a:pt x="18" y="2"/>
                        <a:pt x="28" y="2"/>
                      </a:cubicBezTo>
                      <a:cubicBezTo>
                        <a:pt x="32" y="2"/>
                        <a:pt x="35" y="2"/>
                        <a:pt x="37" y="2"/>
                      </a:cubicBezTo>
                      <a:cubicBezTo>
                        <a:pt x="39" y="2"/>
                        <a:pt x="40" y="3"/>
                        <a:pt x="40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3" y="5"/>
                        <a:pt x="43" y="5"/>
                        <a:pt x="42" y="5"/>
                      </a:cubicBezTo>
                      <a:cubicBezTo>
                        <a:pt x="42" y="5"/>
                        <a:pt x="41" y="6"/>
                        <a:pt x="40" y="6"/>
                      </a:cubicBezTo>
                      <a:cubicBezTo>
                        <a:pt x="40" y="6"/>
                        <a:pt x="39" y="6"/>
                        <a:pt x="37" y="6"/>
                      </a:cubicBezTo>
                      <a:cubicBezTo>
                        <a:pt x="32" y="6"/>
                        <a:pt x="24" y="6"/>
                        <a:pt x="17" y="5"/>
                      </a:cubicBezTo>
                      <a:cubicBezTo>
                        <a:pt x="14" y="5"/>
                        <a:pt x="10" y="5"/>
                        <a:pt x="8" y="5"/>
                      </a:cubicBezTo>
                      <a:cubicBezTo>
                        <a:pt x="7" y="5"/>
                        <a:pt x="6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3" y="6"/>
                      </a:cubicBezTo>
                      <a:cubicBezTo>
                        <a:pt x="3" y="6"/>
                        <a:pt x="4" y="6"/>
                        <a:pt x="5" y="6"/>
                      </a:cubicBezTo>
                      <a:cubicBezTo>
                        <a:pt x="10" y="7"/>
                        <a:pt x="28" y="8"/>
                        <a:pt x="37" y="8"/>
                      </a:cubicBezTo>
                      <a:cubicBezTo>
                        <a:pt x="39" y="8"/>
                        <a:pt x="40" y="8"/>
                        <a:pt x="41" y="8"/>
                      </a:cubicBezTo>
                      <a:cubicBezTo>
                        <a:pt x="42" y="8"/>
                        <a:pt x="43" y="7"/>
                        <a:pt x="44" y="7"/>
                      </a:cubicBezTo>
                      <a:cubicBezTo>
                        <a:pt x="44" y="6"/>
                        <a:pt x="45" y="5"/>
                        <a:pt x="45" y="4"/>
                      </a:cubicBezTo>
                      <a:cubicBezTo>
                        <a:pt x="45" y="3"/>
                        <a:pt x="44" y="2"/>
                        <a:pt x="43" y="1"/>
                      </a:cubicBezTo>
                      <a:cubicBezTo>
                        <a:pt x="42" y="1"/>
                        <a:pt x="42" y="1"/>
                        <a:pt x="41" y="1"/>
                      </a:cubicBezTo>
                      <a:cubicBezTo>
                        <a:pt x="38" y="0"/>
                        <a:pt x="33" y="0"/>
                        <a:pt x="28" y="0"/>
                      </a:cubicBezTo>
                      <a:cubicBezTo>
                        <a:pt x="22" y="0"/>
                        <a:pt x="16" y="0"/>
                        <a:pt x="11" y="1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7" name="Freeform 266"/>
                <p:cNvSpPr>
                  <a:spLocks/>
                </p:cNvSpPr>
                <p:nvPr/>
              </p:nvSpPr>
              <p:spPr bwMode="auto">
                <a:xfrm>
                  <a:off x="2200275" y="2556374"/>
                  <a:ext cx="14288" cy="43739"/>
                </a:xfrm>
                <a:custGeom>
                  <a:avLst/>
                  <a:gdLst>
                    <a:gd name="T0" fmla="*/ 5 w 5"/>
                    <a:gd name="T1" fmla="*/ 13 h 14"/>
                    <a:gd name="T2" fmla="*/ 4 w 5"/>
                    <a:gd name="T3" fmla="*/ 8 h 14"/>
                    <a:gd name="T4" fmla="*/ 1 w 5"/>
                    <a:gd name="T5" fmla="*/ 1 h 14"/>
                    <a:gd name="T6" fmla="*/ 0 w 5"/>
                    <a:gd name="T7" fmla="*/ 1 h 14"/>
                    <a:gd name="T8" fmla="*/ 0 w 5"/>
                    <a:gd name="T9" fmla="*/ 2 h 14"/>
                    <a:gd name="T10" fmla="*/ 2 w 5"/>
                    <a:gd name="T11" fmla="*/ 8 h 14"/>
                    <a:gd name="T12" fmla="*/ 3 w 5"/>
                    <a:gd name="T13" fmla="*/ 12 h 14"/>
                    <a:gd name="T14" fmla="*/ 3 w 5"/>
                    <a:gd name="T15" fmla="*/ 13 h 14"/>
                    <a:gd name="T16" fmla="*/ 4 w 5"/>
                    <a:gd name="T17" fmla="*/ 14 h 14"/>
                    <a:gd name="T18" fmla="*/ 5 w 5"/>
                    <a:gd name="T1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4">
                      <a:moveTo>
                        <a:pt x="5" y="13"/>
                      </a:moveTo>
                      <a:cubicBezTo>
                        <a:pt x="5" y="13"/>
                        <a:pt x="5" y="10"/>
                        <a:pt x="4" y="8"/>
                      </a:cubicBezTo>
                      <a:cubicBezTo>
                        <a:pt x="4" y="5"/>
                        <a:pt x="3" y="2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3"/>
                        <a:pt x="2" y="6"/>
                        <a:pt x="2" y="8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3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8" name="Freeform 267"/>
                <p:cNvSpPr>
                  <a:spLocks/>
                </p:cNvSpPr>
                <p:nvPr/>
              </p:nvSpPr>
              <p:spPr bwMode="auto">
                <a:xfrm>
                  <a:off x="2254250" y="2556374"/>
                  <a:ext cx="17463" cy="43739"/>
                </a:xfrm>
                <a:custGeom>
                  <a:avLst/>
                  <a:gdLst>
                    <a:gd name="T0" fmla="*/ 4 w 6"/>
                    <a:gd name="T1" fmla="*/ 1 h 14"/>
                    <a:gd name="T2" fmla="*/ 2 w 6"/>
                    <a:gd name="T3" fmla="*/ 5 h 14"/>
                    <a:gd name="T4" fmla="*/ 0 w 6"/>
                    <a:gd name="T5" fmla="*/ 12 h 14"/>
                    <a:gd name="T6" fmla="*/ 0 w 6"/>
                    <a:gd name="T7" fmla="*/ 13 h 14"/>
                    <a:gd name="T8" fmla="*/ 1 w 6"/>
                    <a:gd name="T9" fmla="*/ 14 h 14"/>
                    <a:gd name="T10" fmla="*/ 2 w 6"/>
                    <a:gd name="T11" fmla="*/ 13 h 14"/>
                    <a:gd name="T12" fmla="*/ 2 w 6"/>
                    <a:gd name="T13" fmla="*/ 12 h 14"/>
                    <a:gd name="T14" fmla="*/ 4 w 6"/>
                    <a:gd name="T15" fmla="*/ 6 h 14"/>
                    <a:gd name="T16" fmla="*/ 5 w 6"/>
                    <a:gd name="T17" fmla="*/ 3 h 14"/>
                    <a:gd name="T18" fmla="*/ 6 w 6"/>
                    <a:gd name="T19" fmla="*/ 2 h 14"/>
                    <a:gd name="T20" fmla="*/ 5 w 6"/>
                    <a:gd name="T21" fmla="*/ 0 h 14"/>
                    <a:gd name="T22" fmla="*/ 4 w 6"/>
                    <a:gd name="T2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4">
                      <a:moveTo>
                        <a:pt x="4" y="1"/>
                      </a:moveTo>
                      <a:cubicBezTo>
                        <a:pt x="4" y="1"/>
                        <a:pt x="3" y="3"/>
                        <a:pt x="2" y="5"/>
                      </a:cubicBezTo>
                      <a:cubicBezTo>
                        <a:pt x="1" y="7"/>
                        <a:pt x="0" y="10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2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1"/>
                        <a:pt x="3" y="8"/>
                        <a:pt x="4" y="6"/>
                      </a:cubicBezTo>
                      <a:cubicBezTo>
                        <a:pt x="4" y="5"/>
                        <a:pt x="5" y="4"/>
                        <a:pt x="5" y="3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09" name="Freeform 268"/>
                <p:cNvSpPr>
                  <a:spLocks/>
                </p:cNvSpPr>
                <p:nvPr/>
              </p:nvSpPr>
              <p:spPr bwMode="auto">
                <a:xfrm>
                  <a:off x="2225675" y="2541233"/>
                  <a:ext cx="11113" cy="58880"/>
                </a:xfrm>
                <a:custGeom>
                  <a:avLst/>
                  <a:gdLst>
                    <a:gd name="T0" fmla="*/ 2 w 4"/>
                    <a:gd name="T1" fmla="*/ 1 h 19"/>
                    <a:gd name="T2" fmla="*/ 0 w 4"/>
                    <a:gd name="T3" fmla="*/ 17 h 19"/>
                    <a:gd name="T4" fmla="*/ 0 w 4"/>
                    <a:gd name="T5" fmla="*/ 18 h 19"/>
                    <a:gd name="T6" fmla="*/ 1 w 4"/>
                    <a:gd name="T7" fmla="*/ 19 h 19"/>
                    <a:gd name="T8" fmla="*/ 2 w 4"/>
                    <a:gd name="T9" fmla="*/ 18 h 19"/>
                    <a:gd name="T10" fmla="*/ 2 w 4"/>
                    <a:gd name="T11" fmla="*/ 17 h 19"/>
                    <a:gd name="T12" fmla="*/ 3 w 4"/>
                    <a:gd name="T13" fmla="*/ 8 h 19"/>
                    <a:gd name="T14" fmla="*/ 4 w 4"/>
                    <a:gd name="T15" fmla="*/ 1 h 19"/>
                    <a:gd name="T16" fmla="*/ 3 w 4"/>
                    <a:gd name="T17" fmla="*/ 0 h 19"/>
                    <a:gd name="T18" fmla="*/ 2 w 4"/>
                    <a:gd name="T1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9">
                      <a:moveTo>
                        <a:pt x="2" y="1"/>
                      </a:moveTo>
                      <a:cubicBezTo>
                        <a:pt x="2" y="1"/>
                        <a:pt x="0" y="12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1" y="19"/>
                        <a:pt x="1" y="19"/>
                      </a:cubicBezTo>
                      <a:cubicBezTo>
                        <a:pt x="2" y="19"/>
                        <a:pt x="2" y="18"/>
                        <a:pt x="2" y="18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5"/>
                        <a:pt x="3" y="11"/>
                        <a:pt x="3" y="8"/>
                      </a:cubicBezTo>
                      <a:cubicBezTo>
                        <a:pt x="4" y="4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10" name="Freeform 269"/>
                <p:cNvSpPr>
                  <a:spLocks noEditPoints="1"/>
                </p:cNvSpPr>
                <p:nvPr/>
              </p:nvSpPr>
              <p:spPr bwMode="auto">
                <a:xfrm>
                  <a:off x="2166937" y="2670769"/>
                  <a:ext cx="114300" cy="186733"/>
                </a:xfrm>
                <a:custGeom>
                  <a:avLst/>
                  <a:gdLst>
                    <a:gd name="T0" fmla="*/ 0 w 39"/>
                    <a:gd name="T1" fmla="*/ 49 h 60"/>
                    <a:gd name="T2" fmla="*/ 1 w 39"/>
                    <a:gd name="T3" fmla="*/ 47 h 60"/>
                    <a:gd name="T4" fmla="*/ 4 w 39"/>
                    <a:gd name="T5" fmla="*/ 47 h 60"/>
                    <a:gd name="T6" fmla="*/ 8 w 39"/>
                    <a:gd name="T7" fmla="*/ 24 h 60"/>
                    <a:gd name="T8" fmla="*/ 9 w 39"/>
                    <a:gd name="T9" fmla="*/ 11 h 60"/>
                    <a:gd name="T10" fmla="*/ 7 w 39"/>
                    <a:gd name="T11" fmla="*/ 9 h 60"/>
                    <a:gd name="T12" fmla="*/ 10 w 39"/>
                    <a:gd name="T13" fmla="*/ 7 h 60"/>
                    <a:gd name="T14" fmla="*/ 20 w 39"/>
                    <a:gd name="T15" fmla="*/ 6 h 60"/>
                    <a:gd name="T16" fmla="*/ 23 w 39"/>
                    <a:gd name="T17" fmla="*/ 4 h 60"/>
                    <a:gd name="T18" fmla="*/ 24 w 39"/>
                    <a:gd name="T19" fmla="*/ 0 h 60"/>
                    <a:gd name="T20" fmla="*/ 27 w 39"/>
                    <a:gd name="T21" fmla="*/ 0 h 60"/>
                    <a:gd name="T22" fmla="*/ 26 w 39"/>
                    <a:gd name="T23" fmla="*/ 7 h 60"/>
                    <a:gd name="T24" fmla="*/ 35 w 39"/>
                    <a:gd name="T25" fmla="*/ 12 h 60"/>
                    <a:gd name="T26" fmla="*/ 38 w 39"/>
                    <a:gd name="T27" fmla="*/ 22 h 60"/>
                    <a:gd name="T28" fmla="*/ 35 w 39"/>
                    <a:gd name="T29" fmla="*/ 28 h 60"/>
                    <a:gd name="T30" fmla="*/ 28 w 39"/>
                    <a:gd name="T31" fmla="*/ 32 h 60"/>
                    <a:gd name="T32" fmla="*/ 33 w 39"/>
                    <a:gd name="T33" fmla="*/ 37 h 60"/>
                    <a:gd name="T34" fmla="*/ 34 w 39"/>
                    <a:gd name="T35" fmla="*/ 44 h 60"/>
                    <a:gd name="T36" fmla="*/ 30 w 39"/>
                    <a:gd name="T37" fmla="*/ 51 h 60"/>
                    <a:gd name="T38" fmla="*/ 23 w 39"/>
                    <a:gd name="T39" fmla="*/ 53 h 60"/>
                    <a:gd name="T40" fmla="*/ 19 w 39"/>
                    <a:gd name="T41" fmla="*/ 53 h 60"/>
                    <a:gd name="T42" fmla="*/ 18 w 39"/>
                    <a:gd name="T43" fmla="*/ 58 h 60"/>
                    <a:gd name="T44" fmla="*/ 16 w 39"/>
                    <a:gd name="T45" fmla="*/ 60 h 60"/>
                    <a:gd name="T46" fmla="*/ 14 w 39"/>
                    <a:gd name="T47" fmla="*/ 57 h 60"/>
                    <a:gd name="T48" fmla="*/ 15 w 39"/>
                    <a:gd name="T49" fmla="*/ 53 h 60"/>
                    <a:gd name="T50" fmla="*/ 11 w 39"/>
                    <a:gd name="T51" fmla="*/ 52 h 60"/>
                    <a:gd name="T52" fmla="*/ 6 w 39"/>
                    <a:gd name="T53" fmla="*/ 51 h 60"/>
                    <a:gd name="T54" fmla="*/ 4 w 39"/>
                    <a:gd name="T55" fmla="*/ 52 h 60"/>
                    <a:gd name="T56" fmla="*/ 1 w 39"/>
                    <a:gd name="T57" fmla="*/ 50 h 60"/>
                    <a:gd name="T58" fmla="*/ 13 w 39"/>
                    <a:gd name="T59" fmla="*/ 14 h 60"/>
                    <a:gd name="T60" fmla="*/ 12 w 39"/>
                    <a:gd name="T61" fmla="*/ 22 h 60"/>
                    <a:gd name="T62" fmla="*/ 10 w 39"/>
                    <a:gd name="T63" fmla="*/ 37 h 60"/>
                    <a:gd name="T64" fmla="*/ 12 w 39"/>
                    <a:gd name="T65" fmla="*/ 49 h 60"/>
                    <a:gd name="T66" fmla="*/ 15 w 39"/>
                    <a:gd name="T67" fmla="*/ 49 h 60"/>
                    <a:gd name="T68" fmla="*/ 17 w 39"/>
                    <a:gd name="T69" fmla="*/ 42 h 60"/>
                    <a:gd name="T70" fmla="*/ 18 w 39"/>
                    <a:gd name="T71" fmla="*/ 32 h 60"/>
                    <a:gd name="T72" fmla="*/ 14 w 39"/>
                    <a:gd name="T73" fmla="*/ 29 h 60"/>
                    <a:gd name="T74" fmla="*/ 16 w 39"/>
                    <a:gd name="T75" fmla="*/ 28 h 60"/>
                    <a:gd name="T76" fmla="*/ 19 w 39"/>
                    <a:gd name="T77" fmla="*/ 28 h 60"/>
                    <a:gd name="T78" fmla="*/ 21 w 39"/>
                    <a:gd name="T79" fmla="*/ 14 h 60"/>
                    <a:gd name="T80" fmla="*/ 22 w 39"/>
                    <a:gd name="T81" fmla="*/ 9 h 60"/>
                    <a:gd name="T82" fmla="*/ 19 w 39"/>
                    <a:gd name="T83" fmla="*/ 9 h 60"/>
                    <a:gd name="T84" fmla="*/ 13 w 39"/>
                    <a:gd name="T85" fmla="*/ 10 h 60"/>
                    <a:gd name="T86" fmla="*/ 23 w 39"/>
                    <a:gd name="T87" fmla="*/ 50 h 60"/>
                    <a:gd name="T88" fmla="*/ 30 w 39"/>
                    <a:gd name="T89" fmla="*/ 47 h 60"/>
                    <a:gd name="T90" fmla="*/ 29 w 39"/>
                    <a:gd name="T91" fmla="*/ 36 h 60"/>
                    <a:gd name="T92" fmla="*/ 22 w 39"/>
                    <a:gd name="T93" fmla="*/ 33 h 60"/>
                    <a:gd name="T94" fmla="*/ 19 w 39"/>
                    <a:gd name="T95" fmla="*/ 50 h 60"/>
                    <a:gd name="T96" fmla="*/ 32 w 39"/>
                    <a:gd name="T97" fmla="*/ 27 h 60"/>
                    <a:gd name="T98" fmla="*/ 35 w 39"/>
                    <a:gd name="T99" fmla="*/ 17 h 60"/>
                    <a:gd name="T100" fmla="*/ 29 w 39"/>
                    <a:gd name="T101" fmla="*/ 12 h 60"/>
                    <a:gd name="T102" fmla="*/ 23 w 39"/>
                    <a:gd name="T103" fmla="*/ 2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" h="60">
                      <a:moveTo>
                        <a:pt x="1" y="50"/>
                      </a:moveTo>
                      <a:cubicBezTo>
                        <a:pt x="1" y="50"/>
                        <a:pt x="0" y="50"/>
                        <a:pt x="0" y="49"/>
                      </a:cubicBezTo>
                      <a:cubicBezTo>
                        <a:pt x="0" y="49"/>
                        <a:pt x="0" y="49"/>
                        <a:pt x="0" y="48"/>
                      </a:cubicBezTo>
                      <a:cubicBezTo>
                        <a:pt x="0" y="48"/>
                        <a:pt x="0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4" y="43"/>
                        <a:pt x="5" y="39"/>
                        <a:pt x="6" y="35"/>
                      </a:cubicBezTo>
                      <a:cubicBezTo>
                        <a:pt x="7" y="31"/>
                        <a:pt x="7" y="27"/>
                        <a:pt x="8" y="24"/>
                      </a:cubicBezTo>
                      <a:cubicBezTo>
                        <a:pt x="8" y="21"/>
                        <a:pt x="8" y="19"/>
                        <a:pt x="9" y="17"/>
                      </a:cubicBezTo>
                      <a:cubicBezTo>
                        <a:pt x="9" y="15"/>
                        <a:pt x="9" y="13"/>
                        <a:pt x="9" y="11"/>
                      </a:cubicBezTo>
                      <a:cubicBezTo>
                        <a:pt x="9" y="11"/>
                        <a:pt x="8" y="11"/>
                        <a:pt x="8" y="10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8"/>
                        <a:pt x="8" y="8"/>
                      </a:cubicBezTo>
                      <a:cubicBezTo>
                        <a:pt x="8" y="7"/>
                        <a:pt x="9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6"/>
                        <a:pt x="16" y="6"/>
                        <a:pt x="20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3" y="3"/>
                        <a:pt x="23" y="2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7" y="2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8" y="8"/>
                        <a:pt x="30" y="8"/>
                        <a:pt x="31" y="9"/>
                      </a:cubicBezTo>
                      <a:cubicBezTo>
                        <a:pt x="33" y="10"/>
                        <a:pt x="34" y="11"/>
                        <a:pt x="35" y="12"/>
                      </a:cubicBezTo>
                      <a:cubicBezTo>
                        <a:pt x="37" y="13"/>
                        <a:pt x="37" y="15"/>
                        <a:pt x="38" y="17"/>
                      </a:cubicBezTo>
                      <a:cubicBezTo>
                        <a:pt x="39" y="18"/>
                        <a:pt x="39" y="20"/>
                        <a:pt x="38" y="22"/>
                      </a:cubicBezTo>
                      <a:cubicBezTo>
                        <a:pt x="38" y="23"/>
                        <a:pt x="38" y="24"/>
                        <a:pt x="37" y="25"/>
                      </a:cubicBezTo>
                      <a:cubicBezTo>
                        <a:pt x="37" y="26"/>
                        <a:pt x="36" y="27"/>
                        <a:pt x="35" y="28"/>
                      </a:cubicBezTo>
                      <a:cubicBezTo>
                        <a:pt x="34" y="29"/>
                        <a:pt x="33" y="29"/>
                        <a:pt x="32" y="30"/>
                      </a:cubicBezTo>
                      <a:cubicBezTo>
                        <a:pt x="31" y="31"/>
                        <a:pt x="30" y="31"/>
                        <a:pt x="28" y="32"/>
                      </a:cubicBezTo>
                      <a:cubicBezTo>
                        <a:pt x="30" y="32"/>
                        <a:pt x="30" y="33"/>
                        <a:pt x="31" y="34"/>
                      </a:cubicBezTo>
                      <a:cubicBezTo>
                        <a:pt x="32" y="35"/>
                        <a:pt x="33" y="36"/>
                        <a:pt x="33" y="37"/>
                      </a:cubicBezTo>
                      <a:cubicBezTo>
                        <a:pt x="34" y="38"/>
                        <a:pt x="34" y="39"/>
                        <a:pt x="35" y="40"/>
                      </a:cubicBezTo>
                      <a:cubicBezTo>
                        <a:pt x="35" y="42"/>
                        <a:pt x="35" y="43"/>
                        <a:pt x="34" y="44"/>
                      </a:cubicBezTo>
                      <a:cubicBezTo>
                        <a:pt x="34" y="46"/>
                        <a:pt x="34" y="47"/>
                        <a:pt x="33" y="48"/>
                      </a:cubicBezTo>
                      <a:cubicBezTo>
                        <a:pt x="32" y="49"/>
                        <a:pt x="31" y="50"/>
                        <a:pt x="30" y="51"/>
                      </a:cubicBezTo>
                      <a:cubicBezTo>
                        <a:pt x="29" y="52"/>
                        <a:pt x="28" y="52"/>
                        <a:pt x="27" y="53"/>
                      </a:cubicBezTo>
                      <a:cubicBezTo>
                        <a:pt x="25" y="53"/>
                        <a:pt x="24" y="53"/>
                        <a:pt x="23" y="53"/>
                      </a:cubicBezTo>
                      <a:cubicBezTo>
                        <a:pt x="22" y="53"/>
                        <a:pt x="21" y="53"/>
                        <a:pt x="21" y="53"/>
                      </a:cubicBezTo>
                      <a:cubicBezTo>
                        <a:pt x="20" y="53"/>
                        <a:pt x="19" y="53"/>
                        <a:pt x="19" y="53"/>
                      </a:cubicBezTo>
                      <a:cubicBezTo>
                        <a:pt x="19" y="54"/>
                        <a:pt x="18" y="55"/>
                        <a:pt x="18" y="56"/>
                      </a:cubicBezTo>
                      <a:cubicBezTo>
                        <a:pt x="18" y="56"/>
                        <a:pt x="18" y="57"/>
                        <a:pt x="18" y="58"/>
                      </a:cubicBezTo>
                      <a:cubicBezTo>
                        <a:pt x="18" y="58"/>
                        <a:pt x="17" y="59"/>
                        <a:pt x="17" y="59"/>
                      </a:cubicBezTo>
                      <a:cubicBezTo>
                        <a:pt x="17" y="60"/>
                        <a:pt x="16" y="60"/>
                        <a:pt x="16" y="60"/>
                      </a:cubicBezTo>
                      <a:cubicBezTo>
                        <a:pt x="15" y="59"/>
                        <a:pt x="14" y="59"/>
                        <a:pt x="14" y="59"/>
                      </a:cubicBezTo>
                      <a:cubicBezTo>
                        <a:pt x="14" y="58"/>
                        <a:pt x="14" y="58"/>
                        <a:pt x="14" y="57"/>
                      </a:cubicBezTo>
                      <a:cubicBezTo>
                        <a:pt x="14" y="56"/>
                        <a:pt x="14" y="56"/>
                        <a:pt x="14" y="55"/>
                      </a:cubicBezTo>
                      <a:cubicBezTo>
                        <a:pt x="15" y="54"/>
                        <a:pt x="15" y="53"/>
                        <a:pt x="15" y="53"/>
                      </a:cubicBezTo>
                      <a:cubicBezTo>
                        <a:pt x="14" y="52"/>
                        <a:pt x="14" y="52"/>
                        <a:pt x="13" y="52"/>
                      </a:cubicBezTo>
                      <a:cubicBezTo>
                        <a:pt x="12" y="52"/>
                        <a:pt x="12" y="52"/>
                        <a:pt x="11" y="52"/>
                      </a:cubicBezTo>
                      <a:cubicBezTo>
                        <a:pt x="10" y="52"/>
                        <a:pt x="9" y="52"/>
                        <a:pt x="9" y="51"/>
                      </a:cubicBezTo>
                      <a:cubicBezTo>
                        <a:pt x="8" y="51"/>
                        <a:pt x="7" y="51"/>
                        <a:pt x="6" y="51"/>
                      </a:cubicBezTo>
                      <a:cubicBezTo>
                        <a:pt x="6" y="51"/>
                        <a:pt x="6" y="52"/>
                        <a:pt x="5" y="52"/>
                      </a:cubicBezTo>
                      <a:cubicBezTo>
                        <a:pt x="5" y="52"/>
                        <a:pt x="5" y="52"/>
                        <a:pt x="4" y="52"/>
                      </a:cubicBezTo>
                      <a:cubicBezTo>
                        <a:pt x="3" y="52"/>
                        <a:pt x="3" y="52"/>
                        <a:pt x="3" y="50"/>
                      </a:cubicBezTo>
                      <a:lnTo>
                        <a:pt x="1" y="50"/>
                      </a:lnTo>
                      <a:close/>
                      <a:moveTo>
                        <a:pt x="13" y="10"/>
                      </a:moveTo>
                      <a:cubicBezTo>
                        <a:pt x="13" y="11"/>
                        <a:pt x="13" y="12"/>
                        <a:pt x="13" y="14"/>
                      </a:cubicBezTo>
                      <a:cubicBezTo>
                        <a:pt x="13" y="15"/>
                        <a:pt x="13" y="16"/>
                        <a:pt x="12" y="18"/>
                      </a:cubicBezTo>
                      <a:cubicBezTo>
                        <a:pt x="12" y="19"/>
                        <a:pt x="12" y="20"/>
                        <a:pt x="12" y="22"/>
                      </a:cubicBezTo>
                      <a:cubicBezTo>
                        <a:pt x="12" y="23"/>
                        <a:pt x="12" y="25"/>
                        <a:pt x="11" y="26"/>
                      </a:cubicBezTo>
                      <a:cubicBezTo>
                        <a:pt x="11" y="30"/>
                        <a:pt x="10" y="33"/>
                        <a:pt x="10" y="37"/>
                      </a:cubicBezTo>
                      <a:cubicBezTo>
                        <a:pt x="9" y="40"/>
                        <a:pt x="8" y="44"/>
                        <a:pt x="7" y="48"/>
                      </a:cubicBezTo>
                      <a:cubicBezTo>
                        <a:pt x="9" y="48"/>
                        <a:pt x="11" y="48"/>
                        <a:pt x="12" y="49"/>
                      </a:cubicBezTo>
                      <a:cubicBezTo>
                        <a:pt x="13" y="49"/>
                        <a:pt x="13" y="49"/>
                        <a:pt x="14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0"/>
                        <a:pt x="17" y="38"/>
                        <a:pt x="17" y="37"/>
                      </a:cubicBezTo>
                      <a:cubicBezTo>
                        <a:pt x="18" y="35"/>
                        <a:pt x="18" y="34"/>
                        <a:pt x="18" y="32"/>
                      </a:cubicBezTo>
                      <a:cubicBezTo>
                        <a:pt x="16" y="31"/>
                        <a:pt x="15" y="31"/>
                        <a:pt x="15" y="31"/>
                      </a:cubicBezTo>
                      <a:cubicBezTo>
                        <a:pt x="14" y="30"/>
                        <a:pt x="14" y="30"/>
                        <a:pt x="14" y="29"/>
                      </a:cubicBezTo>
                      <a:cubicBezTo>
                        <a:pt x="14" y="29"/>
                        <a:pt x="14" y="28"/>
                        <a:pt x="15" y="28"/>
                      </a:cubicBezTo>
                      <a:cubicBezTo>
                        <a:pt x="15" y="28"/>
                        <a:pt x="15" y="28"/>
                        <a:pt x="16" y="28"/>
                      </a:cubicBezTo>
                      <a:cubicBezTo>
                        <a:pt x="16" y="28"/>
                        <a:pt x="17" y="28"/>
                        <a:pt x="18" y="28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20" y="24"/>
                        <a:pt x="20" y="21"/>
                        <a:pt x="20" y="19"/>
                      </a:cubicBezTo>
                      <a:cubicBezTo>
                        <a:pt x="21" y="17"/>
                        <a:pt x="21" y="15"/>
                        <a:pt x="21" y="14"/>
                      </a:cubicBezTo>
                      <a:cubicBezTo>
                        <a:pt x="21" y="13"/>
                        <a:pt x="22" y="12"/>
                        <a:pt x="22" y="11"/>
                      </a:cubicBezTo>
                      <a:cubicBezTo>
                        <a:pt x="22" y="11"/>
                        <a:pt x="22" y="10"/>
                        <a:pt x="22" y="9"/>
                      </a:cubicBezTo>
                      <a:cubicBezTo>
                        <a:pt x="22" y="9"/>
                        <a:pt x="21" y="9"/>
                        <a:pt x="21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9"/>
                        <a:pt x="17" y="9"/>
                        <a:pt x="16" y="9"/>
                      </a:cubicBezTo>
                      <a:cubicBezTo>
                        <a:pt x="15" y="9"/>
                        <a:pt x="14" y="10"/>
                        <a:pt x="13" y="10"/>
                      </a:cubicBezTo>
                      <a:close/>
                      <a:moveTo>
                        <a:pt x="19" y="50"/>
                      </a:moveTo>
                      <a:cubicBezTo>
                        <a:pt x="20" y="50"/>
                        <a:pt x="22" y="50"/>
                        <a:pt x="23" y="50"/>
                      </a:cubicBezTo>
                      <a:cubicBezTo>
                        <a:pt x="24" y="50"/>
                        <a:pt x="25" y="49"/>
                        <a:pt x="27" y="49"/>
                      </a:cubicBezTo>
                      <a:cubicBezTo>
                        <a:pt x="28" y="49"/>
                        <a:pt x="29" y="48"/>
                        <a:pt x="30" y="47"/>
                      </a:cubicBezTo>
                      <a:cubicBezTo>
                        <a:pt x="30" y="46"/>
                        <a:pt x="31" y="45"/>
                        <a:pt x="31" y="44"/>
                      </a:cubicBezTo>
                      <a:cubicBezTo>
                        <a:pt x="32" y="40"/>
                        <a:pt x="31" y="38"/>
                        <a:pt x="29" y="36"/>
                      </a:cubicBezTo>
                      <a:cubicBezTo>
                        <a:pt x="28" y="35"/>
                        <a:pt x="27" y="34"/>
                        <a:pt x="26" y="34"/>
                      </a:cubicBezTo>
                      <a:cubicBezTo>
                        <a:pt x="25" y="33"/>
                        <a:pt x="23" y="33"/>
                        <a:pt x="22" y="33"/>
                      </a:cubicBezTo>
                      <a:cubicBezTo>
                        <a:pt x="22" y="36"/>
                        <a:pt x="21" y="39"/>
                        <a:pt x="21" y="42"/>
                      </a:cubicBezTo>
                      <a:lnTo>
                        <a:pt x="19" y="50"/>
                      </a:lnTo>
                      <a:close/>
                      <a:moveTo>
                        <a:pt x="23" y="29"/>
                      </a:moveTo>
                      <a:cubicBezTo>
                        <a:pt x="26" y="29"/>
                        <a:pt x="29" y="28"/>
                        <a:pt x="32" y="27"/>
                      </a:cubicBezTo>
                      <a:cubicBezTo>
                        <a:pt x="34" y="26"/>
                        <a:pt x="35" y="24"/>
                        <a:pt x="35" y="21"/>
                      </a:cubicBezTo>
                      <a:cubicBezTo>
                        <a:pt x="35" y="20"/>
                        <a:pt x="35" y="19"/>
                        <a:pt x="35" y="17"/>
                      </a:cubicBezTo>
                      <a:cubicBezTo>
                        <a:pt x="34" y="16"/>
                        <a:pt x="34" y="15"/>
                        <a:pt x="33" y="14"/>
                      </a:cubicBezTo>
                      <a:cubicBezTo>
                        <a:pt x="32" y="13"/>
                        <a:pt x="31" y="13"/>
                        <a:pt x="29" y="12"/>
                      </a:cubicBezTo>
                      <a:cubicBezTo>
                        <a:pt x="28" y="11"/>
                        <a:pt x="27" y="11"/>
                        <a:pt x="26" y="10"/>
                      </a:cubicBezTo>
                      <a:lnTo>
                        <a:pt x="2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10464257" y="1451651"/>
              <a:ext cx="1227378" cy="640608"/>
              <a:chOff x="10464257" y="1451651"/>
              <a:chExt cx="1227378" cy="640608"/>
            </a:xfrm>
          </p:grpSpPr>
          <p:pic>
            <p:nvPicPr>
              <p:cNvPr id="320" name="Picture 319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4257" y="1480259"/>
                <a:ext cx="589402" cy="612000"/>
              </a:xfrm>
              <a:prstGeom prst="rect">
                <a:avLst/>
              </a:prstGeom>
            </p:spPr>
          </p:pic>
          <p:pic>
            <p:nvPicPr>
              <p:cNvPr id="321" name="Picture 320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2233" y="1451651"/>
                <a:ext cx="589402" cy="612000"/>
              </a:xfrm>
              <a:prstGeom prst="rect">
                <a:avLst/>
              </a:prstGeom>
            </p:spPr>
          </p:pic>
        </p:grpSp>
      </p:grpSp>
      <p:sp>
        <p:nvSpPr>
          <p:cNvPr id="322" name="TextBox 321"/>
          <p:cNvSpPr txBox="1"/>
          <p:nvPr/>
        </p:nvSpPr>
        <p:spPr>
          <a:xfrm>
            <a:off x="717764" y="918136"/>
            <a:ext cx="486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ประเภทหนี้ (สินเชื่อ) ที่พบบ่อย (ต่อ)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8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FE61A21EDF8E6A40831CAB6B20FEECED" ma:contentTypeVersion="1" ma:contentTypeDescription="สร้างเอกสารใหม่" ma:contentTypeScope="" ma:versionID="50fae079669103ca3584a4d85ba034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0ffaa90f370ffabf7a49a23e3f2a2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9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4DBF0D-0489-4FA9-BE44-8850E5556725}"/>
</file>

<file path=customXml/itemProps2.xml><?xml version="1.0" encoding="utf-8"?>
<ds:datastoreItem xmlns:ds="http://schemas.openxmlformats.org/officeDocument/2006/customXml" ds:itemID="{9CD31B2E-D7BD-4719-B2B4-FF234D145750}"/>
</file>

<file path=customXml/itemProps3.xml><?xml version="1.0" encoding="utf-8"?>
<ds:datastoreItem xmlns:ds="http://schemas.openxmlformats.org/officeDocument/2006/customXml" ds:itemID="{5C08DFAB-670A-46BC-9501-18D27A073E25}"/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2611</Words>
  <Application>Microsoft Office PowerPoint</Application>
  <PresentationFormat>Widescreen</PresentationFormat>
  <Paragraphs>427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TH SarabunPSK</vt:lpstr>
      <vt:lpstr>Times New Roman</vt:lpstr>
      <vt:lpstr>Wingdings 2</vt:lpstr>
      <vt:lpstr>1_Office Theme</vt:lpstr>
      <vt:lpstr>1_Custom Design</vt:lpstr>
      <vt:lpstr>2_Office Theme</vt:lpstr>
      <vt:lpstr>3_Office Theme</vt:lpstr>
      <vt:lpstr>บทที่ 2 การเงินส่วนบุคคล...รู้ก่อน ทำก่อน รวยกว่า</vt:lpstr>
      <vt:lpstr>หัวข้อเนื้อหา</vt:lpstr>
      <vt:lpstr>หัวข้อเนื้อหา</vt:lpstr>
      <vt:lpstr> กิจกรรมที่ 2.4  แนน สาวคลั่งชอป ตอนที่ 1 สาเหตุการเป็นหนี้ </vt:lpstr>
      <vt:lpstr> กิจกรรมที่ 2.4  แนน สาวคลั่งชอป ตอนที่ 1 สาเหตุการเป็นหนี้ </vt:lpstr>
      <vt:lpstr>PowerPoint Presentation</vt:lpstr>
      <vt:lpstr>หัวข้อเนื้อหา</vt:lpstr>
      <vt:lpstr>PowerPoint Presentation</vt:lpstr>
      <vt:lpstr>PowerPoint Presentation</vt:lpstr>
      <vt:lpstr>หัวข้อเนื้อหา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หัวข้อเนื้อหา</vt:lpstr>
      <vt:lpstr>PowerPoint Presentation</vt:lpstr>
      <vt:lpstr> กิจกรรมที่ 2.4  แนน สาวคลั่งชอป ตอนที่ 2 วิธีจัดการหนี้ </vt:lpstr>
      <vt:lpstr> กิจกรรมที่ 2.4  แนน สาวคลั่งชอป ตอนที่ 2 วิธีจัดการหนี้ </vt:lpstr>
      <vt:lpstr>หัวข้อเนื้อหา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สิรีธร ปุษปาคม</cp:lastModifiedBy>
  <cp:revision>570</cp:revision>
  <cp:lastPrinted>2019-02-12T06:21:10Z</cp:lastPrinted>
  <dcterms:created xsi:type="dcterms:W3CDTF">2019-01-08T07:12:09Z</dcterms:created>
  <dcterms:modified xsi:type="dcterms:W3CDTF">2019-07-04T06:58:48Z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0x010100FE61A21EDF8E6A40831CAB6B20FEECED</vt:lpwstr>
  </property>
  <property fmtid="{D5CDD505-2E9C-101B-9397-08002B2CF9AE}" pid="3" name="Order">
    <vt:r8>7600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