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handoutMasters/handoutMaster1.xml" ContentType="application/vnd.openxmlformats-officedocument.presentationml.handoutMaster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306" r:id="rId3"/>
    <p:sldId id="310" r:id="rId4"/>
    <p:sldId id="383" r:id="rId5"/>
    <p:sldId id="384" r:id="rId6"/>
    <p:sldId id="385" r:id="rId7"/>
    <p:sldId id="315" r:id="rId8"/>
    <p:sldId id="311" r:id="rId9"/>
    <p:sldId id="389" r:id="rId10"/>
    <p:sldId id="392" r:id="rId11"/>
    <p:sldId id="393" r:id="rId12"/>
    <p:sldId id="396" r:id="rId13"/>
    <p:sldId id="400" r:id="rId14"/>
    <p:sldId id="380" r:id="rId15"/>
    <p:sldId id="359" r:id="rId16"/>
    <p:sldId id="360" r:id="rId17"/>
    <p:sldId id="401" r:id="rId18"/>
    <p:sldId id="381" r:id="rId19"/>
    <p:sldId id="364" r:id="rId20"/>
    <p:sldId id="366" r:id="rId21"/>
    <p:sldId id="367" r:id="rId22"/>
    <p:sldId id="382" r:id="rId23"/>
    <p:sldId id="371" r:id="rId24"/>
    <p:sldId id="372" r:id="rId25"/>
    <p:sldId id="374" r:id="rId26"/>
    <p:sldId id="368" r:id="rId27"/>
    <p:sldId id="369" r:id="rId28"/>
    <p:sldId id="386" r:id="rId29"/>
  </p:sldIdLst>
  <p:sldSz cx="12192000" cy="6858000"/>
  <p:notesSz cx="6669088" cy="9926638"/>
  <p:embeddedFontLst>
    <p:embeddedFont>
      <p:font typeface="Angsana New" panose="02020603050405020304" pitchFamily="18" charset="-34"/>
      <p:regular r:id="rId32"/>
      <p:bold r:id="rId33"/>
      <p:italic r:id="rId34"/>
      <p:boldItalic r:id="rId35"/>
    </p:embeddedFont>
    <p:embeddedFont>
      <p:font typeface="KodchiangUPC" panose="02020603050405020304" pitchFamily="18" charset="-34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BrowalliaUPC" panose="020B0604020202020204" pitchFamily="34" charset="-34"/>
      <p:regular r:id="rId42"/>
      <p:bold r:id="rId43"/>
      <p:italic r:id="rId44"/>
      <p:boldItalic r:id="rId45"/>
    </p:embeddedFont>
    <p:embeddedFont>
      <p:font typeface="Cordia New" panose="020B0304020202020204" pitchFamily="34" charset="-34"/>
      <p:regular r:id="rId46"/>
      <p:bold r:id="rId47"/>
      <p:italic r:id="rId48"/>
      <p:boldItalic r:id="rId49"/>
    </p:embeddedFont>
    <p:embeddedFont>
      <p:font typeface="Browallia New" panose="020B0604020202020204" pitchFamily="34" charset="-34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7EA8B"/>
    <a:srgbClr val="F6AE38"/>
    <a:srgbClr val="F2B46B"/>
    <a:srgbClr val="EEC721"/>
    <a:srgbClr val="000000"/>
    <a:srgbClr val="CCD96B"/>
    <a:srgbClr val="82CDEA"/>
    <a:srgbClr val="5B9BD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9729" autoAdjust="0"/>
    <p:restoredTop sz="60459" autoAdjust="0"/>
  </p:normalViewPr>
  <p:slideViewPr>
    <p:cSldViewPr snapToGrid="0">
      <p:cViewPr varScale="1">
        <p:scale>
          <a:sx n="66" d="100"/>
          <a:sy n="66" d="100"/>
        </p:scale>
        <p:origin x="1956" y="60"/>
      </p:cViewPr>
      <p:guideLst/>
    </p:cSldViewPr>
  </p:slideViewPr>
  <p:outlineViewPr>
    <p:cViewPr>
      <p:scale>
        <a:sx n="33" d="100"/>
        <a:sy n="33" d="100"/>
      </p:scale>
      <p:origin x="0" y="-226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>
        <p:scale>
          <a:sx n="76" d="100"/>
          <a:sy n="76" d="100"/>
        </p:scale>
        <p:origin x="4056" y="19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customXml" Target="../customXml/item3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598D15-E830-43F5-AAB1-E807351FF737}" type="doc">
      <dgm:prSet loTypeId="urn:microsoft.com/office/officeart/2005/8/layout/default" loCatId="list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th-TH"/>
        </a:p>
      </dgm:t>
    </dgm:pt>
    <dgm:pt modelId="{60ED8BC6-A61B-44A8-9236-C13EB88A6483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ธนาคารกรุงเทพ</a:t>
          </a: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7751EC2-A85D-4D27-8A34-AE1C2AD007A0}" type="parTrans" cxnId="{6EB4C43A-A909-48A6-9161-8809EA76FDB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84B8DEA-B21E-423D-B559-F5E97EEA96E8}" type="sibTrans" cxnId="{6EB4C43A-A909-48A6-9161-8809EA76FDB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2944951-F774-40A2-98E8-4C6327293682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ซื้อของออนไลน์ด้วยบัตรเดบิต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E227FCF-9CF9-48F6-ADB4-70E12C73515C}" type="parTrans" cxnId="{C8FCE531-76E7-4C7C-9E78-F06C1F4296D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19FF8A11-9052-4A5C-A017-A5D9A41D4510}" type="sibTrans" cxnId="{C8FCE531-76E7-4C7C-9E78-F06C1F4296D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5EEACB5-D134-4170-9574-72FBCF03EB36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บัวหลวง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เอ็มแบงก์กิ้ง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11B40D4-B07E-4E44-A92D-71B83DEB983F}" type="parTrans" cxnId="{2B28082C-B4C2-4DE8-809C-8535968B8AB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19D98C2-1C01-4FEF-B95E-08BD95D688A8}" type="sibTrans" cxnId="{2B28082C-B4C2-4DE8-809C-8535968B8AB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2A9F90F-342D-45BD-89CE-FB801C9BAD9B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ไม่บอกรหัส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กดเงิน (</a:t>
          </a: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PIN) </a:t>
          </a: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/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ให้ผู้อื่นรู้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FCE9212-150D-4D30-B112-A43E2ED49DDB}" type="parTrans" cxnId="{F0FA8BB4-89E1-4AD7-8850-3E1A44E5BBD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80A8A76-98C9-4205-BCAB-DE179FE03375}" type="sibTrans" cxnId="{F0FA8BB4-89E1-4AD7-8850-3E1A44E5BBD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88F8CB1-09BB-4620-92BA-58ADDB2AF302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ถอนเงินสดด้วย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บัตรเดบิต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6E6328B-9355-4644-A410-0797233730CC}" type="parTrans" cxnId="{DB67C3C4-AFEE-4C80-BE74-E155B4B5F37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13FA76F-29F6-4995-839E-BA39C747322B}" type="sibTrans" cxnId="{DB67C3C4-AFEE-4C80-BE74-E155B4B5F37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F2B8B51-A1B6-4D49-9CDD-8D0CDC9F6FC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ล็อคหน้าจอ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สมาร์ทโฟน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6EAF6B1-34A2-495E-90F0-A3F37D369BB7}" type="parTrans" cxnId="{026D2D77-F60B-4BA4-A277-B0A0B9550E7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6A4CFAD-9B40-4796-80AA-00D7E5970716}" type="sibTrans" cxnId="{026D2D77-F60B-4BA4-A277-B0A0B9550E7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8CB0029-BBE6-4B1E-B65B-076165977BD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ธนาคาร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ไทยพาณิชย์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346E747-A9EE-4B50-9DB3-74B90E63FDF9}" type="parTrans" cxnId="{C0777FFE-EBDA-408B-ACC6-AE1D14490DE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B82DEE3-9EF0-456F-8D24-CD217B3A2A3B}" type="sibTrans" cxnId="{C0777FFE-EBDA-408B-ACC6-AE1D14490DE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ADD9632-FB55-4D41-92C3-8E3FB826DC1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Krungthai NEXT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BB348E7-3D24-493A-86CA-20991D943EF7}" type="parTrans" cxnId="{224DADF4-C35E-456D-B76B-78A8A059BD2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747B297-429D-4162-9A9E-8DB5FDACFCA2}" type="sibTrans" cxnId="{224DADF4-C35E-456D-B76B-78A8A059BD2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CF67F5B-A800-4086-8AC9-A5CD92526C4F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rabbit LINE Pay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84CF7DF-072F-407F-B2FE-01085D97EA62}" type="parTrans" cxnId="{02048C3C-9CA2-461D-80B0-78DA4BC36B5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F9A6973-2146-47AC-AB3D-2D28C79F02DE}" type="sibTrans" cxnId="{02048C3C-9CA2-461D-80B0-78DA4BC36B5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9E4D7A4-0582-4A58-97A7-F8E428E9155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ตรวจสอบความ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ถูกต้องของสลิป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78FB681-FFD6-439D-A812-1AD9562AE98D}" type="parTrans" cxnId="{AE2BCFF8-0727-4FC8-82C2-129710C3284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1BAD995-1ED9-4B20-BF26-67FBB7DE8FD1}" type="sibTrans" cxnId="{AE2BCFF8-0727-4FC8-82C2-129710C3284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E5074A9-9CE6-4BAC-8E3D-40D52A89BFEC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บริษัท แรบบิท-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ไลน์ เพย์ จำกัด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9BF4B3C-E0F5-4AF3-AA6B-48525AE7F711}" type="parTrans" cxnId="{05AC8246-A33F-4356-8910-F0186103290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E2620EF-ED85-40B0-82AC-D32663BE5A8E}" type="sibTrans" cxnId="{05AC8246-A33F-4356-8910-F0186103290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9592E93-71BE-40BA-A0DF-F1B876451B71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จ่ายบิลผ่าน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Internet banking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3D90F48-84D3-4888-801D-3F1229BFDE25}" type="parTrans" cxnId="{BE02C86C-F2B0-498C-9044-2C57EA04A47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7E2C778-DE79-410A-AFEF-598B87E00B2D}" type="sibTrans" cxnId="{BE02C86C-F2B0-498C-9044-2C57EA04A47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57BD2C1-8869-475C-829D-450C5890453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ตรวจสอบยอดเงินก่อนยืนยันการทำรายการ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69EFEA4-4EC4-4F1E-A686-E8DC9AA336CC}" type="parTrans" cxnId="{B9E50F7A-F5D7-4853-96C0-BAEEE0CE6BA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C05D11E2-1E66-4C06-B9AB-77731736D767}" type="sibTrans" cxnId="{B9E50F7A-F5D7-4853-96C0-BAEEE0CE6BA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C82DB7A9-BDD0-43F9-AB70-9E499AC87600}">
      <dgm:prSet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บริษัท อิออน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ธนสินทรัพย์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(ไทยแลนด์)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จำกัด (มหาชน)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55FCC337-BEF6-46AA-8751-94B66EB5D574}" type="parTrans" cxnId="{5C6D1ED7-01CD-4316-988F-C3F9EF3F444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2327D474-7AD0-467E-BA10-3A3E6E03C778}" type="sibTrans" cxnId="{5C6D1ED7-01CD-4316-988F-C3F9EF3F444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0C57A6F1-E724-4E13-8927-93B02F824D8C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โอนเงิน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แบบพร้อมเพย์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7EBDE31-9479-45B8-B1E0-CB5E2562941C}" type="parTrans" cxnId="{B638E416-D278-465B-8C41-2B814C49134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095388DF-E2CD-4444-91E6-7842EF79549C}" type="sibTrans" cxnId="{B638E416-D278-465B-8C41-2B814C49134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C72412FA-0FBE-41C5-B9A2-DC9B5A05980F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SCB Easy / </a:t>
          </a:r>
          <a:b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SCB Connect (LINE)</a:t>
          </a:r>
          <a:endParaRPr lang="th-TH" sz="1600" b="1">
            <a:solidFill>
              <a:srgbClr val="002060"/>
            </a:solidFill>
          </a:endParaRPr>
        </a:p>
      </dgm:t>
    </dgm:pt>
    <dgm:pt modelId="{7CE090A6-B89E-4986-AD0F-9594CCA632E4}" type="parTrans" cxnId="{BD3E99B4-A3C4-44B3-9CBC-EEBDED8025D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5C508CDE-7556-4359-8691-2629B521B019}" type="sibTrans" cxnId="{BD3E99B4-A3C4-44B3-9CBC-EEBDED8025D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</a:endParaRPr>
        </a:p>
      </dgm:t>
    </dgm:pt>
    <dgm:pt modelId="{863CF1A8-902A-4479-8E2E-D479C1F2375F}" type="pres">
      <dgm:prSet presAssocID="{3E598D15-E830-43F5-AAB1-E807351FF7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BF93434-17C6-4240-804E-0E42C0518357}" type="pres">
      <dgm:prSet presAssocID="{60ED8BC6-A61B-44A8-9236-C13EB88A6483}" presName="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E12B74A-34DA-4F47-ABC9-0326797D1DAB}" type="pres">
      <dgm:prSet presAssocID="{A84B8DEA-B21E-423D-B559-F5E97EEA96E8}" presName="sibTrans" presStyleCnt="0"/>
      <dgm:spPr/>
    </dgm:pt>
    <dgm:pt modelId="{C69CC99B-16DD-4BC1-B901-7D1837FCD1C9}" type="pres">
      <dgm:prSet presAssocID="{82944951-F774-40A2-98E8-4C6327293682}" presName="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D93051-7724-402F-BB81-2452C87C5D38}" type="pres">
      <dgm:prSet presAssocID="{19FF8A11-9052-4A5C-A017-A5D9A41D4510}" presName="sibTrans" presStyleCnt="0"/>
      <dgm:spPr/>
    </dgm:pt>
    <dgm:pt modelId="{34A8B1BD-9A49-4032-9ABB-E8E1666358D6}" type="pres">
      <dgm:prSet presAssocID="{A5EEACB5-D134-4170-9574-72FBCF03EB36}" presName="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4201C4-F16C-443F-979C-2636A996464F}" type="pres">
      <dgm:prSet presAssocID="{F19D98C2-1C01-4FEF-B95E-08BD95D688A8}" presName="sibTrans" presStyleCnt="0"/>
      <dgm:spPr/>
    </dgm:pt>
    <dgm:pt modelId="{60116F4E-A643-4782-BE76-82601B29EF99}" type="pres">
      <dgm:prSet presAssocID="{22A9F90F-342D-45BD-89CE-FB801C9BAD9B}" presName="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D94972-A1F5-4FB1-821E-F45E4513C8D0}" type="pres">
      <dgm:prSet presAssocID="{B80A8A76-98C9-4205-BCAB-DE179FE03375}" presName="sibTrans" presStyleCnt="0"/>
      <dgm:spPr/>
    </dgm:pt>
    <dgm:pt modelId="{9998DB81-2735-4C9D-AA15-35D3C918964C}" type="pres">
      <dgm:prSet presAssocID="{B88F8CB1-09BB-4620-92BA-58ADDB2AF302}" presName="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A112377-49A6-4D64-A1D1-D391F5E846B5}" type="pres">
      <dgm:prSet presAssocID="{413FA76F-29F6-4995-839E-BA39C747322B}" presName="sibTrans" presStyleCnt="0"/>
      <dgm:spPr/>
    </dgm:pt>
    <dgm:pt modelId="{89A3E26D-3D60-4660-B6F5-592E238BD2B4}" type="pres">
      <dgm:prSet presAssocID="{9ADD9632-FB55-4D41-92C3-8E3FB826DC19}" presName="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3AA292-98D0-4B2D-BF45-B790FF67E52C}" type="pres">
      <dgm:prSet presAssocID="{7747B297-429D-4162-9A9E-8DB5FDACFCA2}" presName="sibTrans" presStyleCnt="0"/>
      <dgm:spPr/>
    </dgm:pt>
    <dgm:pt modelId="{3CE943F1-0D1E-481A-8C0B-D613282314F1}" type="pres">
      <dgm:prSet presAssocID="{DF2B8B51-A1B6-4D49-9CDD-8D0CDC9F6FCA}" presName="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9DAAE4A-CEDF-4580-90A4-15198B8E12DA}" type="pres">
      <dgm:prSet presAssocID="{F6A4CFAD-9B40-4796-80AA-00D7E5970716}" presName="sibTrans" presStyleCnt="0"/>
      <dgm:spPr/>
    </dgm:pt>
    <dgm:pt modelId="{F676F2E9-B722-4503-A031-366CB379782E}" type="pres">
      <dgm:prSet presAssocID="{38CB0029-BBE6-4B1E-B65B-076165977BD5}" presName="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6CDB62-0E4A-4B12-A0AE-B55F33B2FBC7}" type="pres">
      <dgm:prSet presAssocID="{DB82DEE3-9EF0-456F-8D24-CD217B3A2A3B}" presName="sibTrans" presStyleCnt="0"/>
      <dgm:spPr/>
    </dgm:pt>
    <dgm:pt modelId="{305BAA87-FB85-41C6-B33B-D30A7CFE2F1B}" type="pres">
      <dgm:prSet presAssocID="{3CF67F5B-A800-4086-8AC9-A5CD92526C4F}" presName="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2386666-B220-4815-8633-BED05038F22C}" type="pres">
      <dgm:prSet presAssocID="{9F9A6973-2146-47AC-AB3D-2D28C79F02DE}" presName="sibTrans" presStyleCnt="0"/>
      <dgm:spPr/>
    </dgm:pt>
    <dgm:pt modelId="{0DA76343-6A13-42D1-9036-87421B6CEFFA}" type="pres">
      <dgm:prSet presAssocID="{B9E4D7A4-0582-4A58-97A7-F8E428E91550}" presName="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C89903E-5653-44ED-84B9-C342F0082DF3}" type="pres">
      <dgm:prSet presAssocID="{E1BAD995-1ED9-4B20-BF26-67FBB7DE8FD1}" presName="sibTrans" presStyleCnt="0"/>
      <dgm:spPr/>
    </dgm:pt>
    <dgm:pt modelId="{44ED57EC-3921-4DEC-8423-B2B94C7F41B3}" type="pres">
      <dgm:prSet presAssocID="{BE5074A9-9CE6-4BAC-8E3D-40D52A89BFEC}" presName="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A00095-8A08-4EAE-8CCD-97E52AC85459}" type="pres">
      <dgm:prSet presAssocID="{DE2620EF-ED85-40B0-82AC-D32663BE5A8E}" presName="sibTrans" presStyleCnt="0"/>
      <dgm:spPr/>
    </dgm:pt>
    <dgm:pt modelId="{230578AC-52DD-49C0-9EC9-CE0E65D10098}" type="pres">
      <dgm:prSet presAssocID="{D9592E93-71BE-40BA-A0DF-F1B876451B71}" presName="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C1AA90-E1EF-40C9-9A5F-F5F87ACF165B}" type="pres">
      <dgm:prSet presAssocID="{37E2C778-DE79-410A-AFEF-598B87E00B2D}" presName="sibTrans" presStyleCnt="0"/>
      <dgm:spPr/>
    </dgm:pt>
    <dgm:pt modelId="{F7FB0806-F6CA-438D-9082-CCF3083BDE01}" type="pres">
      <dgm:prSet presAssocID="{F57BD2C1-8869-475C-829D-450C5890453E}" presName="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7B10F4-743D-4991-9F79-C088DD927820}" type="pres">
      <dgm:prSet presAssocID="{C05D11E2-1E66-4C06-B9AB-77731736D767}" presName="sibTrans" presStyleCnt="0"/>
      <dgm:spPr/>
    </dgm:pt>
    <dgm:pt modelId="{4EB76E5B-0AFF-4057-AABE-EC19A81A4CB4}" type="pres">
      <dgm:prSet presAssocID="{C82DB7A9-BDD0-43F9-AB70-9E499AC87600}" presName="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CAEBF3F-9248-4CBE-82FB-D77FD9872933}" type="pres">
      <dgm:prSet presAssocID="{2327D474-7AD0-467E-BA10-3A3E6E03C778}" presName="sibTrans" presStyleCnt="0"/>
      <dgm:spPr/>
    </dgm:pt>
    <dgm:pt modelId="{E2D9E351-01DA-4E10-9C76-55A384959754}" type="pres">
      <dgm:prSet presAssocID="{0C57A6F1-E724-4E13-8927-93B02F824D8C}" presName="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3609FB3-7FA3-4DD1-8FC2-33F9086C493F}" type="pres">
      <dgm:prSet presAssocID="{095388DF-E2CD-4444-91E6-7842EF79549C}" presName="sibTrans" presStyleCnt="0"/>
      <dgm:spPr/>
    </dgm:pt>
    <dgm:pt modelId="{40469EC6-182D-462B-9F7B-161EEC381791}" type="pres">
      <dgm:prSet presAssocID="{C72412FA-0FBE-41C5-B9A2-DC9B5A05980F}" presName="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0777FFE-EBDA-408B-ACC6-AE1D14490DE3}" srcId="{3E598D15-E830-43F5-AAB1-E807351FF737}" destId="{38CB0029-BBE6-4B1E-B65B-076165977BD5}" srcOrd="7" destOrd="0" parTransId="{6346E747-A9EE-4B50-9DB3-74B90E63FDF9}" sibTransId="{DB82DEE3-9EF0-456F-8D24-CD217B3A2A3B}"/>
    <dgm:cxn modelId="{AE2BCFF8-0727-4FC8-82C2-129710C32840}" srcId="{3E598D15-E830-43F5-AAB1-E807351FF737}" destId="{B9E4D7A4-0582-4A58-97A7-F8E428E91550}" srcOrd="9" destOrd="0" parTransId="{378FB681-FFD6-439D-A812-1AD9562AE98D}" sibTransId="{E1BAD995-1ED9-4B20-BF26-67FBB7DE8FD1}"/>
    <dgm:cxn modelId="{C8FCE531-76E7-4C7C-9E78-F06C1F4296D5}" srcId="{3E598D15-E830-43F5-AAB1-E807351FF737}" destId="{82944951-F774-40A2-98E8-4C6327293682}" srcOrd="1" destOrd="0" parTransId="{3E227FCF-9CF9-48F6-ADB4-70E12C73515C}" sibTransId="{19FF8A11-9052-4A5C-A017-A5D9A41D4510}"/>
    <dgm:cxn modelId="{6926D62C-C911-4E45-B089-1F30276D020A}" type="presOf" srcId="{9ADD9632-FB55-4D41-92C3-8E3FB826DC19}" destId="{89A3E26D-3D60-4660-B6F5-592E238BD2B4}" srcOrd="0" destOrd="0" presId="urn:microsoft.com/office/officeart/2005/8/layout/default"/>
    <dgm:cxn modelId="{6EB4C43A-A909-48A6-9161-8809EA76FDB3}" srcId="{3E598D15-E830-43F5-AAB1-E807351FF737}" destId="{60ED8BC6-A61B-44A8-9236-C13EB88A6483}" srcOrd="0" destOrd="0" parTransId="{67751EC2-A85D-4D27-8A34-AE1C2AD007A0}" sibTransId="{A84B8DEA-B21E-423D-B559-F5E97EEA96E8}"/>
    <dgm:cxn modelId="{515F88FA-C9BC-4894-B8B6-E75C9C22583D}" type="presOf" srcId="{60ED8BC6-A61B-44A8-9236-C13EB88A6483}" destId="{4BF93434-17C6-4240-804E-0E42C0518357}" srcOrd="0" destOrd="0" presId="urn:microsoft.com/office/officeart/2005/8/layout/default"/>
    <dgm:cxn modelId="{02048C3C-9CA2-461D-80B0-78DA4BC36B53}" srcId="{3E598D15-E830-43F5-AAB1-E807351FF737}" destId="{3CF67F5B-A800-4086-8AC9-A5CD92526C4F}" srcOrd="8" destOrd="0" parTransId="{484CF7DF-072F-407F-B2FE-01085D97EA62}" sibTransId="{9F9A6973-2146-47AC-AB3D-2D28C79F02DE}"/>
    <dgm:cxn modelId="{9F4E75DE-CA7E-443F-B057-F270C6CBF34F}" type="presOf" srcId="{C72412FA-0FBE-41C5-B9A2-DC9B5A05980F}" destId="{40469EC6-182D-462B-9F7B-161EEC381791}" srcOrd="0" destOrd="0" presId="urn:microsoft.com/office/officeart/2005/8/layout/default"/>
    <dgm:cxn modelId="{05AC8246-A33F-4356-8910-F0186103290B}" srcId="{3E598D15-E830-43F5-AAB1-E807351FF737}" destId="{BE5074A9-9CE6-4BAC-8E3D-40D52A89BFEC}" srcOrd="10" destOrd="0" parTransId="{39BF4B3C-E0F5-4AF3-AA6B-48525AE7F711}" sibTransId="{DE2620EF-ED85-40B0-82AC-D32663BE5A8E}"/>
    <dgm:cxn modelId="{E0455CA8-A9A2-415B-BF34-6F8700C991EB}" type="presOf" srcId="{B9E4D7A4-0582-4A58-97A7-F8E428E91550}" destId="{0DA76343-6A13-42D1-9036-87421B6CEFFA}" srcOrd="0" destOrd="0" presId="urn:microsoft.com/office/officeart/2005/8/layout/default"/>
    <dgm:cxn modelId="{B9E50F7A-F5D7-4853-96C0-BAEEE0CE6BAB}" srcId="{3E598D15-E830-43F5-AAB1-E807351FF737}" destId="{F57BD2C1-8869-475C-829D-450C5890453E}" srcOrd="12" destOrd="0" parTransId="{F69EFEA4-4EC4-4F1E-A686-E8DC9AA336CC}" sibTransId="{C05D11E2-1E66-4C06-B9AB-77731736D767}"/>
    <dgm:cxn modelId="{F0FA8BB4-89E1-4AD7-8850-3E1A44E5BBD6}" srcId="{3E598D15-E830-43F5-AAB1-E807351FF737}" destId="{22A9F90F-342D-45BD-89CE-FB801C9BAD9B}" srcOrd="3" destOrd="0" parTransId="{CFCE9212-150D-4D30-B112-A43E2ED49DDB}" sibTransId="{B80A8A76-98C9-4205-BCAB-DE179FE03375}"/>
    <dgm:cxn modelId="{FC321DE3-FAEF-4F18-AD0B-7A68CBEB9DAE}" type="presOf" srcId="{C82DB7A9-BDD0-43F9-AB70-9E499AC87600}" destId="{4EB76E5B-0AFF-4057-AABE-EC19A81A4CB4}" srcOrd="0" destOrd="0" presId="urn:microsoft.com/office/officeart/2005/8/layout/default"/>
    <dgm:cxn modelId="{CB101061-5A57-459F-8D7C-243E6B8F53C0}" type="presOf" srcId="{82944951-F774-40A2-98E8-4C6327293682}" destId="{C69CC99B-16DD-4BC1-B901-7D1837FCD1C9}" srcOrd="0" destOrd="0" presId="urn:microsoft.com/office/officeart/2005/8/layout/default"/>
    <dgm:cxn modelId="{34F2A8A4-587F-4F98-AB52-8441543BA767}" type="presOf" srcId="{D9592E93-71BE-40BA-A0DF-F1B876451B71}" destId="{230578AC-52DD-49C0-9EC9-CE0E65D10098}" srcOrd="0" destOrd="0" presId="urn:microsoft.com/office/officeart/2005/8/layout/default"/>
    <dgm:cxn modelId="{DB67C3C4-AFEE-4C80-BE74-E155B4B5F37C}" srcId="{3E598D15-E830-43F5-AAB1-E807351FF737}" destId="{B88F8CB1-09BB-4620-92BA-58ADDB2AF302}" srcOrd="4" destOrd="0" parTransId="{46E6328B-9355-4644-A410-0797233730CC}" sibTransId="{413FA76F-29F6-4995-839E-BA39C747322B}"/>
    <dgm:cxn modelId="{C7399963-CC02-4892-96A3-8E96142F517E}" type="presOf" srcId="{3E598D15-E830-43F5-AAB1-E807351FF737}" destId="{863CF1A8-902A-4479-8E2E-D479C1F2375F}" srcOrd="0" destOrd="0" presId="urn:microsoft.com/office/officeart/2005/8/layout/default"/>
    <dgm:cxn modelId="{026D2D77-F60B-4BA4-A277-B0A0B9550E75}" srcId="{3E598D15-E830-43F5-AAB1-E807351FF737}" destId="{DF2B8B51-A1B6-4D49-9CDD-8D0CDC9F6FCA}" srcOrd="6" destOrd="0" parTransId="{46EAF6B1-34A2-495E-90F0-A3F37D369BB7}" sibTransId="{F6A4CFAD-9B40-4796-80AA-00D7E5970716}"/>
    <dgm:cxn modelId="{BD3E99B4-A3C4-44B3-9CBC-EEBDED8025D0}" srcId="{3E598D15-E830-43F5-AAB1-E807351FF737}" destId="{C72412FA-0FBE-41C5-B9A2-DC9B5A05980F}" srcOrd="15" destOrd="0" parTransId="{7CE090A6-B89E-4986-AD0F-9594CCA632E4}" sibTransId="{5C508CDE-7556-4359-8691-2629B521B019}"/>
    <dgm:cxn modelId="{5C6D1ED7-01CD-4316-988F-C3F9EF3F444A}" srcId="{3E598D15-E830-43F5-AAB1-E807351FF737}" destId="{C82DB7A9-BDD0-43F9-AB70-9E499AC87600}" srcOrd="13" destOrd="0" parTransId="{55FCC337-BEF6-46AA-8751-94B66EB5D574}" sibTransId="{2327D474-7AD0-467E-BA10-3A3E6E03C778}"/>
    <dgm:cxn modelId="{224DADF4-C35E-456D-B76B-78A8A059BD28}" srcId="{3E598D15-E830-43F5-AAB1-E807351FF737}" destId="{9ADD9632-FB55-4D41-92C3-8E3FB826DC19}" srcOrd="5" destOrd="0" parTransId="{FBB348E7-3D24-493A-86CA-20991D943EF7}" sibTransId="{7747B297-429D-4162-9A9E-8DB5FDACFCA2}"/>
    <dgm:cxn modelId="{5E5E0F93-BE5C-4FD9-8544-2485F88F8E63}" type="presOf" srcId="{BE5074A9-9CE6-4BAC-8E3D-40D52A89BFEC}" destId="{44ED57EC-3921-4DEC-8423-B2B94C7F41B3}" srcOrd="0" destOrd="0" presId="urn:microsoft.com/office/officeart/2005/8/layout/default"/>
    <dgm:cxn modelId="{1C755488-2ECD-4A33-93D3-020F11876278}" type="presOf" srcId="{DF2B8B51-A1B6-4D49-9CDD-8D0CDC9F6FCA}" destId="{3CE943F1-0D1E-481A-8C0B-D613282314F1}" srcOrd="0" destOrd="0" presId="urn:microsoft.com/office/officeart/2005/8/layout/default"/>
    <dgm:cxn modelId="{BE02C86C-F2B0-498C-9044-2C57EA04A470}" srcId="{3E598D15-E830-43F5-AAB1-E807351FF737}" destId="{D9592E93-71BE-40BA-A0DF-F1B876451B71}" srcOrd="11" destOrd="0" parTransId="{A3D90F48-84D3-4888-801D-3F1229BFDE25}" sibTransId="{37E2C778-DE79-410A-AFEF-598B87E00B2D}"/>
    <dgm:cxn modelId="{253BA13B-5D5B-440D-A1CD-A0E23C90415D}" type="presOf" srcId="{F57BD2C1-8869-475C-829D-450C5890453E}" destId="{F7FB0806-F6CA-438D-9082-CCF3083BDE01}" srcOrd="0" destOrd="0" presId="urn:microsoft.com/office/officeart/2005/8/layout/default"/>
    <dgm:cxn modelId="{2B28082C-B4C2-4DE8-809C-8535968B8ABE}" srcId="{3E598D15-E830-43F5-AAB1-E807351FF737}" destId="{A5EEACB5-D134-4170-9574-72FBCF03EB36}" srcOrd="2" destOrd="0" parTransId="{F11B40D4-B07E-4E44-A92D-71B83DEB983F}" sibTransId="{F19D98C2-1C01-4FEF-B95E-08BD95D688A8}"/>
    <dgm:cxn modelId="{1A6E2F08-565D-4105-9AA4-53791EB4413E}" type="presOf" srcId="{38CB0029-BBE6-4B1E-B65B-076165977BD5}" destId="{F676F2E9-B722-4503-A031-366CB379782E}" srcOrd="0" destOrd="0" presId="urn:microsoft.com/office/officeart/2005/8/layout/default"/>
    <dgm:cxn modelId="{0364EE2E-E262-41A2-8310-E50961192750}" type="presOf" srcId="{22A9F90F-342D-45BD-89CE-FB801C9BAD9B}" destId="{60116F4E-A643-4782-BE76-82601B29EF99}" srcOrd="0" destOrd="0" presId="urn:microsoft.com/office/officeart/2005/8/layout/default"/>
    <dgm:cxn modelId="{F1CD31BF-0DB3-4BB7-8F22-FBB1E40B423A}" type="presOf" srcId="{0C57A6F1-E724-4E13-8927-93B02F824D8C}" destId="{E2D9E351-01DA-4E10-9C76-55A384959754}" srcOrd="0" destOrd="0" presId="urn:microsoft.com/office/officeart/2005/8/layout/default"/>
    <dgm:cxn modelId="{B638E416-D278-465B-8C41-2B814C49134D}" srcId="{3E598D15-E830-43F5-AAB1-E807351FF737}" destId="{0C57A6F1-E724-4E13-8927-93B02F824D8C}" srcOrd="14" destOrd="0" parTransId="{47EBDE31-9479-45B8-B1E0-CB5E2562941C}" sibTransId="{095388DF-E2CD-4444-91E6-7842EF79549C}"/>
    <dgm:cxn modelId="{2CECD9C3-5A62-44D3-8DC7-CD9484B3DCCF}" type="presOf" srcId="{3CF67F5B-A800-4086-8AC9-A5CD92526C4F}" destId="{305BAA87-FB85-41C6-B33B-D30A7CFE2F1B}" srcOrd="0" destOrd="0" presId="urn:microsoft.com/office/officeart/2005/8/layout/default"/>
    <dgm:cxn modelId="{34CC1570-48C5-4A66-A941-11BC67DFE8DB}" type="presOf" srcId="{A5EEACB5-D134-4170-9574-72FBCF03EB36}" destId="{34A8B1BD-9A49-4032-9ABB-E8E1666358D6}" srcOrd="0" destOrd="0" presId="urn:microsoft.com/office/officeart/2005/8/layout/default"/>
    <dgm:cxn modelId="{CB6482BA-EFB1-4A7B-9F09-19129A06E5E9}" type="presOf" srcId="{B88F8CB1-09BB-4620-92BA-58ADDB2AF302}" destId="{9998DB81-2735-4C9D-AA15-35D3C918964C}" srcOrd="0" destOrd="0" presId="urn:microsoft.com/office/officeart/2005/8/layout/default"/>
    <dgm:cxn modelId="{E911F922-FB77-49FC-A756-0EBBBA8A2F37}" type="presParOf" srcId="{863CF1A8-902A-4479-8E2E-D479C1F2375F}" destId="{4BF93434-17C6-4240-804E-0E42C0518357}" srcOrd="0" destOrd="0" presId="urn:microsoft.com/office/officeart/2005/8/layout/default"/>
    <dgm:cxn modelId="{6D3C06E3-AABA-4235-BA65-8C657300DFC9}" type="presParOf" srcId="{863CF1A8-902A-4479-8E2E-D479C1F2375F}" destId="{6E12B74A-34DA-4F47-ABC9-0326797D1DAB}" srcOrd="1" destOrd="0" presId="urn:microsoft.com/office/officeart/2005/8/layout/default"/>
    <dgm:cxn modelId="{246A8407-D626-4DFA-9DF6-4F6E7DF5F562}" type="presParOf" srcId="{863CF1A8-902A-4479-8E2E-D479C1F2375F}" destId="{C69CC99B-16DD-4BC1-B901-7D1837FCD1C9}" srcOrd="2" destOrd="0" presId="urn:microsoft.com/office/officeart/2005/8/layout/default"/>
    <dgm:cxn modelId="{3F7BB3C1-9DD9-4A27-ACF6-E586238322D0}" type="presParOf" srcId="{863CF1A8-902A-4479-8E2E-D479C1F2375F}" destId="{F5D93051-7724-402F-BB81-2452C87C5D38}" srcOrd="3" destOrd="0" presId="urn:microsoft.com/office/officeart/2005/8/layout/default"/>
    <dgm:cxn modelId="{E75D56CC-E061-48B9-B2D0-7A0FF8019077}" type="presParOf" srcId="{863CF1A8-902A-4479-8E2E-D479C1F2375F}" destId="{34A8B1BD-9A49-4032-9ABB-E8E1666358D6}" srcOrd="4" destOrd="0" presId="urn:microsoft.com/office/officeart/2005/8/layout/default"/>
    <dgm:cxn modelId="{F3FA19E8-513D-4A4A-9025-931754F6E1C0}" type="presParOf" srcId="{863CF1A8-902A-4479-8E2E-D479C1F2375F}" destId="{854201C4-F16C-443F-979C-2636A996464F}" srcOrd="5" destOrd="0" presId="urn:microsoft.com/office/officeart/2005/8/layout/default"/>
    <dgm:cxn modelId="{2E97800C-12C9-4EB8-83A4-78BE7884A134}" type="presParOf" srcId="{863CF1A8-902A-4479-8E2E-D479C1F2375F}" destId="{60116F4E-A643-4782-BE76-82601B29EF99}" srcOrd="6" destOrd="0" presId="urn:microsoft.com/office/officeart/2005/8/layout/default"/>
    <dgm:cxn modelId="{B815D253-6653-4ADA-ABEA-1B7E05055349}" type="presParOf" srcId="{863CF1A8-902A-4479-8E2E-D479C1F2375F}" destId="{02D94972-A1F5-4FB1-821E-F45E4513C8D0}" srcOrd="7" destOrd="0" presId="urn:microsoft.com/office/officeart/2005/8/layout/default"/>
    <dgm:cxn modelId="{85E3AEAD-6EFE-4EFF-A1B7-C8CB53794BDA}" type="presParOf" srcId="{863CF1A8-902A-4479-8E2E-D479C1F2375F}" destId="{9998DB81-2735-4C9D-AA15-35D3C918964C}" srcOrd="8" destOrd="0" presId="urn:microsoft.com/office/officeart/2005/8/layout/default"/>
    <dgm:cxn modelId="{6CE98128-7143-491F-8181-85939CFB9B2C}" type="presParOf" srcId="{863CF1A8-902A-4479-8E2E-D479C1F2375F}" destId="{9A112377-49A6-4D64-A1D1-D391F5E846B5}" srcOrd="9" destOrd="0" presId="urn:microsoft.com/office/officeart/2005/8/layout/default"/>
    <dgm:cxn modelId="{22EB21E7-5D6C-484C-8B9F-4080057DAA04}" type="presParOf" srcId="{863CF1A8-902A-4479-8E2E-D479C1F2375F}" destId="{89A3E26D-3D60-4660-B6F5-592E238BD2B4}" srcOrd="10" destOrd="0" presId="urn:microsoft.com/office/officeart/2005/8/layout/default"/>
    <dgm:cxn modelId="{DE54D144-B43F-4EC8-B96E-813972F80B4F}" type="presParOf" srcId="{863CF1A8-902A-4479-8E2E-D479C1F2375F}" destId="{133AA292-98D0-4B2D-BF45-B790FF67E52C}" srcOrd="11" destOrd="0" presId="urn:microsoft.com/office/officeart/2005/8/layout/default"/>
    <dgm:cxn modelId="{5DF18058-A671-4719-BCB0-3F84984D7367}" type="presParOf" srcId="{863CF1A8-902A-4479-8E2E-D479C1F2375F}" destId="{3CE943F1-0D1E-481A-8C0B-D613282314F1}" srcOrd="12" destOrd="0" presId="urn:microsoft.com/office/officeart/2005/8/layout/default"/>
    <dgm:cxn modelId="{3C835DC3-F264-4BCB-8C64-93E9BEDE9EB8}" type="presParOf" srcId="{863CF1A8-902A-4479-8E2E-D479C1F2375F}" destId="{F9DAAE4A-CEDF-4580-90A4-15198B8E12DA}" srcOrd="13" destOrd="0" presId="urn:microsoft.com/office/officeart/2005/8/layout/default"/>
    <dgm:cxn modelId="{CE9C0523-70E2-4D09-B36E-9D6D05FD4645}" type="presParOf" srcId="{863CF1A8-902A-4479-8E2E-D479C1F2375F}" destId="{F676F2E9-B722-4503-A031-366CB379782E}" srcOrd="14" destOrd="0" presId="urn:microsoft.com/office/officeart/2005/8/layout/default"/>
    <dgm:cxn modelId="{2F532610-2508-46D2-BAC6-4B69A8052465}" type="presParOf" srcId="{863CF1A8-902A-4479-8E2E-D479C1F2375F}" destId="{F26CDB62-0E4A-4B12-A0AE-B55F33B2FBC7}" srcOrd="15" destOrd="0" presId="urn:microsoft.com/office/officeart/2005/8/layout/default"/>
    <dgm:cxn modelId="{F3B27C77-7067-4FBD-AA5E-92CB900E261F}" type="presParOf" srcId="{863CF1A8-902A-4479-8E2E-D479C1F2375F}" destId="{305BAA87-FB85-41C6-B33B-D30A7CFE2F1B}" srcOrd="16" destOrd="0" presId="urn:microsoft.com/office/officeart/2005/8/layout/default"/>
    <dgm:cxn modelId="{532A7D73-8AE3-4833-878F-1F1E4317174A}" type="presParOf" srcId="{863CF1A8-902A-4479-8E2E-D479C1F2375F}" destId="{62386666-B220-4815-8633-BED05038F22C}" srcOrd="17" destOrd="0" presId="urn:microsoft.com/office/officeart/2005/8/layout/default"/>
    <dgm:cxn modelId="{E5CF75C7-CA49-439E-9C14-03A654288A2E}" type="presParOf" srcId="{863CF1A8-902A-4479-8E2E-D479C1F2375F}" destId="{0DA76343-6A13-42D1-9036-87421B6CEFFA}" srcOrd="18" destOrd="0" presId="urn:microsoft.com/office/officeart/2005/8/layout/default"/>
    <dgm:cxn modelId="{A2947292-DD8E-4225-BD9C-48BBA3747DE4}" type="presParOf" srcId="{863CF1A8-902A-4479-8E2E-D479C1F2375F}" destId="{CC89903E-5653-44ED-84B9-C342F0082DF3}" srcOrd="19" destOrd="0" presId="urn:microsoft.com/office/officeart/2005/8/layout/default"/>
    <dgm:cxn modelId="{34589AD6-0133-4258-889F-69C7CAD73172}" type="presParOf" srcId="{863CF1A8-902A-4479-8E2E-D479C1F2375F}" destId="{44ED57EC-3921-4DEC-8423-B2B94C7F41B3}" srcOrd="20" destOrd="0" presId="urn:microsoft.com/office/officeart/2005/8/layout/default"/>
    <dgm:cxn modelId="{DA884BDD-A58E-4A8C-A4A0-A82B5688712E}" type="presParOf" srcId="{863CF1A8-902A-4479-8E2E-D479C1F2375F}" destId="{24A00095-8A08-4EAE-8CCD-97E52AC85459}" srcOrd="21" destOrd="0" presId="urn:microsoft.com/office/officeart/2005/8/layout/default"/>
    <dgm:cxn modelId="{4D01580E-CECF-4D27-B61B-A1F24E008B0A}" type="presParOf" srcId="{863CF1A8-902A-4479-8E2E-D479C1F2375F}" destId="{230578AC-52DD-49C0-9EC9-CE0E65D10098}" srcOrd="22" destOrd="0" presId="urn:microsoft.com/office/officeart/2005/8/layout/default"/>
    <dgm:cxn modelId="{20F5E396-51C3-4495-AD00-C2E95673AAE8}" type="presParOf" srcId="{863CF1A8-902A-4479-8E2E-D479C1F2375F}" destId="{98C1AA90-E1EF-40C9-9A5F-F5F87ACF165B}" srcOrd="23" destOrd="0" presId="urn:microsoft.com/office/officeart/2005/8/layout/default"/>
    <dgm:cxn modelId="{EFAC144B-EF5C-4AEE-93A0-750D9A83ED6E}" type="presParOf" srcId="{863CF1A8-902A-4479-8E2E-D479C1F2375F}" destId="{F7FB0806-F6CA-438D-9082-CCF3083BDE01}" srcOrd="24" destOrd="0" presId="urn:microsoft.com/office/officeart/2005/8/layout/default"/>
    <dgm:cxn modelId="{8DC8ABB9-7A97-4E8C-AC90-08EEB2B0A597}" type="presParOf" srcId="{863CF1A8-902A-4479-8E2E-D479C1F2375F}" destId="{F87B10F4-743D-4991-9F79-C088DD927820}" srcOrd="25" destOrd="0" presId="urn:microsoft.com/office/officeart/2005/8/layout/default"/>
    <dgm:cxn modelId="{C079499E-DF7A-4FD1-B246-96B671B7D484}" type="presParOf" srcId="{863CF1A8-902A-4479-8E2E-D479C1F2375F}" destId="{4EB76E5B-0AFF-4057-AABE-EC19A81A4CB4}" srcOrd="26" destOrd="0" presId="urn:microsoft.com/office/officeart/2005/8/layout/default"/>
    <dgm:cxn modelId="{1B68224B-6A0D-4430-8B42-B57DF2B9C0F1}" type="presParOf" srcId="{863CF1A8-902A-4479-8E2E-D479C1F2375F}" destId="{DCAEBF3F-9248-4CBE-82FB-D77FD9872933}" srcOrd="27" destOrd="0" presId="urn:microsoft.com/office/officeart/2005/8/layout/default"/>
    <dgm:cxn modelId="{F78E3E4D-DC33-46C5-B1F5-A5717BB58DF7}" type="presParOf" srcId="{863CF1A8-902A-4479-8E2E-D479C1F2375F}" destId="{E2D9E351-01DA-4E10-9C76-55A384959754}" srcOrd="28" destOrd="0" presId="urn:microsoft.com/office/officeart/2005/8/layout/default"/>
    <dgm:cxn modelId="{9E66E076-9A80-49E3-A24D-8C7DE6DA9053}" type="presParOf" srcId="{863CF1A8-902A-4479-8E2E-D479C1F2375F}" destId="{83609FB3-7FA3-4DD1-8FC2-33F9086C493F}" srcOrd="29" destOrd="0" presId="urn:microsoft.com/office/officeart/2005/8/layout/default"/>
    <dgm:cxn modelId="{20409DB0-7A26-4B0E-B66E-67E6ABD3005A}" type="presParOf" srcId="{863CF1A8-902A-4479-8E2E-D479C1F2375F}" destId="{40469EC6-182D-462B-9F7B-161EEC381791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598D15-E830-43F5-AAB1-E807351FF737}" type="doc">
      <dgm:prSet loTypeId="urn:microsoft.com/office/officeart/2005/8/layout/default" loCatId="list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th-TH"/>
        </a:p>
      </dgm:t>
    </dgm:pt>
    <dgm:pt modelId="{FAC5399F-88BB-440C-B1BB-B9D176004ECC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ธนาคารกสิกรไทย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25CA07E-2D7B-411D-BA53-8A30E8800FEA}" type="parTrans" cxnId="{7A527AC9-1C9C-4390-9F25-59D38AD0714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567E433-F65C-4EC0-BCA2-5AB7DE163002}" type="sibTrans" cxnId="{7A527AC9-1C9C-4390-9F25-59D38AD0714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88BED7D-B035-4055-863B-4157B6615A8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จ่ายค่าอาหารด้วย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บัตร </a:t>
          </a: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e-Money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F191569-FC7F-444C-BF7F-55683E37BC68}" type="parTrans" cxnId="{60647BF2-4C2E-43AA-82CC-DFB13525838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613D8DA-73C3-44C3-9BB4-2883B644A613}" type="sibTrans" cxnId="{60647BF2-4C2E-43AA-82CC-DFB13525838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2D8D378-CFC3-45DE-AD88-A267AFCC86DF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K PLUS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09F571B-E63A-4A77-BAE7-D6AEAC30B867}" type="parTrans" cxnId="{98D80C37-ECE0-494F-881D-FF22BD0B0CD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13C4AFE-386F-4679-AE8C-586A9C08271A}" type="sibTrans" cxnId="{98D80C37-ECE0-494F-881D-FF22BD0B0CD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79A25C9-E1F1-48B2-8CEB-BA6BE75D4A7D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ไม่ถ่ายรูปบัตร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ลง </a:t>
          </a: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Social media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8EBE3B9-DC3F-4E2A-BC93-6BCCEC7EF772}" type="parTrans" cxnId="{F100F100-83FF-4296-8FA6-E034181BD60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74D6304-56B0-4F3C-9C90-FC8488E9DB0F}" type="sibTrans" cxnId="{F100F100-83FF-4296-8FA6-E034181BD60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CFEFAD0-D0D8-4B85-8605-57C091F8FB61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รูดซื้อสินค้าด้วย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บัตรเครดิต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29984AC-557A-4860-B07A-852106CF4A8C}" type="parTrans" cxnId="{3D78EB2B-E2D4-4815-AEC5-61EBC6B6523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5D284A8-1E42-4D3A-9121-08B7D989E77C}" type="sibTrans" cxnId="{3D78EB2B-E2D4-4815-AEC5-61EBC6B6523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B90AB44-CF58-481A-9133-A994454995D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MyMo By GSB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CB58A12-A292-4C73-940A-E79DF2E95468}" type="parTrans" cxnId="{65B69646-6B45-40FF-9A71-F2AD228C33E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2344FCD-12AF-4CD5-8F7E-16D921FFFFE9}" type="sibTrans" cxnId="{65B69646-6B45-40FF-9A71-F2AD228C33E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82268FD-701F-492F-BCCD-F50070AE00A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กำหนดวงเงิน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ทำรายการ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สูงสุดต่อวัน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9CE72E5-FFF5-4BD8-99F5-7988A58E6809}" type="parTrans" cxnId="{8BD52181-61DA-4687-8F0E-743037B82E4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5FD4C596-A538-4990-8D11-03E06733D5EA}" type="sibTrans" cxnId="{8BD52181-61DA-4687-8F0E-743037B82E4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4D02E4D-689E-49E5-99B8-668949011A4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ธนาคารออมสิน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6855EF7-B15E-411B-A78F-D392598B6F06}" type="parTrans" cxnId="{CB7B43C8-088A-4761-A24C-B66AC5B1A3D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860C395-B396-4F0E-9F57-02893900FA56}" type="sibTrans" cxnId="{CB7B43C8-088A-4761-A24C-B66AC5B1A3D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63D07AE-DE3A-472E-A616-6CA3BC6E9886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true money wallet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5F6A68F-AA7A-4F52-90ED-DEBE5BDE6A21}" type="parTrans" cxnId="{EA4A45F4-B71E-49DB-87C0-8C26EB13456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0204864-F001-4C2B-B08E-DDF1C68024C7}" type="sibTrans" cxnId="{EA4A45F4-B71E-49DB-87C0-8C26EB13456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0F8C205-F646-4BCA-905D-F5901BFD0B2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รีบแจ้งอายัด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เมื่อบัตรหาย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E828506-AE7A-4CAB-9A7D-23C4C7E70D06}" type="parTrans" cxnId="{AD357875-5342-46BF-9785-7E6F56032D3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174F8451-A279-40BD-934D-B1FB7C29BE4D}" type="sibTrans" cxnId="{AD357875-5342-46BF-9785-7E6F56032D3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32150E6-69B1-4AC4-9B6F-B5543C67410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บริษัท ทรู มันนี่ จำกัด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55633857-488A-4133-8D6A-C8AAA66E00F5}" type="parTrans" cxnId="{95223BEE-A3A8-467E-8888-94B6227966F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4A737FF-46C8-4DFD-B7AD-2815903D10B2}" type="sibTrans" cxnId="{95223BEE-A3A8-467E-8888-94B6227966F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AAF4D8B-FE1B-4F58-BBFA-15A9CA7BBAE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เช็คยอดเงินผ่าน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Mobile banking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12FAC427-7BAB-4581-81CE-F0921A327E66}" type="parTrans" cxnId="{81BD8BE2-DA30-49C1-BACE-A1271A347C0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841CECE-3CAA-454E-B9A7-BEC5B7A298DC}" type="sibTrans" cxnId="{81BD8BE2-DA30-49C1-BACE-A1271A347C0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20B9C7F-3128-47F1-9F9D-0C23C20FBA8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กำหนด </a:t>
          </a: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Password </a:t>
          </a: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/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ให้เดายาก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B05D960-B6D3-4331-8550-D090E59EE38D}" type="parTrans" cxnId="{24E44DA9-D172-426B-BFDC-B5744B0542C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4824D27-EC22-4C8A-96D8-5D40D6D83601}" type="sibTrans" cxnId="{24E44DA9-D172-426B-BFDC-B5744B0542C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71EF4FD-A614-40B4-A7A5-E064AAA4351D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บริษัท บัตรกรุงไทย จำกัด (มหาชน)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61F2500-72AB-48C9-83D0-F79159163382}" type="parTrans" cxnId="{4B1E0D07-1CA5-4FF7-A546-8D39630B2BF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E3A26D4-EDDE-45ED-9E49-F5E99A756D5D}" type="sibTrans" cxnId="{4B1E0D07-1CA5-4FF7-A546-8D39630B2BF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10C814EE-001D-418E-80D0-1726C20C3BB8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ชำระเงินด้วย </a:t>
          </a:r>
          <a:br>
            <a:rPr lang="th-TH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QR Code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22BF734-2722-4924-8C91-C8BBDB1A9E00}" type="parTrans" cxnId="{F3C9388F-7C5C-44DA-9173-1EA9E085CC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4C71458-B5AF-414F-AD9B-4A188DD34F88}" type="sibTrans" cxnId="{F3C9388F-7C5C-44DA-9173-1EA9E085CC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39CCC18-7A4E-4F27-A2C1-12F5B58DBA01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1" smtClea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TMB Touch</a:t>
          </a:r>
          <a:endParaRPr lang="en-US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619AA5F-D5F5-484C-8619-BD6C95BFECD5}" type="parTrans" cxnId="{29D917B1-883F-4659-AC49-F486B8B03DC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699E28C-34FC-4FFF-B6CC-56AA86740D51}" type="sibTrans" cxnId="{29D917B1-883F-4659-AC49-F486B8B03DC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th-TH" sz="1600" b="1">
            <a:solidFill>
              <a:srgbClr val="002060"/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63CF1A8-902A-4479-8E2E-D479C1F2375F}" type="pres">
      <dgm:prSet presAssocID="{3E598D15-E830-43F5-AAB1-E807351FF7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FF57899-E835-4389-8083-571FE8AF280E}" type="pres">
      <dgm:prSet presAssocID="{FAC5399F-88BB-440C-B1BB-B9D176004ECC}" presName="node" presStyleLbl="node1" presStyleIdx="0" presStyleCnt="16" custScaleY="9651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647DEC-10ED-4E98-B45B-41FB7E695FC6}" type="pres">
      <dgm:prSet presAssocID="{6567E433-F65C-4EC0-BCA2-5AB7DE163002}" presName="sibTrans" presStyleCnt="0"/>
      <dgm:spPr/>
    </dgm:pt>
    <dgm:pt modelId="{22B0A4F8-AA40-4926-9B3F-4169854940AF}" type="pres">
      <dgm:prSet presAssocID="{E88BED7D-B035-4055-863B-4157B6615A80}" presName="node" presStyleLbl="node1" presStyleIdx="1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32011CB-799D-41F0-BFD9-14781FC8416D}" type="pres">
      <dgm:prSet presAssocID="{4613D8DA-73C3-44C3-9BB4-2883B644A613}" presName="sibTrans" presStyleCnt="0"/>
      <dgm:spPr/>
    </dgm:pt>
    <dgm:pt modelId="{FDB37C4C-A86E-4D80-B5E0-A7482B8D3779}" type="pres">
      <dgm:prSet presAssocID="{D2D8D378-CFC3-45DE-AD88-A267AFCC86DF}" presName="node" presStyleLbl="node1" presStyleIdx="2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241614-C411-4BB2-B473-763C5E6747EE}" type="pres">
      <dgm:prSet presAssocID="{D13C4AFE-386F-4679-AE8C-586A9C08271A}" presName="sibTrans" presStyleCnt="0"/>
      <dgm:spPr/>
    </dgm:pt>
    <dgm:pt modelId="{942A6E77-E8EC-4CC6-975A-C4E7C4CCA8AD}" type="pres">
      <dgm:prSet presAssocID="{B79A25C9-E1F1-48B2-8CEB-BA6BE75D4A7D}" presName="node" presStyleLbl="node1" presStyleIdx="3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FDAAE91-5561-4A51-B0F2-5497F219E3FD}" type="pres">
      <dgm:prSet presAssocID="{D74D6304-56B0-4F3C-9C90-FC8488E9DB0F}" presName="sibTrans" presStyleCnt="0"/>
      <dgm:spPr/>
    </dgm:pt>
    <dgm:pt modelId="{E602ABDC-D9D4-4D75-B4A2-F60D2925E371}" type="pres">
      <dgm:prSet presAssocID="{ACFEFAD0-D0D8-4B85-8605-57C091F8FB61}" presName="node" presStyleLbl="node1" presStyleIdx="4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8B3FEE-BC65-4B9B-BCD9-CB0C946C9B76}" type="pres">
      <dgm:prSet presAssocID="{85D284A8-1E42-4D3A-9121-08B7D989E77C}" presName="sibTrans" presStyleCnt="0"/>
      <dgm:spPr/>
    </dgm:pt>
    <dgm:pt modelId="{A55B0802-FF32-4398-912D-A581D665B5A2}" type="pres">
      <dgm:prSet presAssocID="{4B90AB44-CF58-481A-9133-A994454995DA}" presName="node" presStyleLbl="node1" presStyleIdx="5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21F079-63B9-45CE-A794-05AC61589239}" type="pres">
      <dgm:prSet presAssocID="{A2344FCD-12AF-4CD5-8F7E-16D921FFFFE9}" presName="sibTrans" presStyleCnt="0"/>
      <dgm:spPr/>
    </dgm:pt>
    <dgm:pt modelId="{789D86C3-5192-4526-B232-317A6B8E8E17}" type="pres">
      <dgm:prSet presAssocID="{682268FD-701F-492F-BCCD-F50070AE00AA}" presName="node" presStyleLbl="node1" presStyleIdx="6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521CE5B-CE65-4DF6-B6F7-FCB22B6D7D4B}" type="pres">
      <dgm:prSet presAssocID="{5FD4C596-A538-4990-8D11-03E06733D5EA}" presName="sibTrans" presStyleCnt="0"/>
      <dgm:spPr/>
    </dgm:pt>
    <dgm:pt modelId="{1E968DE2-B992-4DCA-881A-C570E097EF61}" type="pres">
      <dgm:prSet presAssocID="{24D02E4D-689E-49E5-99B8-668949011A4E}" presName="node" presStyleLbl="node1" presStyleIdx="7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1789DCC-1E31-487B-91CE-F55A7A4987F2}" type="pres">
      <dgm:prSet presAssocID="{D860C395-B396-4F0E-9F57-02893900FA56}" presName="sibTrans" presStyleCnt="0"/>
      <dgm:spPr/>
    </dgm:pt>
    <dgm:pt modelId="{2E3A9F44-CFAF-4B9B-A0DB-FA4670FB12DF}" type="pres">
      <dgm:prSet presAssocID="{D63D07AE-DE3A-472E-A616-6CA3BC6E9886}" presName="node" presStyleLbl="node1" presStyleIdx="8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DBC8CD-EDA3-4122-8D5D-2530278C8232}" type="pres">
      <dgm:prSet presAssocID="{20204864-F001-4C2B-B08E-DDF1C68024C7}" presName="sibTrans" presStyleCnt="0"/>
      <dgm:spPr/>
    </dgm:pt>
    <dgm:pt modelId="{EB8748F5-2474-44E3-BEE1-122AC10DF709}" type="pres">
      <dgm:prSet presAssocID="{60F8C205-F646-4BCA-905D-F5901BFD0B29}" presName="node" presStyleLbl="node1" presStyleIdx="9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AB02C3D-A309-483B-8DE4-5199068B2E79}" type="pres">
      <dgm:prSet presAssocID="{174F8451-A279-40BD-934D-B1FB7C29BE4D}" presName="sibTrans" presStyleCnt="0"/>
      <dgm:spPr/>
    </dgm:pt>
    <dgm:pt modelId="{8F139FAD-486C-4F54-9282-35C3338F28E6}" type="pres">
      <dgm:prSet presAssocID="{332150E6-69B1-4AC4-9B6F-B5543C674105}" presName="node" presStyleLbl="node1" presStyleIdx="10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2D07CF-1979-4C95-AFB5-929A8C594910}" type="pres">
      <dgm:prSet presAssocID="{A4A737FF-46C8-4DFD-B7AD-2815903D10B2}" presName="sibTrans" presStyleCnt="0"/>
      <dgm:spPr/>
    </dgm:pt>
    <dgm:pt modelId="{B3615844-2921-4874-9597-C726C12D5230}" type="pres">
      <dgm:prSet presAssocID="{DAAF4D8B-FE1B-4F58-BBFA-15A9CA7BBAE9}" presName="node" presStyleLbl="node1" presStyleIdx="11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327ABF-6782-48D0-AD7E-8AF1E04ACB00}" type="pres">
      <dgm:prSet presAssocID="{4841CECE-3CAA-454E-B9A7-BEC5B7A298DC}" presName="sibTrans" presStyleCnt="0"/>
      <dgm:spPr/>
    </dgm:pt>
    <dgm:pt modelId="{1C4524E2-9C93-4B88-8335-161E78F763D3}" type="pres">
      <dgm:prSet presAssocID="{420B9C7F-3128-47F1-9F9D-0C23C20FBA87}" presName="node" presStyleLbl="node1" presStyleIdx="12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2D8BE0-0A30-464F-9BD8-AF7C1E1FF081}" type="pres">
      <dgm:prSet presAssocID="{94824D27-EC22-4C8A-96D8-5D40D6D83601}" presName="sibTrans" presStyleCnt="0"/>
      <dgm:spPr/>
    </dgm:pt>
    <dgm:pt modelId="{6D6E5816-D297-491B-9DEB-EC06A471E6E4}" type="pres">
      <dgm:prSet presAssocID="{971EF4FD-A614-40B4-A7A5-E064AAA4351D}" presName="node" presStyleLbl="node1" presStyleIdx="13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ADBC4C-5D89-4119-8891-20DDD7D58AA3}" type="pres">
      <dgm:prSet presAssocID="{8E3A26D4-EDDE-45ED-9E49-F5E99A756D5D}" presName="sibTrans" presStyleCnt="0"/>
      <dgm:spPr/>
    </dgm:pt>
    <dgm:pt modelId="{4C9C6B69-0F48-4E15-8971-5CB7E033B860}" type="pres">
      <dgm:prSet presAssocID="{10C814EE-001D-418E-80D0-1726C20C3BB8}" presName="node" presStyleLbl="node1" presStyleIdx="14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60E2B31-156F-4ADC-ADFD-382B934A4FC5}" type="pres">
      <dgm:prSet presAssocID="{A4C71458-B5AF-414F-AD9B-4A188DD34F88}" presName="sibTrans" presStyleCnt="0"/>
      <dgm:spPr/>
    </dgm:pt>
    <dgm:pt modelId="{DFFFD2C0-A130-47B9-B54A-F658D97E04AA}" type="pres">
      <dgm:prSet presAssocID="{639CCC18-7A4E-4F27-A2C1-12F5B58DBA01}" presName="node" presStyleLbl="node1" presStyleIdx="15" presStyleCnt="16" custScaleY="988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6053535-9715-47A8-B96C-E0386E126409}" type="presOf" srcId="{DAAF4D8B-FE1B-4F58-BBFA-15A9CA7BBAE9}" destId="{B3615844-2921-4874-9597-C726C12D5230}" srcOrd="0" destOrd="0" presId="urn:microsoft.com/office/officeart/2005/8/layout/default"/>
    <dgm:cxn modelId="{65B69646-6B45-40FF-9A71-F2AD228C33EB}" srcId="{3E598D15-E830-43F5-AAB1-E807351FF737}" destId="{4B90AB44-CF58-481A-9133-A994454995DA}" srcOrd="5" destOrd="0" parTransId="{ACB58A12-A292-4C73-940A-E79DF2E95468}" sibTransId="{A2344FCD-12AF-4CD5-8F7E-16D921FFFFE9}"/>
    <dgm:cxn modelId="{24E44DA9-D172-426B-BFDC-B5744B0542C9}" srcId="{3E598D15-E830-43F5-AAB1-E807351FF737}" destId="{420B9C7F-3128-47F1-9F9D-0C23C20FBA87}" srcOrd="12" destOrd="0" parTransId="{7B05D960-B6D3-4331-8550-D090E59EE38D}" sibTransId="{94824D27-EC22-4C8A-96D8-5D40D6D83601}"/>
    <dgm:cxn modelId="{8702ACB5-C1AB-412B-8A12-A6891CDDC33E}" type="presOf" srcId="{D2D8D378-CFC3-45DE-AD88-A267AFCC86DF}" destId="{FDB37C4C-A86E-4D80-B5E0-A7482B8D3779}" srcOrd="0" destOrd="0" presId="urn:microsoft.com/office/officeart/2005/8/layout/default"/>
    <dgm:cxn modelId="{29D917B1-883F-4659-AC49-F486B8B03DC4}" srcId="{3E598D15-E830-43F5-AAB1-E807351FF737}" destId="{639CCC18-7A4E-4F27-A2C1-12F5B58DBA01}" srcOrd="15" destOrd="0" parTransId="{7619AA5F-D5F5-484C-8619-BD6C95BFECD5}" sibTransId="{9699E28C-34FC-4FFF-B6CC-56AA86740D51}"/>
    <dgm:cxn modelId="{93B970F2-07EE-4BEA-99CC-F234C8C31018}" type="presOf" srcId="{FAC5399F-88BB-440C-B1BB-B9D176004ECC}" destId="{AFF57899-E835-4389-8083-571FE8AF280E}" srcOrd="0" destOrd="0" presId="urn:microsoft.com/office/officeart/2005/8/layout/default"/>
    <dgm:cxn modelId="{95223BEE-A3A8-467E-8888-94B6227966FA}" srcId="{3E598D15-E830-43F5-AAB1-E807351FF737}" destId="{332150E6-69B1-4AC4-9B6F-B5543C674105}" srcOrd="10" destOrd="0" parTransId="{55633857-488A-4133-8D6A-C8AAA66E00F5}" sibTransId="{A4A737FF-46C8-4DFD-B7AD-2815903D10B2}"/>
    <dgm:cxn modelId="{191F30AE-D276-43DC-A5CC-7C980310E32C}" type="presOf" srcId="{332150E6-69B1-4AC4-9B6F-B5543C674105}" destId="{8F139FAD-486C-4F54-9282-35C3338F28E6}" srcOrd="0" destOrd="0" presId="urn:microsoft.com/office/officeart/2005/8/layout/default"/>
    <dgm:cxn modelId="{98D80C37-ECE0-494F-881D-FF22BD0B0CDB}" srcId="{3E598D15-E830-43F5-AAB1-E807351FF737}" destId="{D2D8D378-CFC3-45DE-AD88-A267AFCC86DF}" srcOrd="2" destOrd="0" parTransId="{809F571B-E63A-4A77-BAE7-D6AEAC30B867}" sibTransId="{D13C4AFE-386F-4679-AE8C-586A9C08271A}"/>
    <dgm:cxn modelId="{8BD52181-61DA-4687-8F0E-743037B82E4C}" srcId="{3E598D15-E830-43F5-AAB1-E807351FF737}" destId="{682268FD-701F-492F-BCCD-F50070AE00AA}" srcOrd="6" destOrd="0" parTransId="{99CE72E5-FFF5-4BD8-99F5-7988A58E6809}" sibTransId="{5FD4C596-A538-4990-8D11-03E06733D5EA}"/>
    <dgm:cxn modelId="{CB7B43C8-088A-4761-A24C-B66AC5B1A3D1}" srcId="{3E598D15-E830-43F5-AAB1-E807351FF737}" destId="{24D02E4D-689E-49E5-99B8-668949011A4E}" srcOrd="7" destOrd="0" parTransId="{A6855EF7-B15E-411B-A78F-D392598B6F06}" sibTransId="{D860C395-B396-4F0E-9F57-02893900FA56}"/>
    <dgm:cxn modelId="{1B804863-A484-40F0-B395-83F9CD3250A3}" type="presOf" srcId="{B79A25C9-E1F1-48B2-8CEB-BA6BE75D4A7D}" destId="{942A6E77-E8EC-4CC6-975A-C4E7C4CCA8AD}" srcOrd="0" destOrd="0" presId="urn:microsoft.com/office/officeart/2005/8/layout/default"/>
    <dgm:cxn modelId="{A6685EFE-A553-41FD-953D-C05C71F083C2}" type="presOf" srcId="{639CCC18-7A4E-4F27-A2C1-12F5B58DBA01}" destId="{DFFFD2C0-A130-47B9-B54A-F658D97E04AA}" srcOrd="0" destOrd="0" presId="urn:microsoft.com/office/officeart/2005/8/layout/default"/>
    <dgm:cxn modelId="{EA4A45F4-B71E-49DB-87C0-8C26EB13456B}" srcId="{3E598D15-E830-43F5-AAB1-E807351FF737}" destId="{D63D07AE-DE3A-472E-A616-6CA3BC6E9886}" srcOrd="8" destOrd="0" parTransId="{A5F6A68F-AA7A-4F52-90ED-DEBE5BDE6A21}" sibTransId="{20204864-F001-4C2B-B08E-DDF1C68024C7}"/>
    <dgm:cxn modelId="{AC3951B4-1302-44E6-8703-0EF6DCD76340}" type="presOf" srcId="{24D02E4D-689E-49E5-99B8-668949011A4E}" destId="{1E968DE2-B992-4DCA-881A-C570E097EF61}" srcOrd="0" destOrd="0" presId="urn:microsoft.com/office/officeart/2005/8/layout/default"/>
    <dgm:cxn modelId="{4B1E0D07-1CA5-4FF7-A546-8D39630B2BF1}" srcId="{3E598D15-E830-43F5-AAB1-E807351FF737}" destId="{971EF4FD-A614-40B4-A7A5-E064AAA4351D}" srcOrd="13" destOrd="0" parTransId="{761F2500-72AB-48C9-83D0-F79159163382}" sibTransId="{8E3A26D4-EDDE-45ED-9E49-F5E99A756D5D}"/>
    <dgm:cxn modelId="{4451A382-D7D3-4453-BB88-8EB95118BD51}" type="presOf" srcId="{60F8C205-F646-4BCA-905D-F5901BFD0B29}" destId="{EB8748F5-2474-44E3-BEE1-122AC10DF709}" srcOrd="0" destOrd="0" presId="urn:microsoft.com/office/officeart/2005/8/layout/default"/>
    <dgm:cxn modelId="{B25F583A-0308-4AB0-ADB1-29A04BD63CF0}" type="presOf" srcId="{682268FD-701F-492F-BCCD-F50070AE00AA}" destId="{789D86C3-5192-4526-B232-317A6B8E8E17}" srcOrd="0" destOrd="0" presId="urn:microsoft.com/office/officeart/2005/8/layout/default"/>
    <dgm:cxn modelId="{60647BF2-4C2E-43AA-82CC-DFB13525838E}" srcId="{3E598D15-E830-43F5-AAB1-E807351FF737}" destId="{E88BED7D-B035-4055-863B-4157B6615A80}" srcOrd="1" destOrd="0" parTransId="{FF191569-FC7F-444C-BF7F-55683E37BC68}" sibTransId="{4613D8DA-73C3-44C3-9BB4-2883B644A613}"/>
    <dgm:cxn modelId="{52365465-1AB3-4C88-8E68-BE486C71D8AF}" type="presOf" srcId="{ACFEFAD0-D0D8-4B85-8605-57C091F8FB61}" destId="{E602ABDC-D9D4-4D75-B4A2-F60D2925E371}" srcOrd="0" destOrd="0" presId="urn:microsoft.com/office/officeart/2005/8/layout/default"/>
    <dgm:cxn modelId="{11A3A925-8B27-4F4C-BBE8-6254FCD91E81}" type="presOf" srcId="{D63D07AE-DE3A-472E-A616-6CA3BC6E9886}" destId="{2E3A9F44-CFAF-4B9B-A0DB-FA4670FB12DF}" srcOrd="0" destOrd="0" presId="urn:microsoft.com/office/officeart/2005/8/layout/default"/>
    <dgm:cxn modelId="{93B04062-E66D-4ED2-BE5B-E4A4BC0C33B3}" type="presOf" srcId="{420B9C7F-3128-47F1-9F9D-0C23C20FBA87}" destId="{1C4524E2-9C93-4B88-8335-161E78F763D3}" srcOrd="0" destOrd="0" presId="urn:microsoft.com/office/officeart/2005/8/layout/default"/>
    <dgm:cxn modelId="{81BD8BE2-DA30-49C1-BACE-A1271A347C01}" srcId="{3E598D15-E830-43F5-AAB1-E807351FF737}" destId="{DAAF4D8B-FE1B-4F58-BBFA-15A9CA7BBAE9}" srcOrd="11" destOrd="0" parTransId="{12FAC427-7BAB-4581-81CE-F0921A327E66}" sibTransId="{4841CECE-3CAA-454E-B9A7-BEC5B7A298DC}"/>
    <dgm:cxn modelId="{961116E7-ABDC-4D6A-A7B0-D141C7420582}" type="presOf" srcId="{4B90AB44-CF58-481A-9133-A994454995DA}" destId="{A55B0802-FF32-4398-912D-A581D665B5A2}" srcOrd="0" destOrd="0" presId="urn:microsoft.com/office/officeart/2005/8/layout/default"/>
    <dgm:cxn modelId="{F100F100-83FF-4296-8FA6-E034181BD607}" srcId="{3E598D15-E830-43F5-AAB1-E807351FF737}" destId="{B79A25C9-E1F1-48B2-8CEB-BA6BE75D4A7D}" srcOrd="3" destOrd="0" parTransId="{48EBE3B9-DC3F-4E2A-BC93-6BCCEC7EF772}" sibTransId="{D74D6304-56B0-4F3C-9C90-FC8488E9DB0F}"/>
    <dgm:cxn modelId="{3D78EB2B-E2D4-4815-AEC5-61EBC6B65239}" srcId="{3E598D15-E830-43F5-AAB1-E807351FF737}" destId="{ACFEFAD0-D0D8-4B85-8605-57C091F8FB61}" srcOrd="4" destOrd="0" parTransId="{C29984AC-557A-4860-B07A-852106CF4A8C}" sibTransId="{85D284A8-1E42-4D3A-9121-08B7D989E77C}"/>
    <dgm:cxn modelId="{7A527AC9-1C9C-4390-9F25-59D38AD07148}" srcId="{3E598D15-E830-43F5-AAB1-E807351FF737}" destId="{FAC5399F-88BB-440C-B1BB-B9D176004ECC}" srcOrd="0" destOrd="0" parTransId="{925CA07E-2D7B-411D-BA53-8A30E8800FEA}" sibTransId="{6567E433-F65C-4EC0-BCA2-5AB7DE163002}"/>
    <dgm:cxn modelId="{FA577623-9B7C-477C-8B34-33ED46DDE6ED}" type="presOf" srcId="{10C814EE-001D-418E-80D0-1726C20C3BB8}" destId="{4C9C6B69-0F48-4E15-8971-5CB7E033B860}" srcOrd="0" destOrd="0" presId="urn:microsoft.com/office/officeart/2005/8/layout/default"/>
    <dgm:cxn modelId="{AD357875-5342-46BF-9785-7E6F56032D3F}" srcId="{3E598D15-E830-43F5-AAB1-E807351FF737}" destId="{60F8C205-F646-4BCA-905D-F5901BFD0B29}" srcOrd="9" destOrd="0" parTransId="{CE828506-AE7A-4CAB-9A7D-23C4C7E70D06}" sibTransId="{174F8451-A279-40BD-934D-B1FB7C29BE4D}"/>
    <dgm:cxn modelId="{187E0B5E-A27D-48A4-B365-21450E71641A}" type="presOf" srcId="{971EF4FD-A614-40B4-A7A5-E064AAA4351D}" destId="{6D6E5816-D297-491B-9DEB-EC06A471E6E4}" srcOrd="0" destOrd="0" presId="urn:microsoft.com/office/officeart/2005/8/layout/default"/>
    <dgm:cxn modelId="{F3C9388F-7C5C-44DA-9173-1EA9E085CC41}" srcId="{3E598D15-E830-43F5-AAB1-E807351FF737}" destId="{10C814EE-001D-418E-80D0-1726C20C3BB8}" srcOrd="14" destOrd="0" parTransId="{C22BF734-2722-4924-8C91-C8BBDB1A9E00}" sibTransId="{A4C71458-B5AF-414F-AD9B-4A188DD34F88}"/>
    <dgm:cxn modelId="{3DDCBE36-3F18-45F8-A3CA-C70A4B9BB58B}" type="presOf" srcId="{3E598D15-E830-43F5-AAB1-E807351FF737}" destId="{863CF1A8-902A-4479-8E2E-D479C1F2375F}" srcOrd="0" destOrd="0" presId="urn:microsoft.com/office/officeart/2005/8/layout/default"/>
    <dgm:cxn modelId="{C8516F44-2CBB-492B-A1AF-91E597BAD028}" type="presOf" srcId="{E88BED7D-B035-4055-863B-4157B6615A80}" destId="{22B0A4F8-AA40-4926-9B3F-4169854940AF}" srcOrd="0" destOrd="0" presId="urn:microsoft.com/office/officeart/2005/8/layout/default"/>
    <dgm:cxn modelId="{C9B5CFA5-8896-46F8-AB89-4B102A0AE9A5}" type="presParOf" srcId="{863CF1A8-902A-4479-8E2E-D479C1F2375F}" destId="{AFF57899-E835-4389-8083-571FE8AF280E}" srcOrd="0" destOrd="0" presId="urn:microsoft.com/office/officeart/2005/8/layout/default"/>
    <dgm:cxn modelId="{D5682BD8-1F41-4F85-9651-2529B85B7345}" type="presParOf" srcId="{863CF1A8-902A-4479-8E2E-D479C1F2375F}" destId="{47647DEC-10ED-4E98-B45B-41FB7E695FC6}" srcOrd="1" destOrd="0" presId="urn:microsoft.com/office/officeart/2005/8/layout/default"/>
    <dgm:cxn modelId="{FDF602B8-1F05-4821-BDC4-FCA50A3DF2E5}" type="presParOf" srcId="{863CF1A8-902A-4479-8E2E-D479C1F2375F}" destId="{22B0A4F8-AA40-4926-9B3F-4169854940AF}" srcOrd="2" destOrd="0" presId="urn:microsoft.com/office/officeart/2005/8/layout/default"/>
    <dgm:cxn modelId="{FE7A04BA-E557-4DCB-B673-293892DD12B7}" type="presParOf" srcId="{863CF1A8-902A-4479-8E2E-D479C1F2375F}" destId="{332011CB-799D-41F0-BFD9-14781FC8416D}" srcOrd="3" destOrd="0" presId="urn:microsoft.com/office/officeart/2005/8/layout/default"/>
    <dgm:cxn modelId="{12E1C85F-42DC-420C-9520-67A324916068}" type="presParOf" srcId="{863CF1A8-902A-4479-8E2E-D479C1F2375F}" destId="{FDB37C4C-A86E-4D80-B5E0-A7482B8D3779}" srcOrd="4" destOrd="0" presId="urn:microsoft.com/office/officeart/2005/8/layout/default"/>
    <dgm:cxn modelId="{6A8DC2B1-DD1E-4040-8DA6-454C4618417D}" type="presParOf" srcId="{863CF1A8-902A-4479-8E2E-D479C1F2375F}" destId="{3C241614-C411-4BB2-B473-763C5E6747EE}" srcOrd="5" destOrd="0" presId="urn:microsoft.com/office/officeart/2005/8/layout/default"/>
    <dgm:cxn modelId="{7ED8A6B6-A437-4155-95F7-C562EB30382A}" type="presParOf" srcId="{863CF1A8-902A-4479-8E2E-D479C1F2375F}" destId="{942A6E77-E8EC-4CC6-975A-C4E7C4CCA8AD}" srcOrd="6" destOrd="0" presId="urn:microsoft.com/office/officeart/2005/8/layout/default"/>
    <dgm:cxn modelId="{195B0CA0-CCB3-41E7-84E9-FB9D9980C6B1}" type="presParOf" srcId="{863CF1A8-902A-4479-8E2E-D479C1F2375F}" destId="{3FDAAE91-5561-4A51-B0F2-5497F219E3FD}" srcOrd="7" destOrd="0" presId="urn:microsoft.com/office/officeart/2005/8/layout/default"/>
    <dgm:cxn modelId="{F455224C-B885-4AEB-BAC2-D364206AECA2}" type="presParOf" srcId="{863CF1A8-902A-4479-8E2E-D479C1F2375F}" destId="{E602ABDC-D9D4-4D75-B4A2-F60D2925E371}" srcOrd="8" destOrd="0" presId="urn:microsoft.com/office/officeart/2005/8/layout/default"/>
    <dgm:cxn modelId="{03D2A1AD-92B0-4216-A0CE-5B3C1A26EE3C}" type="presParOf" srcId="{863CF1A8-902A-4479-8E2E-D479C1F2375F}" destId="{928B3FEE-BC65-4B9B-BCD9-CB0C946C9B76}" srcOrd="9" destOrd="0" presId="urn:microsoft.com/office/officeart/2005/8/layout/default"/>
    <dgm:cxn modelId="{5202D436-BCD2-44F0-82F6-CF74D16119F4}" type="presParOf" srcId="{863CF1A8-902A-4479-8E2E-D479C1F2375F}" destId="{A55B0802-FF32-4398-912D-A581D665B5A2}" srcOrd="10" destOrd="0" presId="urn:microsoft.com/office/officeart/2005/8/layout/default"/>
    <dgm:cxn modelId="{8230862C-F555-4BA7-BA36-D82A44116F31}" type="presParOf" srcId="{863CF1A8-902A-4479-8E2E-D479C1F2375F}" destId="{1721F079-63B9-45CE-A794-05AC61589239}" srcOrd="11" destOrd="0" presId="urn:microsoft.com/office/officeart/2005/8/layout/default"/>
    <dgm:cxn modelId="{55348665-D290-4E3F-8433-17FCA06A0E07}" type="presParOf" srcId="{863CF1A8-902A-4479-8E2E-D479C1F2375F}" destId="{789D86C3-5192-4526-B232-317A6B8E8E17}" srcOrd="12" destOrd="0" presId="urn:microsoft.com/office/officeart/2005/8/layout/default"/>
    <dgm:cxn modelId="{E8255A4D-CD0A-4A94-B963-EC0470B6DB6B}" type="presParOf" srcId="{863CF1A8-902A-4479-8E2E-D479C1F2375F}" destId="{0521CE5B-CE65-4DF6-B6F7-FCB22B6D7D4B}" srcOrd="13" destOrd="0" presId="urn:microsoft.com/office/officeart/2005/8/layout/default"/>
    <dgm:cxn modelId="{4942D259-9175-4098-86D7-7B51B0377DDF}" type="presParOf" srcId="{863CF1A8-902A-4479-8E2E-D479C1F2375F}" destId="{1E968DE2-B992-4DCA-881A-C570E097EF61}" srcOrd="14" destOrd="0" presId="urn:microsoft.com/office/officeart/2005/8/layout/default"/>
    <dgm:cxn modelId="{D9D7B233-6014-4F1D-A7B9-089A49356883}" type="presParOf" srcId="{863CF1A8-902A-4479-8E2E-D479C1F2375F}" destId="{F1789DCC-1E31-487B-91CE-F55A7A4987F2}" srcOrd="15" destOrd="0" presId="urn:microsoft.com/office/officeart/2005/8/layout/default"/>
    <dgm:cxn modelId="{8CAACB6B-90FF-4820-8315-A6A3A628527F}" type="presParOf" srcId="{863CF1A8-902A-4479-8E2E-D479C1F2375F}" destId="{2E3A9F44-CFAF-4B9B-A0DB-FA4670FB12DF}" srcOrd="16" destOrd="0" presId="urn:microsoft.com/office/officeart/2005/8/layout/default"/>
    <dgm:cxn modelId="{580E6884-A69B-42F5-9C65-545C6574CD89}" type="presParOf" srcId="{863CF1A8-902A-4479-8E2E-D479C1F2375F}" destId="{85DBC8CD-EDA3-4122-8D5D-2530278C8232}" srcOrd="17" destOrd="0" presId="urn:microsoft.com/office/officeart/2005/8/layout/default"/>
    <dgm:cxn modelId="{6D30FFCA-B770-4F3B-9DD7-34811DE73AB2}" type="presParOf" srcId="{863CF1A8-902A-4479-8E2E-D479C1F2375F}" destId="{EB8748F5-2474-44E3-BEE1-122AC10DF709}" srcOrd="18" destOrd="0" presId="urn:microsoft.com/office/officeart/2005/8/layout/default"/>
    <dgm:cxn modelId="{FA3E83E2-D807-41B5-A48D-98C07E297745}" type="presParOf" srcId="{863CF1A8-902A-4479-8E2E-D479C1F2375F}" destId="{7AB02C3D-A309-483B-8DE4-5199068B2E79}" srcOrd="19" destOrd="0" presId="urn:microsoft.com/office/officeart/2005/8/layout/default"/>
    <dgm:cxn modelId="{A710FC35-1B20-454E-8DB5-A60CFA44F7EC}" type="presParOf" srcId="{863CF1A8-902A-4479-8E2E-D479C1F2375F}" destId="{8F139FAD-486C-4F54-9282-35C3338F28E6}" srcOrd="20" destOrd="0" presId="urn:microsoft.com/office/officeart/2005/8/layout/default"/>
    <dgm:cxn modelId="{4869AA48-A481-4570-B6F4-EE5F1D448CD3}" type="presParOf" srcId="{863CF1A8-902A-4479-8E2E-D479C1F2375F}" destId="{1B2D07CF-1979-4C95-AFB5-929A8C594910}" srcOrd="21" destOrd="0" presId="urn:microsoft.com/office/officeart/2005/8/layout/default"/>
    <dgm:cxn modelId="{34BF9E1B-9D43-4353-919D-E201B5EF77A8}" type="presParOf" srcId="{863CF1A8-902A-4479-8E2E-D479C1F2375F}" destId="{B3615844-2921-4874-9597-C726C12D5230}" srcOrd="22" destOrd="0" presId="urn:microsoft.com/office/officeart/2005/8/layout/default"/>
    <dgm:cxn modelId="{82E59527-548B-4C7B-A177-40A2842DDC4C}" type="presParOf" srcId="{863CF1A8-902A-4479-8E2E-D479C1F2375F}" destId="{50327ABF-6782-48D0-AD7E-8AF1E04ACB00}" srcOrd="23" destOrd="0" presId="urn:microsoft.com/office/officeart/2005/8/layout/default"/>
    <dgm:cxn modelId="{5BDBE8F7-4865-42DA-9376-0C0539F49002}" type="presParOf" srcId="{863CF1A8-902A-4479-8E2E-D479C1F2375F}" destId="{1C4524E2-9C93-4B88-8335-161E78F763D3}" srcOrd="24" destOrd="0" presId="urn:microsoft.com/office/officeart/2005/8/layout/default"/>
    <dgm:cxn modelId="{43F52CE3-E7DD-408D-AFF2-FD441C44249F}" type="presParOf" srcId="{863CF1A8-902A-4479-8E2E-D479C1F2375F}" destId="{542D8BE0-0A30-464F-9BD8-AF7C1E1FF081}" srcOrd="25" destOrd="0" presId="urn:microsoft.com/office/officeart/2005/8/layout/default"/>
    <dgm:cxn modelId="{EEC5D4A5-7C09-479A-B405-B7B197CA26BC}" type="presParOf" srcId="{863CF1A8-902A-4479-8E2E-D479C1F2375F}" destId="{6D6E5816-D297-491B-9DEB-EC06A471E6E4}" srcOrd="26" destOrd="0" presId="urn:microsoft.com/office/officeart/2005/8/layout/default"/>
    <dgm:cxn modelId="{F437DC7B-117C-4E1E-A564-04F856AAB353}" type="presParOf" srcId="{863CF1A8-902A-4479-8E2E-D479C1F2375F}" destId="{0CADBC4C-5D89-4119-8891-20DDD7D58AA3}" srcOrd="27" destOrd="0" presId="urn:microsoft.com/office/officeart/2005/8/layout/default"/>
    <dgm:cxn modelId="{2B96A71B-0FDC-4F1A-A6D0-785FAF853F48}" type="presParOf" srcId="{863CF1A8-902A-4479-8E2E-D479C1F2375F}" destId="{4C9C6B69-0F48-4E15-8971-5CB7E033B860}" srcOrd="28" destOrd="0" presId="urn:microsoft.com/office/officeart/2005/8/layout/default"/>
    <dgm:cxn modelId="{8B2929FF-E257-4CF7-BBEE-95AAD54AB9AA}" type="presParOf" srcId="{863CF1A8-902A-4479-8E2E-D479C1F2375F}" destId="{E60E2B31-156F-4ADC-ADFD-382B934A4FC5}" srcOrd="29" destOrd="0" presId="urn:microsoft.com/office/officeart/2005/8/layout/default"/>
    <dgm:cxn modelId="{CAC885EA-3E4B-4D5A-A8E1-188CE96F63BB}" type="presParOf" srcId="{863CF1A8-902A-4479-8E2E-D479C1F2375F}" destId="{DFFFD2C0-A130-47B9-B54A-F658D97E04AA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B84FF-092D-455F-AABE-94B440C32C2B}" type="datetimeFigureOut">
              <a:rPr lang="th-TH" smtClean="0"/>
              <a:t>04/07/62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2DFD8-7920-4780-A2AC-67E95E9894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0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3E54-9CD7-45C7-BBE8-03ABFED973BA}" type="datetimeFigureOut">
              <a:rPr lang="th-TH" smtClean="0"/>
              <a:t>04/07/62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512763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053377"/>
            <a:ext cx="5335270" cy="53752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E207D-A438-4047-9010-370A8666F5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9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GqkOw7k0r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afeinternetbanking.be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430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3915918"/>
            <a:ext cx="5954712" cy="4590129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บทพูด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 </a:t>
            </a:r>
          </a:p>
          <a:p>
            <a:pPr marL="1825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smtClean="0"/>
              <a:t>e-Money </a:t>
            </a:r>
            <a:r>
              <a:rPr lang="th-TH" b="0" smtClean="0"/>
              <a:t>มีชื่อเรียกแตกต่างกันไป เช่น  </a:t>
            </a:r>
            <a:r>
              <a:rPr lang="en-US" b="0" smtClean="0"/>
              <a:t>e-Purse, e-Wallet,</a:t>
            </a:r>
            <a:r>
              <a:rPr lang="en-US" b="0" baseline="0" smtClean="0"/>
              <a:t> </a:t>
            </a:r>
            <a:r>
              <a:rPr lang="en-US" b="0" smtClean="0"/>
              <a:t>e-Cash </a:t>
            </a:r>
            <a:r>
              <a:rPr lang="th-TH" b="0" smtClean="0"/>
              <a:t>หรือ</a:t>
            </a:r>
            <a:r>
              <a:rPr lang="en-US" b="0" smtClean="0"/>
              <a:t> Mobile money</a:t>
            </a:r>
            <a:r>
              <a:rPr lang="th-TH" b="0" smtClean="0"/>
              <a:t> </a:t>
            </a:r>
            <a:r>
              <a:rPr lang="th-TH" smtClean="0"/>
              <a:t>โดยอาจอยู่</a:t>
            </a:r>
            <a:r>
              <a:rPr lang="th-TH"/>
              <a:t>ในรูปของ</a:t>
            </a:r>
            <a:r>
              <a:rPr lang="th-TH" smtClean="0"/>
              <a:t>บัตรอิเล็กทรอนิกส์ หรือ</a:t>
            </a:r>
            <a:r>
              <a:rPr lang="th-TH"/>
              <a:t>แอปพลิเคชันก็ได้ </a:t>
            </a:r>
          </a:p>
          <a:p>
            <a:pPr marL="182563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ตัวอย่าง</a:t>
            </a:r>
            <a:r>
              <a:rPr lang="th-TH"/>
              <a:t>ของ </a:t>
            </a:r>
            <a:r>
              <a:rPr lang="en-US" b="1"/>
              <a:t>e-Money </a:t>
            </a:r>
            <a:r>
              <a:rPr lang="th-TH" b="1"/>
              <a:t>ใน</a:t>
            </a:r>
            <a:r>
              <a:rPr lang="th-TH" b="1" smtClean="0"/>
              <a:t>รูปแบบบัตร</a:t>
            </a:r>
            <a:r>
              <a:rPr lang="th-TH" b="1"/>
              <a:t>อิเล็กทรอนิกส์ </a:t>
            </a:r>
            <a:endParaRPr lang="th-TH" b="1" smtClean="0"/>
          </a:p>
          <a:p>
            <a:pPr marL="639763" lvl="2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เช่น </a:t>
            </a:r>
            <a:r>
              <a:rPr lang="th-TH"/>
              <a:t>บัตรซื้อของในร้านสะดวกซื้อ บัตรทางด่วน บัตรโดยสาร</a:t>
            </a:r>
            <a:r>
              <a:rPr lang="th-TH" smtClean="0"/>
              <a:t>รถไฟฟ้า</a:t>
            </a:r>
          </a:p>
          <a:p>
            <a:pPr marL="1825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mtClean="0"/>
              <a:t>แบบที่สอง คือ </a:t>
            </a:r>
            <a:r>
              <a:rPr lang="en-US" b="1" smtClean="0"/>
              <a:t>e-Money</a:t>
            </a:r>
            <a:r>
              <a:rPr lang="th-TH" b="1" smtClean="0"/>
              <a:t> </a:t>
            </a:r>
            <a:r>
              <a:rPr lang="th-TH" b="1"/>
              <a:t>ใน</a:t>
            </a:r>
            <a:r>
              <a:rPr lang="th-TH" b="1" smtClean="0"/>
              <a:t>รูปแบบแอป</a:t>
            </a:r>
            <a:r>
              <a:rPr lang="th-TH" b="1"/>
              <a:t>พลิเคชันในสมาร์ทโฟน </a:t>
            </a:r>
            <a:endParaRPr lang="th-TH" b="1" smtClean="0"/>
          </a:p>
          <a:p>
            <a:pPr marL="639763" lvl="2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เช่น </a:t>
            </a:r>
            <a:r>
              <a:rPr lang="en-US"/>
              <a:t>true money wallet, mPay, BluePay, rabbit LINE Pay </a:t>
            </a:r>
          </a:p>
          <a:p>
            <a:pPr marL="1825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h-TH" b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4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7" y="3921298"/>
            <a:ext cx="5954713" cy="5731988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lang="th-TH" sz="1500" b="1" kern="1200" smtClean="0">
                <a:effectLst/>
              </a:rPr>
              <a:t>บทพูด</a:t>
            </a:r>
            <a:r>
              <a:rPr lang="th-TH" sz="1500" kern="1200" smtClean="0">
                <a:effectLst/>
              </a:rPr>
              <a:t>  </a:t>
            </a:r>
          </a:p>
          <a:p>
            <a:pPr marL="285750" indent="-285750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b="1" smtClean="0"/>
              <a:t>บัตรอิเล็กทรอนิกส์ใช้แล้วดียังไง</a:t>
            </a:r>
            <a:r>
              <a:rPr lang="th-TH" sz="1500" b="1" baseline="0" smtClean="0"/>
              <a:t> </a:t>
            </a:r>
          </a:p>
          <a:p>
            <a:pPr marL="285750" indent="-2222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47675" algn="l"/>
              </a:tabLst>
              <a:defRPr/>
            </a:pPr>
            <a:r>
              <a:rPr lang="th-TH" sz="1500" b="1" smtClean="0"/>
              <a:t>  บัตรอิเล็กทรอนิกส์ทั้ง 3 ประเภท ช่วยให้ผู้ถือบัตร (ผู้ซื้อ)</a:t>
            </a:r>
            <a:endParaRPr lang="en-US" sz="1500" b="1" smtClean="0"/>
          </a:p>
          <a:p>
            <a:pPr marL="628650" indent="-18097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สะดวกในการซื้อสินค้าทั้งที่</a:t>
            </a:r>
            <a:r>
              <a:rPr lang="th-TH" sz="1500" b="0" kern="1200" smtClean="0">
                <a:effectLst/>
              </a:rPr>
              <a:t>ร้านค้าทั่วไป และร้านค้าออนไลน์</a:t>
            </a:r>
            <a:r>
              <a:rPr lang="th-TH" sz="1500" smtClean="0"/>
              <a:t> </a:t>
            </a:r>
          </a:p>
          <a:p>
            <a:pPr marL="628650" indent="-18097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ไม่ต้องพกเงินสดหรือกดเงินสดมาจ่า</a:t>
            </a:r>
            <a:r>
              <a:rPr lang="th-TH" sz="1500" b="0" smtClean="0"/>
              <a:t>ยร้านค้า และ</a:t>
            </a:r>
          </a:p>
          <a:p>
            <a:pPr marL="628650" indent="-18097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b="0" smtClean="0"/>
              <a:t>ลดความเสี่ยงที่เงินสดจะสูญหายหรือถูกขโมย</a:t>
            </a:r>
          </a:p>
          <a:p>
            <a:pPr marL="361950" indent="-95250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/>
              <a:t> </a:t>
            </a:r>
            <a:r>
              <a:rPr lang="th-TH" sz="1500" b="0" smtClean="0"/>
              <a:t>นอกจากนี้ บัตรแต่ละประเภทยังมีลักษณะเฉพาะที่แตกต่างกันไป</a:t>
            </a:r>
          </a:p>
          <a:p>
            <a:pPr marL="538163" lvl="2" indent="-90488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b="1" smtClean="0"/>
              <a:t>  </a:t>
            </a:r>
            <a:r>
              <a:rPr lang="th-TH" sz="1500" b="1"/>
              <a:t>บัตร</a:t>
            </a:r>
            <a:r>
              <a:rPr lang="th-TH" sz="1500" b="1" smtClean="0"/>
              <a:t>เดบิต </a:t>
            </a:r>
            <a:r>
              <a:rPr lang="th-TH" sz="1500" smtClean="0"/>
              <a:t>ควบคุมไม่ให้ใช้จ่ายเกินตัว (ใช้จ่ายได้สูงสุดเท่าเงินที่มีในบัญชี) </a:t>
            </a:r>
          </a:p>
          <a:p>
            <a:pPr marL="538163" lvl="2" indent="-90488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b="1"/>
              <a:t> </a:t>
            </a:r>
            <a:r>
              <a:rPr lang="th-TH" sz="1500" b="1" smtClean="0"/>
              <a:t> บัตรเครดิต </a:t>
            </a:r>
            <a:r>
              <a:rPr lang="th-TH" sz="1500" smtClean="0"/>
              <a:t>ใช้จ่ายจากวงเงินที่ได้รับอนุมัติ (ยังไม่ต้องจ่ายเงินเองทันที) </a:t>
            </a:r>
          </a:p>
          <a:p>
            <a:pPr marL="538163" lvl="2" indent="-90488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b="1"/>
              <a:t> </a:t>
            </a:r>
            <a:r>
              <a:rPr lang="th-TH" sz="1500" b="1" smtClean="0"/>
              <a:t> บัตร </a:t>
            </a:r>
            <a:r>
              <a:rPr lang="en-US" sz="1500" b="1" smtClean="0"/>
              <a:t>e-Money </a:t>
            </a:r>
            <a:r>
              <a:rPr lang="th-TH" sz="1500" b="0" smtClean="0"/>
              <a:t>จำกัดความเสี่ยงในการสูญเงินเท่าจำนวนที่เติมในบัตร</a:t>
            </a:r>
            <a:r>
              <a:rPr lang="en-US" sz="1500" b="0" smtClean="0"/>
              <a:t> </a:t>
            </a:r>
            <a:r>
              <a:rPr lang="th-TH" sz="1500" b="0" smtClean="0"/>
              <a:t>จึงมีความเสี่ยงที่จะสูญเงิน</a:t>
            </a:r>
          </a:p>
          <a:p>
            <a:pPr marL="447675" lvl="2">
              <a:lnSpc>
                <a:spcPts val="2000"/>
              </a:lnSpc>
              <a:spcBef>
                <a:spcPts val="100"/>
              </a:spcBef>
              <a:defRPr/>
            </a:pPr>
            <a:r>
              <a:rPr lang="th-TH" sz="1500" smtClean="0"/>
              <a:t>    น้อยกว่าการใช้บัตรเดบิตหรือบัตรเครดิต เพราะเงินที่เติมไว้ใน </a:t>
            </a:r>
            <a:r>
              <a:rPr lang="en-US" sz="1500" smtClean="0"/>
              <a:t>e-Money </a:t>
            </a:r>
            <a:r>
              <a:rPr lang="th-TH" sz="1500" smtClean="0"/>
              <a:t>สามารถจำกัดจำนวนให้</a:t>
            </a:r>
          </a:p>
          <a:p>
            <a:pPr marL="447675" lvl="2">
              <a:lnSpc>
                <a:spcPts val="2000"/>
              </a:lnSpc>
              <a:spcBef>
                <a:spcPts val="100"/>
              </a:spcBef>
              <a:defRPr/>
            </a:pPr>
            <a:r>
              <a:rPr lang="th-TH" sz="1500" smtClean="0"/>
              <a:t>    น้อยกว่าเงินในบัญชีเงินฝากที่ผูกกับบัตรเดบิต หรือวงเงินบัตรเครดิตที่ได้รับอนุมัติ</a:t>
            </a:r>
          </a:p>
          <a:p>
            <a:pPr marL="447675" lvl="2" indent="-18097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ส่วน</a:t>
            </a:r>
            <a:r>
              <a:rPr lang="th-TH" sz="1500" b="1" smtClean="0"/>
              <a:t>ผู้รับบัตร (ผู้ขาย) </a:t>
            </a:r>
            <a:r>
              <a:rPr lang="th-TH" sz="1500" b="0" smtClean="0"/>
              <a:t>ได้ประโยชน์ คือ </a:t>
            </a:r>
            <a:endParaRPr lang="en-US" sz="1500" b="0" smtClean="0"/>
          </a:p>
          <a:p>
            <a:pPr marL="444500" lvl="1" indent="317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500" b="1" smtClean="0"/>
              <a:t>  </a:t>
            </a:r>
            <a:r>
              <a:rPr lang="th-TH" sz="1500" smtClean="0"/>
              <a:t>ไม่ยุ่งยากเรื่องเงินทอนและจัดการเงินสดในแต่ละวัน เพราะเงินโอนเข้าบัญชีโดยตรง</a:t>
            </a:r>
            <a:endParaRPr lang="th-TH" sz="1500" kern="1200" smtClean="0">
              <a:effectLst/>
            </a:endParaRPr>
          </a:p>
          <a:p>
            <a:pPr marL="285750" lvl="0" indent="-285750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th-TH" sz="1500" b="0" kern="1200" smtClean="0">
                <a:effectLst/>
              </a:rPr>
              <a:t>อย่างไรก็ตาม</a:t>
            </a:r>
            <a:r>
              <a:rPr lang="th-TH" sz="1500" b="0" kern="1200" baseline="0" smtClean="0">
                <a:effectLst/>
              </a:rPr>
              <a:t> </a:t>
            </a:r>
            <a:r>
              <a:rPr lang="th-TH" sz="1500" b="0" kern="1200" smtClean="0">
                <a:effectLst/>
              </a:rPr>
              <a:t>ในการใช้</a:t>
            </a:r>
            <a:r>
              <a:rPr lang="th-TH" sz="1500" b="0" smtClean="0"/>
              <a:t>บัตรอิเล็กทรอนิกส์แต่ละประเภท </a:t>
            </a:r>
            <a:r>
              <a:rPr lang="th-TH" sz="1500" b="1" smtClean="0"/>
              <a:t>ผู้ใช้งานต้องระมัดระวังดังนี้</a:t>
            </a:r>
            <a:r>
              <a:rPr lang="th-TH" sz="1500" b="1" baseline="0" smtClean="0"/>
              <a:t> </a:t>
            </a:r>
            <a:endParaRPr lang="th-TH" sz="1500" b="1" kern="1200" smtClean="0">
              <a:effectLst/>
            </a:endParaRPr>
          </a:p>
          <a:p>
            <a:pPr marL="447675" lvl="1" indent="-184150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th-TH" sz="1500" b="1" kern="1200" smtClean="0">
                <a:effectLst/>
              </a:rPr>
              <a:t>บัตรเครดิต </a:t>
            </a:r>
            <a:r>
              <a:rPr lang="th-TH" sz="1500" kern="1200" smtClean="0">
                <a:effectLst/>
              </a:rPr>
              <a:t>แม้ผู้ถือบัตรจะได้สิทธิประโยชน์ เช่น ที่จอดรถในห้างสรรพสินค้า ใช้คะแนนสะสมแลกส่วนลดหรือแลกสินค้า แต่คุณควร</a:t>
            </a:r>
          </a:p>
          <a:p>
            <a:pPr marL="447675" lvl="2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  รูดบัตรเฉพาะที่จำเป็น และควรชำระหนี้เต็มจำนวนและตรงเวลา</a:t>
            </a:r>
          </a:p>
          <a:p>
            <a:pPr marL="447675" lvl="2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  ถ้าจ่ายไม่ครบหรือจ่ายช้า จะต้องเสียดอกเบี้ยและค่าธรรมเนียมสูงถึง </a:t>
            </a:r>
            <a:r>
              <a:rPr lang="en-US" sz="1500" smtClean="0"/>
              <a:t>18% </a:t>
            </a:r>
            <a:r>
              <a:rPr lang="th-TH" sz="1500" smtClean="0"/>
              <a:t>ต่อปี </a:t>
            </a:r>
          </a:p>
          <a:p>
            <a:pPr marL="447675" lvl="2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  ถ้าผิดนัดชำระหนี้บ่อยครั้ง อาจเสียประวัติจนส่งผลให้ไม่ได้รับอนุมัติสินเชื่อประเภทอื่น</a:t>
            </a:r>
            <a:r>
              <a:rPr lang="th-TH" sz="1500" b="1" smtClean="0"/>
              <a:t> </a:t>
            </a:r>
            <a:endParaRPr lang="th-TH" sz="1500" b="0" smtClean="0"/>
          </a:p>
          <a:p>
            <a:pPr lvl="1" indent="-193675">
              <a:lnSpc>
                <a:spcPts val="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th-TH" sz="1500" b="1" kern="1200" smtClean="0">
                <a:effectLst/>
              </a:rPr>
              <a:t>บัตร </a:t>
            </a:r>
            <a:r>
              <a:rPr lang="en-US" sz="1500" b="1" kern="1200" smtClean="0">
                <a:effectLst/>
              </a:rPr>
              <a:t>e-Money</a:t>
            </a:r>
            <a:r>
              <a:rPr lang="th-TH" sz="1500" b="1" kern="1200" smtClean="0">
                <a:effectLst/>
              </a:rPr>
              <a:t> </a:t>
            </a:r>
            <a:r>
              <a:rPr lang="th-TH" sz="1500" kern="1200" smtClean="0">
                <a:effectLst/>
              </a:rPr>
              <a:t>ควรเก็บรักษาบัตรให้ดี เพราะถ้าทำบัตรหาย </a:t>
            </a:r>
            <a:r>
              <a:rPr lang="th-TH" sz="1500" smtClean="0"/>
              <a:t>ผู้เก็บได้สามารถนำไปใช้ต่อได้เลย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1500" kern="1200" smtClean="0">
              <a:solidFill>
                <a:schemeClr val="tx1"/>
              </a:solidFill>
              <a:effectLst/>
            </a:endParaRPr>
          </a:p>
          <a:p>
            <a:pPr marL="447675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th-TH" sz="1500" smtClean="0"/>
          </a:p>
          <a:p>
            <a:pPr marL="447675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500" smtClean="0"/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kern="120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38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7" y="4053377"/>
            <a:ext cx="6153151" cy="4871548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smtClean="0"/>
              <a:t>บทพูด  </a:t>
            </a:r>
          </a:p>
          <a:p>
            <a:pPr marL="0" marR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th-TH" baseline="0" smtClean="0"/>
              <a:t>เทคนิค</a:t>
            </a:r>
            <a:r>
              <a:rPr lang="th-TH" smtClean="0"/>
              <a:t>ช่วยสร้างความมั่นใจในการใช้บัตรอิเล็กทรอนิกส์ทุกประเภทให้ปลอดภัย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kern="1200" smtClean="0">
                <a:effectLst/>
              </a:rPr>
              <a:t>มีบัตรเท่าที่จำเป็น </a:t>
            </a:r>
            <a:r>
              <a:rPr lang="th-TH" kern="1200" smtClean="0">
                <a:effectLst/>
              </a:rPr>
              <a:t>เพราะหากมีบัตรจำนวนมากก็เสี่ยงต่อการหลงลืมว่าเก็บไว้ที่ไหน โดยเฉพาะบัตรที่ไม่ได้ใช้เป็นประจำ หากสูญหายก็อาจลืมอายัดบัตรทำให้มิจฉาชีพนำไปใช้งานได้ </a:t>
            </a:r>
            <a:endParaRPr lang="en-US" kern="1200" smtClean="0">
              <a:effectLst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/>
              <a:t>เก็บรักษาบัตรให้ดีและปกปิดเลขรหัส </a:t>
            </a:r>
            <a:r>
              <a:rPr lang="th-TH"/>
              <a:t>เช่น รหัส </a:t>
            </a:r>
            <a:r>
              <a:rPr lang="en-US"/>
              <a:t>PIN </a:t>
            </a:r>
            <a:r>
              <a:rPr lang="th-TH"/>
              <a:t>เลข </a:t>
            </a:r>
            <a:r>
              <a:rPr lang="en-US"/>
              <a:t>Security code </a:t>
            </a:r>
            <a:r>
              <a:rPr lang="th-TH"/>
              <a:t>หลังบัตร และไม่ถ่ายรูปบัตรลง </a:t>
            </a:r>
            <a:r>
              <a:rPr lang="en-US"/>
              <a:t>Social media </a:t>
            </a:r>
            <a:r>
              <a:rPr lang="th-TH"/>
              <a:t>เพื่อป้องกันการขโมยข้อมูล</a:t>
            </a:r>
            <a:r>
              <a:rPr lang="th-TH" smtClean="0"/>
              <a:t>บัตร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mtClean="0"/>
              <a:t>ตั้ง </a:t>
            </a:r>
            <a:r>
              <a:rPr lang="en-US" b="1" kern="0" smtClean="0"/>
              <a:t>Password </a:t>
            </a:r>
            <a:r>
              <a:rPr lang="th-TH" b="1" kern="0" smtClean="0"/>
              <a:t>ให้เดายาก และเปลี่ยนบ่อย ๆ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mtClean="0"/>
              <a:t>จำกัดวงเงินแค่พอใช้</a:t>
            </a:r>
            <a:r>
              <a:rPr lang="th-TH" b="0" kern="0" smtClean="0"/>
              <a:t> เพื่อลดความเสี่ยงหากบัตรหายหรือถูกขโมย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ใช้บัตรกับร้านค้าที่ไว้ใจได้ </a:t>
            </a:r>
            <a:r>
              <a:rPr lang="th-TH" smtClean="0"/>
              <a:t>เช่น ก่อนซื้อของออนไลน์ ควรหาข้อมูลร้านค้านั้นจากรีวิวของผู้ที่เคยใช้บริการมาก่อน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ระวังมากขึ้นเมื่อใช้บัตรที่แตะก็จ่ายได้ </a:t>
            </a:r>
            <a:r>
              <a:rPr lang="th-TH" smtClean="0"/>
              <a:t>เพราะถ้าทำบัตรหาย ผู้ที่เก็บบัตรของคุณได้อาจนำไปใช้ต่อ โดยไม่ต้องเซ็นชื่อหรือใส่รหัสอะไรเลย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ตรวจสอบความถูกต้องของสลิป </a:t>
            </a:r>
            <a:r>
              <a:rPr lang="en-US" b="1" smtClean="0"/>
              <a:t>SMS </a:t>
            </a:r>
            <a:r>
              <a:rPr lang="th-TH" b="1" smtClean="0"/>
              <a:t>แจ้งการใช้บัตร</a:t>
            </a:r>
            <a:r>
              <a:rPr lang="en-US" smtClean="0"/>
              <a:t> </a:t>
            </a:r>
            <a:r>
              <a:rPr lang="th-TH" b="1" smtClean="0"/>
              <a:t>และใบแจ้งหนี้ทุกครั้ง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รีบอายัดหรือติดต่อ </a:t>
            </a:r>
            <a:r>
              <a:rPr lang="en-US" b="1" smtClean="0"/>
              <a:t>Call center </a:t>
            </a:r>
            <a:r>
              <a:rPr lang="th-TH" b="1" smtClean="0"/>
              <a:t>ของธนาคาร/ผู้ออกบัตรทันที </a:t>
            </a:r>
            <a:r>
              <a:rPr lang="th-TH" smtClean="0"/>
              <a:t>ถ้าพบรายการผิดปกติหรือทำบัตรหาย เพราะผู้ถือบัตรอาจต้องรับผิดชอบยอดใช้จ่ายที่เกิดขึ้นก่อนแจ้งอายัด นอกจากนี้ </a:t>
            </a:r>
            <a:r>
              <a:rPr lang="th-TH"/>
              <a:t>ควรจดหรือจำเบอร์ </a:t>
            </a:r>
            <a:r>
              <a:rPr lang="en-US"/>
              <a:t>Call center </a:t>
            </a:r>
            <a:r>
              <a:rPr lang="th-TH"/>
              <a:t>ของบัตรที่ใช้บริการ</a:t>
            </a:r>
            <a:r>
              <a:rPr lang="th-TH" smtClean="0"/>
              <a:t>สำหรับติดต่อในยาม</a:t>
            </a:r>
            <a:r>
              <a:rPr lang="th-TH"/>
              <a:t>ฉุกเฉิน</a:t>
            </a:r>
            <a:endParaRPr lang="th-TH" smtClean="0"/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2508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13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6016316" cy="5375206"/>
          </a:xfrm>
        </p:spPr>
        <p:txBody>
          <a:bodyPr/>
          <a:lstStyle/>
          <a:p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</a:t>
            </a:r>
            <a:r>
              <a:rPr lang="th-TH" sz="1600" b="1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en-US" sz="1600" b="1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คืออะไร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เป็นบริการทางการเงินผ่านเว็บไซต์หรือแอปพลิเคชันของธนาคารที่เปิดบัญชีเงินฝากไว้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ช่วยให้ทำรายการสะดวกยิ่งขึ้น เช่น </a:t>
            </a:r>
            <a:r>
              <a:rPr lang="th-TH" smtClean="0"/>
              <a:t>โอน</a:t>
            </a:r>
            <a:r>
              <a:rPr lang="th-TH"/>
              <a:t>เงิน จ่ายบิล </a:t>
            </a:r>
            <a:r>
              <a:rPr lang="th-TH" smtClean="0"/>
              <a:t>เช็กยอดเงินในบัญชี หรือ</a:t>
            </a:r>
            <a:r>
              <a:rPr lang="th-TH"/>
              <a:t>ซื้อของออนไลน์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สามารถทำรายการได้ทั้งจากเครื่องคอมพิวเตอร์ </a:t>
            </a:r>
            <a:r>
              <a:rPr lang="th-TH" smtClean="0"/>
              <a:t>เรียกว่า </a:t>
            </a:r>
            <a:r>
              <a:rPr lang="en-US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Internet banking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และจากสมาร์ทโฟน เรียกว่า</a:t>
            </a:r>
            <a:r>
              <a:rPr lang="th-TH" smtClean="0"/>
              <a:t> </a:t>
            </a:r>
            <a:r>
              <a:rPr lang="en-US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</a:t>
            </a:r>
            <a:endParaRPr lang="th-TH"/>
          </a:p>
          <a:p>
            <a:pPr>
              <a:spcBef>
                <a:spcPts val="600"/>
              </a:spcBef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ข้อดีของ </a:t>
            </a:r>
            <a:r>
              <a:rPr lang="en-US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ทำรายการได้ทุกที่ ทุกเวลา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ไม่ต้องเดินทางไปสาขาหรือหาตู้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ATM </a:t>
            </a:r>
            <a:endParaRPr lang="th-TH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ฟรีหรือเสียค่าธรรมเนียมถูกกว่าการทำรายการผ่านช่องทางอื่น </a:t>
            </a:r>
            <a:endParaRPr lang="en-US" smtClean="0">
              <a:effectLst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3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9" y="3958676"/>
            <a:ext cx="5954712" cy="53752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b="1"/>
              <a:t>ผู้สอนเปิด </a:t>
            </a:r>
            <a:r>
              <a:rPr lang="en-US" b="1"/>
              <a:t>Clip </a:t>
            </a:r>
            <a:r>
              <a:rPr lang="th-TH" b="1" smtClean="0"/>
              <a:t>เหตุผล</a:t>
            </a:r>
            <a:r>
              <a:rPr lang="th-TH" b="1"/>
              <a:t>ที่เขารู้จักคุณดี ทั้ง ๆ ที่เจอกันครั้งแรก </a:t>
            </a:r>
            <a:r>
              <a:rPr lang="en-US" u="sng">
                <a:hlinkClick r:id="rId3"/>
              </a:rPr>
              <a:t>https://youtu.be/tGqkOw7k0rE</a:t>
            </a:r>
            <a:r>
              <a:rPr lang="en-US"/>
              <a:t> </a:t>
            </a:r>
            <a:r>
              <a:rPr lang="en-US" b="1" smtClean="0"/>
              <a:t>(</a:t>
            </a:r>
            <a:r>
              <a:rPr lang="en-US" b="1"/>
              <a:t>2.28 </a:t>
            </a:r>
            <a:r>
              <a:rPr lang="th-TH" b="1"/>
              <a:t>นาที) ให้ผู้เรียนชม</a:t>
            </a:r>
            <a:r>
              <a:rPr lang="en-US"/>
              <a:t> </a:t>
            </a:r>
            <a:r>
              <a:rPr lang="th-TH"/>
              <a:t>(ที่มา</a:t>
            </a:r>
            <a:r>
              <a:rPr lang="en-US"/>
              <a:t>: </a:t>
            </a:r>
            <a:r>
              <a:rPr lang="en-US" smtClean="0">
                <a:hlinkClick r:id="rId4"/>
              </a:rPr>
              <a:t>www.safeinternetbanking.be</a:t>
            </a:r>
            <a:r>
              <a:rPr lang="en-US"/>
              <a:t>) </a:t>
            </a:r>
            <a:r>
              <a:rPr lang="th-TH"/>
              <a:t>ก่อนเข้าสู่</a:t>
            </a:r>
            <a:r>
              <a:rPr lang="th-TH" smtClean="0"/>
              <a:t>เนื้อหาใช้</a:t>
            </a:r>
            <a:r>
              <a:rPr lang="en-US" smtClean="0"/>
              <a:t> </a:t>
            </a:r>
            <a:r>
              <a:rPr lang="en-US"/>
              <a:t>online banking </a:t>
            </a:r>
            <a:r>
              <a:rPr lang="th-TH" smtClean="0"/>
              <a:t>ยังไงให้</a:t>
            </a:r>
            <a:r>
              <a:rPr lang="th-TH"/>
              <a:t>ปลอดภัย</a:t>
            </a:r>
            <a:endParaRPr lang="en-US"/>
          </a:p>
          <a:p>
            <a:pPr>
              <a:spcBef>
                <a:spcPts val="600"/>
              </a:spcBef>
            </a:pPr>
            <a:r>
              <a:rPr lang="th-TH" b="1" smtClean="0"/>
              <a:t>บทพูด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ผู้สอนสรุปให้ผู้เรียนฟังว่า </a:t>
            </a:r>
            <a:r>
              <a:rPr lang="th-TH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หากเราเปิดเผยข้อมูลส่วนตัวโดยเฉพาะเรื่องที่เกี่ยวกับการเงินไว้ใน </a:t>
            </a:r>
            <a:r>
              <a:rPr lang="en-US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Social media </a:t>
            </a:r>
            <a:r>
              <a:rPr lang="th-TH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จะทำให้คนอื่นรวมทั้งมิจฉาชีพสามารถเข้าถึงข้อมูลเหล่านั้น และอาจถูกขโมยเงินในบัญชีได้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9965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234950"/>
            <a:ext cx="5500687" cy="3094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2548" y="3362165"/>
            <a:ext cx="6291805" cy="6388044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th-TH" sz="1500" b="1" spc="-30"/>
              <a:t>บทพูด   </a:t>
            </a:r>
            <a:endParaRPr lang="th-TH" sz="1500" b="1" spc="-30" smtClean="0"/>
          </a:p>
          <a:p>
            <a:pPr marL="92075" indent="-92075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th-TH" sz="1500" smtClean="0"/>
              <a:t>นอกจาก</a:t>
            </a:r>
            <a:r>
              <a:rPr lang="th-TH" sz="1500"/>
              <a:t>ต้องรอบคอบ มีสติ และละเอียดถี่ถ้วนในการใช้งานแล้ว คุณควร</a:t>
            </a:r>
            <a:r>
              <a:rPr lang="th-TH" sz="1500" b="1"/>
              <a:t>ป้องกันภัยที่มาจากโลก</a:t>
            </a:r>
            <a:r>
              <a:rPr lang="th-TH" sz="1500" b="1" smtClean="0"/>
              <a:t>ออนไลน์ </a:t>
            </a:r>
            <a:r>
              <a:rPr lang="th-TH" sz="1500" smtClean="0"/>
              <a:t>ดังนี้</a:t>
            </a:r>
            <a:endParaRPr lang="th-TH" sz="1500"/>
          </a:p>
          <a:p>
            <a:pPr marL="269875" lvl="1" indent="-177800">
              <a:lnSpc>
                <a:spcPts val="1700"/>
              </a:lnSpc>
              <a:buAutoNum type="arabicPeriod"/>
            </a:pPr>
            <a:r>
              <a:rPr lang="th-TH" sz="1500" b="1"/>
              <a:t>จำกัดวงเงินการโอนต่อครั้งหรือต่อวัน </a:t>
            </a:r>
            <a:r>
              <a:rPr lang="th-TH" sz="1500"/>
              <a:t>และ</a:t>
            </a:r>
            <a:r>
              <a:rPr lang="th-TH" sz="1500" b="1"/>
              <a:t>แยกบัญชีที่ใช้</a:t>
            </a:r>
            <a:r>
              <a:rPr lang="th-TH" sz="1500" b="1" smtClean="0"/>
              <a:t>ทำรายการออนไลน์</a:t>
            </a:r>
            <a:r>
              <a:rPr lang="th-TH" sz="1500" b="1"/>
              <a:t>ออกจากบัญชีเงินออม</a:t>
            </a:r>
            <a:r>
              <a:rPr lang="th-TH" sz="1500"/>
              <a:t> เพื่อลดความเสียหายหากถูกขโมยเงิน </a:t>
            </a:r>
          </a:p>
          <a:p>
            <a:pPr marL="269875" lvl="1" indent="-177800">
              <a:lnSpc>
                <a:spcPts val="1700"/>
              </a:lnSpc>
              <a:buFont typeface="+mj-lt"/>
              <a:buAutoNum type="arabicPeriod"/>
              <a:defRPr/>
            </a:pPr>
            <a:r>
              <a:rPr lang="th-TH" sz="1500" b="1" smtClean="0"/>
              <a:t>ดูแลคอมพิวเตอร์หรือสมาร์ทโฟนให้</a:t>
            </a:r>
            <a:r>
              <a:rPr lang="th-TH" sz="1500" b="1"/>
              <a:t>ปลอดภัย </a:t>
            </a:r>
            <a:r>
              <a:rPr lang="th-TH" sz="1500" b="0"/>
              <a:t>เพื่อป้องกันโจรคัดลอก</a:t>
            </a:r>
            <a:r>
              <a:rPr lang="th-TH" sz="1500" b="0" smtClean="0"/>
              <a:t>ข้อมูลโดย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mtClean="0"/>
              <a:t>ใช้</a:t>
            </a:r>
            <a:r>
              <a:rPr lang="th-TH" sz="1500"/>
              <a:t>โปรแกรมป้องกันไวรัส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500" smtClean="0"/>
              <a:t>ไม่ใช้โปรแกรมเถื่อน  ไม่ </a:t>
            </a:r>
            <a:r>
              <a:rPr lang="en-US" sz="1500" smtClean="0"/>
              <a:t>Jailbreak/Root </a:t>
            </a:r>
            <a:r>
              <a:rPr lang="th-TH" sz="1500" smtClean="0"/>
              <a:t>สมาร์ทโฟน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ตั้งรหัสล็อคหน้าจอ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ใช้ </a:t>
            </a:r>
            <a:r>
              <a:rPr lang="en-US" sz="1500" smtClean="0"/>
              <a:t>3G, 4G </a:t>
            </a:r>
            <a:r>
              <a:rPr lang="th-TH" sz="1500" smtClean="0"/>
              <a:t>ในการทำรายการทางการเงิน</a:t>
            </a:r>
            <a:r>
              <a:rPr lang="th-TH" sz="1500" baseline="0" smtClean="0"/>
              <a:t>แทน</a:t>
            </a:r>
            <a:r>
              <a:rPr lang="th-TH" sz="1500" smtClean="0"/>
              <a:t> </a:t>
            </a:r>
            <a:r>
              <a:rPr lang="en-US" sz="1500" smtClean="0"/>
              <a:t>Free wifi </a:t>
            </a:r>
            <a:r>
              <a:rPr lang="th-TH" sz="1500" smtClean="0"/>
              <a:t> หรือหลีกเลี่ยงการใช้คอมพิวเตอร์สาธารณะ</a:t>
            </a:r>
            <a:r>
              <a:rPr lang="th-TH" sz="1500" baseline="0" smtClean="0"/>
              <a:t> </a:t>
            </a:r>
            <a:r>
              <a:rPr lang="th-TH" sz="1500" smtClean="0"/>
              <a:t>เพราะอาจถูกดักจับ </a:t>
            </a:r>
            <a:r>
              <a:rPr lang="en-US" sz="1500" smtClean="0"/>
              <a:t>Username </a:t>
            </a:r>
            <a:r>
              <a:rPr lang="th-TH" sz="1500" smtClean="0"/>
              <a:t>และ </a:t>
            </a:r>
            <a:r>
              <a:rPr lang="en-US" sz="1500" smtClean="0"/>
              <a:t>Password </a:t>
            </a:r>
            <a:r>
              <a:rPr lang="th-TH" sz="1500" smtClean="0"/>
              <a:t>หรืออนุญาต</a:t>
            </a:r>
            <a:r>
              <a:rPr lang="th-TH" sz="1500"/>
              <a:t>ให้เครื่อง</a:t>
            </a:r>
            <a:r>
              <a:rPr lang="th-TH" sz="1500" smtClean="0"/>
              <a:t>จำข้อมูลโดย</a:t>
            </a:r>
            <a:r>
              <a:rPr lang="th-TH" sz="1500"/>
              <a:t>ไม่</a:t>
            </a:r>
            <a:r>
              <a:rPr lang="th-TH" sz="1500" smtClean="0"/>
              <a:t>ตั้งใจ</a:t>
            </a:r>
          </a:p>
          <a:p>
            <a:pPr marL="269875" marR="0" lvl="1" indent="-177800" algn="l" defTabSz="914400" rtl="0" eaLnBrk="1" fontAlgn="auto" latinLnBrk="0" hangingPunct="1">
              <a:lnSpc>
                <a:spcPts val="1700"/>
              </a:lnSpc>
              <a:buClrTx/>
              <a:buSzTx/>
              <a:buFont typeface="+mj-lt"/>
              <a:buAutoNum type="arabicPeriod"/>
              <a:tabLst>
                <a:tab pos="182563" algn="l"/>
              </a:tabLst>
              <a:defRPr/>
            </a:pPr>
            <a:r>
              <a:rPr lang="th-TH" sz="1500" b="1" smtClean="0"/>
              <a:t>คิดก่อนคลิก-ใช้เว็บไซต์/แอปพลิเคชันที่ป</a:t>
            </a:r>
            <a:r>
              <a:rPr lang="th-TH" sz="1500" b="1"/>
              <a:t>ลอดภัย </a:t>
            </a:r>
            <a:endParaRPr lang="th-TH" sz="1500" b="1" smtClean="0"/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smtClean="0"/>
              <a:t>ก่อนเปิดลิงก์ ไฟล์แนบ หรือดาวน์โหลดแอปพลิเคชันที่ผู้ส่งอ้างว่าเป็นธนาคาร ต้องตรวจสอบให้ดีว่าผู้ส่งเป็นธนาคารจริงหรือไม่ 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smtClean="0"/>
              <a:t>พิมพ์</a:t>
            </a:r>
            <a:r>
              <a:rPr lang="th-TH" sz="1500"/>
              <a:t>ชื่อเว็บไซต์</a:t>
            </a:r>
            <a:r>
              <a:rPr lang="th-TH" sz="1500" smtClean="0"/>
              <a:t>ธนาคารเองแทนการค้นหาด้วย </a:t>
            </a:r>
            <a:r>
              <a:rPr lang="en-US" sz="1500" smtClean="0"/>
              <a:t>Google </a:t>
            </a:r>
            <a:r>
              <a:rPr lang="th-TH" sz="1500" smtClean="0"/>
              <a:t>ซึ่งสามารถสังเกตเว็บไซต์ที่ปลอดภัยได้จาก </a:t>
            </a:r>
            <a:r>
              <a:rPr lang="en-US" sz="1500" smtClean="0"/>
              <a:t>https://</a:t>
            </a:r>
            <a:r>
              <a:rPr lang="th-TH" sz="1500" smtClean="0"/>
              <a:t>.... ที่มีรูปแม่กุญแจล็อก เพื่อหลีกเลี่ยงเว็บไซต์ปลอมที่หลอกขโมยข้อมูล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th-TH" sz="1500" smtClean="0"/>
              <a:t>ดาวน์โหลดแอปพลิเคชันด้วยตนเองผ่านทาง </a:t>
            </a:r>
            <a:r>
              <a:rPr lang="en-US" sz="1500" smtClean="0"/>
              <a:t>App Store </a:t>
            </a:r>
            <a:r>
              <a:rPr lang="th-TH" sz="1500" smtClean="0"/>
              <a:t>หรือ </a:t>
            </a:r>
            <a:r>
              <a:rPr lang="en-US" sz="1500" smtClean="0"/>
              <a:t>Google Play </a:t>
            </a:r>
            <a:r>
              <a:rPr lang="th-TH" sz="1500" smtClean="0"/>
              <a:t>หรือให้เจ้าหน้าที่ธนาคารแนะนำ</a:t>
            </a:r>
          </a:p>
          <a:p>
            <a:pPr marL="269875" lvl="1" indent="-177800">
              <a:lnSpc>
                <a:spcPts val="1700"/>
              </a:lnSpc>
              <a:buFont typeface="+mj-lt"/>
              <a:buAutoNum type="arabicPeriod"/>
              <a:tabLst>
                <a:tab pos="182563" algn="l"/>
              </a:tabLst>
              <a:defRPr/>
            </a:pPr>
            <a:r>
              <a:rPr lang="th-TH" sz="1500" b="1"/>
              <a:t>ตั้ง </a:t>
            </a:r>
            <a:r>
              <a:rPr lang="en-US" sz="1500" b="1"/>
              <a:t>Username</a:t>
            </a:r>
            <a:r>
              <a:rPr lang="th-TH" sz="1500" b="1"/>
              <a:t> หรือ </a:t>
            </a:r>
            <a:r>
              <a:rPr lang="en-US" sz="1500" b="1"/>
              <a:t>Password </a:t>
            </a:r>
            <a:r>
              <a:rPr lang="th-TH" sz="1500" b="1"/>
              <a:t>ให้เดายาก แต่จำได้แม่น 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mtClean="0"/>
              <a:t>เปลี่ยน </a:t>
            </a:r>
            <a:r>
              <a:rPr lang="en-US" sz="1500" smtClean="0"/>
              <a:t>Password </a:t>
            </a:r>
            <a:r>
              <a:rPr lang="th-TH" sz="1500" smtClean="0"/>
              <a:t>สม่ำเสมอ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mtClean="0"/>
              <a:t>เมื่อเลิกใช้งานอย่าลืม </a:t>
            </a:r>
            <a:r>
              <a:rPr lang="en-US" sz="1500" smtClean="0"/>
              <a:t>Log out </a:t>
            </a:r>
            <a:r>
              <a:rPr lang="th-TH" sz="1500" smtClean="0"/>
              <a:t>ทุกครั้ง 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mtClean="0"/>
              <a:t>อย่าใช้</a:t>
            </a:r>
            <a:r>
              <a:rPr lang="en-US" sz="1500" smtClean="0"/>
              <a:t> Password </a:t>
            </a:r>
            <a:r>
              <a:rPr lang="th-TH" sz="1500" smtClean="0"/>
              <a:t>เดียวกันทุกที่</a:t>
            </a:r>
            <a:r>
              <a:rPr lang="th-TH" sz="1500" baseline="0" smtClean="0"/>
              <a:t> (</a:t>
            </a:r>
            <a:r>
              <a:rPr lang="en-US" sz="1500" baseline="0" smtClean="0"/>
              <a:t>Online banking/ </a:t>
            </a:r>
            <a:r>
              <a:rPr lang="th-TH" sz="1500" baseline="0" smtClean="0"/>
              <a:t>อีเมล</a:t>
            </a:r>
            <a:r>
              <a:rPr lang="en-US" sz="1500" smtClean="0"/>
              <a:t> </a:t>
            </a:r>
            <a:r>
              <a:rPr lang="th-TH" sz="1500" baseline="0" smtClean="0"/>
              <a:t>/</a:t>
            </a:r>
            <a:r>
              <a:rPr lang="th-TH" sz="1500" smtClean="0"/>
              <a:t> </a:t>
            </a:r>
            <a:r>
              <a:rPr lang="en-US" sz="1500" baseline="0" smtClean="0"/>
              <a:t>Social media)</a:t>
            </a:r>
            <a:endParaRPr lang="th-TH" sz="1500" smtClean="0"/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mtClean="0"/>
              <a:t>ห้าม</a:t>
            </a:r>
            <a:r>
              <a:rPr lang="th-TH" sz="1500"/>
              <a:t>บอก </a:t>
            </a:r>
            <a:r>
              <a:rPr lang="en-US" sz="1500"/>
              <a:t>Username</a:t>
            </a:r>
            <a:r>
              <a:rPr lang="th-TH" sz="1500"/>
              <a:t> หรือ </a:t>
            </a:r>
            <a:r>
              <a:rPr lang="en-US" sz="1500"/>
              <a:t>Password </a:t>
            </a:r>
            <a:r>
              <a:rPr lang="th-TH" sz="1500"/>
              <a:t>แก่ผู้อื่น 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/>
              <a:t>ไม่ตั้ง</a:t>
            </a:r>
            <a:r>
              <a:rPr lang="th-TH" sz="1500" smtClean="0"/>
              <a:t>ค่าให้คอมพิวเตอร์หรือสมาร์ทโฟนจำ </a:t>
            </a:r>
            <a:r>
              <a:rPr lang="en-US" sz="1500"/>
              <a:t>Password </a:t>
            </a:r>
            <a:endParaRPr lang="en-US" sz="1500" smtClean="0"/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kern="1200" smtClean="0">
                <a:solidFill>
                  <a:schemeClr val="tx1"/>
                </a:solidFill>
                <a:effectLst/>
              </a:rPr>
              <a:t>มีอีเมลสำรองสำหรับกู้คืนบัญชี หรือรีเซ็ต 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Password</a:t>
            </a:r>
            <a:endParaRPr lang="th-TH" sz="1500"/>
          </a:p>
          <a:p>
            <a:pPr marL="269875" lvl="1" indent="-177800">
              <a:lnSpc>
                <a:spcPts val="1700"/>
              </a:lnSpc>
              <a:buFont typeface="+mj-lt"/>
              <a:buAutoNum type="arabicPeriod"/>
              <a:tabLst>
                <a:tab pos="182563" algn="l"/>
              </a:tabLst>
              <a:defRPr/>
            </a:pPr>
            <a:r>
              <a:rPr lang="th-TH" sz="1500" b="1" spc="-30" smtClean="0"/>
              <a:t>ตรวจสอบความถูกต้องของรายการ</a:t>
            </a:r>
          </a:p>
          <a:p>
            <a:pPr marL="450850" lvl="1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b="0" smtClean="0"/>
              <a:t>ตรวจก่อนยืนยันการทำรายการทุกครั้ง</a:t>
            </a:r>
          </a:p>
          <a:p>
            <a:pPr marL="450850" lvl="1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b="0" smtClean="0"/>
              <a:t>ตรวจความเคลื่อนไหวของเงินในบัญชี ทั้ง</a:t>
            </a:r>
            <a:r>
              <a:rPr lang="th-TH" sz="1500" b="0"/>
              <a:t>รายการใช้จ่าย การโอนเงิน และยอดเงิน</a:t>
            </a:r>
            <a:r>
              <a:rPr lang="th-TH" sz="1500" b="0" smtClean="0"/>
              <a:t>คงเหลือ</a:t>
            </a:r>
            <a:r>
              <a:rPr lang="th-TH" sz="1500" b="0" baseline="0" smtClean="0"/>
              <a:t> </a:t>
            </a:r>
            <a:r>
              <a:rPr lang="th-TH" sz="1500" b="0" smtClean="0"/>
              <a:t>ผ่าน </a:t>
            </a:r>
            <a:r>
              <a:rPr lang="en-US" sz="1500" b="0"/>
              <a:t>SMS </a:t>
            </a:r>
            <a:r>
              <a:rPr lang="th-TH" sz="1500" b="0"/>
              <a:t>หรืออีเมลที่ลงทะเบียนให้ธนาคารแจ้งเตือน </a:t>
            </a:r>
            <a:endParaRPr lang="th-TH" sz="1500" b="0" smtClean="0"/>
          </a:p>
          <a:p>
            <a:pPr marL="269875" marR="0" lvl="1" indent="-177800" algn="l" defTabSz="914400" rtl="0" eaLnBrk="1" fontAlgn="auto" latinLnBrk="0" hangingPunct="1">
              <a:lnSpc>
                <a:spcPts val="1700"/>
              </a:lnSpc>
              <a:buClrTx/>
              <a:buSzTx/>
              <a:tabLst>
                <a:tab pos="182563" algn="l"/>
              </a:tabLst>
              <a:defRPr/>
            </a:pPr>
            <a:r>
              <a:rPr lang="th-TH" sz="1500" b="1" smtClean="0"/>
              <a:t>6.  รีบติดต่อธนาคารหาก</a:t>
            </a:r>
            <a:r>
              <a:rPr lang="th-TH" sz="1500" b="1"/>
              <a:t>พบรายการ</a:t>
            </a:r>
            <a:r>
              <a:rPr lang="th-TH" sz="1500" b="1" smtClean="0"/>
              <a:t>ผิดปกติ หรือเมื่อเปลี่ยน</a:t>
            </a:r>
            <a:r>
              <a:rPr lang="th-TH" sz="1500" b="1"/>
              <a:t>เบอร์โทรศัพท์ อีเมล หรือที่อยู่ </a:t>
            </a:r>
            <a:endParaRPr lang="th-TH" sz="1500" b="1" smtClean="0"/>
          </a:p>
          <a:p>
            <a:pPr marL="269875" marR="0" lvl="1" indent="-177800" algn="l" defTabSz="914400" rtl="0" eaLnBrk="1" fontAlgn="auto" latinLnBrk="0" hangingPunct="1">
              <a:lnSpc>
                <a:spcPts val="1700"/>
              </a:lnSpc>
              <a:buClrTx/>
              <a:buSzTx/>
              <a:tabLst>
                <a:tab pos="182563" algn="l"/>
              </a:tabLst>
              <a:defRPr/>
            </a:pPr>
            <a:r>
              <a:rPr lang="th-TH" sz="1500" b="1" smtClean="0"/>
              <a:t>7.  เปิดเผย</a:t>
            </a:r>
            <a:r>
              <a:rPr lang="th-TH" sz="1500" b="1"/>
              <a:t>ข้อมูลส่วนตัวใน </a:t>
            </a:r>
            <a:r>
              <a:rPr lang="en-US" sz="1500" b="1"/>
              <a:t>Social media </a:t>
            </a:r>
            <a:r>
              <a:rPr lang="th-TH" sz="1500" b="1"/>
              <a:t>เท่าที่จำเป็น และติดตามข่าวสารอยู่เสมอ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41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/>
              <a:t>พร้อมเพย์คืออะไร</a:t>
            </a:r>
          </a:p>
          <a:p>
            <a:pPr marL="538163" lvl="2" indent="-2714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พร้อม</a:t>
            </a:r>
            <a:r>
              <a:rPr lang="th-TH"/>
              <a:t>เพย์เป็นการโอน</a:t>
            </a:r>
            <a:r>
              <a:rPr lang="th-TH" smtClean="0"/>
              <a:t>เงินเข้า</a:t>
            </a:r>
            <a:r>
              <a:rPr lang="th-TH" b="1" smtClean="0"/>
              <a:t>บัญชีเงินฝาก</a:t>
            </a:r>
            <a:r>
              <a:rPr lang="th-TH" smtClean="0"/>
              <a:t>หรือ</a:t>
            </a:r>
            <a:r>
              <a:rPr lang="th-TH" b="1" smtClean="0"/>
              <a:t>บัญชี </a:t>
            </a:r>
            <a:r>
              <a:rPr lang="en-US" b="1" smtClean="0"/>
              <a:t>e-Money </a:t>
            </a:r>
            <a:r>
              <a:rPr lang="th-TH" smtClean="0"/>
              <a:t>ด้วย</a:t>
            </a:r>
            <a:r>
              <a:rPr lang="th-TH" u="sng"/>
              <a:t>เบอร์โทรศัพท์มือถือ</a:t>
            </a:r>
            <a:r>
              <a:rPr lang="th-TH"/>
              <a:t> </a:t>
            </a:r>
            <a:r>
              <a:rPr lang="th-TH" smtClean="0"/>
              <a:t/>
            </a:r>
            <a:br>
              <a:rPr lang="th-TH" smtClean="0"/>
            </a:br>
            <a:r>
              <a:rPr lang="th-TH" u="sng" smtClean="0"/>
              <a:t>เลข</a:t>
            </a:r>
            <a:r>
              <a:rPr lang="th-TH" u="sng"/>
              <a:t>ประจำตัวประชาชน</a:t>
            </a:r>
            <a:r>
              <a:rPr lang="th-TH"/>
              <a:t> หรือ</a:t>
            </a:r>
            <a:r>
              <a:rPr lang="th-TH" u="sng"/>
              <a:t>หมายเลข</a:t>
            </a:r>
            <a:r>
              <a:rPr lang="en-US" u="sng"/>
              <a:t> e-Wallet</a:t>
            </a:r>
            <a:r>
              <a:rPr lang="th-TH" u="sng"/>
              <a:t> </a:t>
            </a:r>
            <a:r>
              <a:rPr lang="th-TH" smtClean="0"/>
              <a:t>ของผู้รับโอน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ใช้พร้อมเพย์ดียังไง</a:t>
            </a:r>
            <a:r>
              <a:rPr lang="en-US" b="1" smtClean="0"/>
              <a:t> </a:t>
            </a:r>
            <a:endParaRPr lang="th-TH" b="1" smtClean="0"/>
          </a:p>
          <a:p>
            <a:pPr marL="538163" lvl="2" indent="-2714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ถูก</a:t>
            </a:r>
            <a:r>
              <a:rPr lang="th-TH" b="1"/>
              <a:t>กว่าการโอนผ่านระบบเดิมหรือโอนผ่านสาขา  </a:t>
            </a:r>
            <a:endParaRPr lang="th-TH" b="1" smtClean="0"/>
          </a:p>
          <a:p>
            <a:pPr marL="715963" lvl="3" indent="-1778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หาก</a:t>
            </a:r>
            <a:r>
              <a:rPr lang="th-TH"/>
              <a:t>โอนเงินไม่เกิน 5,000 บาท ผู้โอนก็ไม่ต้องเสียค่าธรรมเนียม </a:t>
            </a:r>
            <a:endParaRPr lang="th-TH" smtClean="0"/>
          </a:p>
          <a:p>
            <a:pPr marL="542925" lvl="3" indent="-2762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ผู้ใช้งาน</a:t>
            </a:r>
            <a:r>
              <a:rPr lang="th-TH" b="1"/>
              <a:t>ได้รับความสะดวกมากขึ้น เพราะสามารถใช้ได้ทุกที่ ทุกโอกาส</a:t>
            </a:r>
          </a:p>
          <a:p>
            <a:pPr marL="715963" lvl="3" indent="-1778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/>
              <a:t>เช่น จ่ายค่าแท็กซี่ รับเงินคืนภาษี/สวัสดิการจากรัฐ โอนค่าข้าวให้เพื่อน โอนเงินกลับบ้านต่างจังหวัด เติมเงินรถไฟฟ้า ซื้อของออนไลน์</a:t>
            </a:r>
          </a:p>
          <a:p>
            <a:pPr marL="266700" indent="-2667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/>
              <a:t>ผู้สอนเปิดคลิป ภูมิใจใช้พร้อมเพย์ </a:t>
            </a:r>
            <a:r>
              <a:rPr lang="en-US" b="1"/>
              <a:t>: </a:t>
            </a:r>
            <a:r>
              <a:rPr lang="th-TH" b="1"/>
              <a:t>ช่างโอนเงินกลับบ้าน (31 วินาที)</a:t>
            </a:r>
            <a:r>
              <a:rPr lang="th-TH"/>
              <a:t>  </a:t>
            </a:r>
          </a:p>
          <a:p>
            <a:pPr marL="449263" lvl="1" indent="-18256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/>
            </a:pPr>
            <a:r>
              <a:rPr lang="th-TH"/>
              <a:t>ตัวอย่างการโอนเงินพร้อมเพย์กลับบ้านในต่างจังหวัด ซึ่งลูกโอนเงินให้แม่โดยใช้เลขประจำตัวประชาชนของแม่ แทนการ</a:t>
            </a:r>
            <a:r>
              <a:rPr lang="th-TH" smtClean="0"/>
              <a:t>ใช้เลขที่บัญชีเงินฝาก</a:t>
            </a:r>
            <a:endParaRPr lang="th-TH"/>
          </a:p>
          <a:p>
            <a:pPr indent="-1905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/>
            </a:pPr>
            <a:r>
              <a:rPr lang="th-TH"/>
              <a:t>เมื่อเห็นข้อดีของพร้อมเพย์</a:t>
            </a:r>
            <a:r>
              <a:rPr lang="th-TH" smtClean="0"/>
              <a:t>แล้วอยาก</a:t>
            </a:r>
            <a:r>
              <a:rPr lang="th-TH"/>
              <a:t>ใช้บ้างต้อง</a:t>
            </a:r>
            <a:r>
              <a:rPr lang="th-TH" smtClean="0"/>
              <a:t>ทำยังไง</a:t>
            </a:r>
            <a:endParaRPr lang="th-TH"/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1600" kern="1200" baseline="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h-TH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lvl="0"/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48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6175094" cy="497263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  </a:t>
            </a:r>
          </a:p>
          <a:p>
            <a:pPr marL="173038" marR="0" indent="-173038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อยากใช้พร้อมเพย์ต้องทำยังไง  </a:t>
            </a:r>
            <a:endParaRPr lang="th-TH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 ผู้รับโอน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ต้องลงทะเบียนพร้อมเพย์ </a:t>
            </a:r>
          </a:p>
          <a:p>
            <a:pPr marL="625475" marR="0" lvl="1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เพื่อผูกบัญชีเงินฝากหรือบัญชี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e-Money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ที่ใช้รับเงิน </a:t>
            </a:r>
          </a:p>
          <a:p>
            <a:pPr marL="625475" marR="0" lvl="1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โดยใช้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เบอร์โทรศัพท์มือถือ เลขประจำตัวประชาชน หรือหมายเลข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e-Wallet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15 หลัก ตามที่</a:t>
            </a:r>
            <a:b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ผู้ให้บริการกำหนด  </a:t>
            </a:r>
          </a:p>
          <a:p>
            <a:pPr marL="625475" marR="0" lvl="1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mtClean="0"/>
              <a:t>ในกรณี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ผูกบัญชีเงินฝาก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สามารถทำได้ผ่านช่องทางตู้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ATM,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Internet banking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,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หรือสาขาธนาคาร ส่วนการ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ผูกบัญชี </a:t>
            </a:r>
            <a:r>
              <a:rPr lang="en-US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e-Money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สามารถทำผ่านสาขาหรือจุดให้บริการที่กำหนด</a:t>
            </a:r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182563" marR="0" lvl="0" indent="-9525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 ส่วน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ผู้โอน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ไม่จำเป็นต้องลงทะเบียน ก็สามารถโอนพร้อมเพย์ได้ โดย</a:t>
            </a:r>
          </a:p>
          <a:p>
            <a:pPr marL="625475" marR="0" lvl="0" indent="-26670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เลือกโอนเมนู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พร้อมเพย์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”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ผ่านช่องทางตู้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ATM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,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Internet banking,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Mobile banking</a:t>
            </a:r>
            <a:r>
              <a:rPr lang="th-TH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หรือ</a:t>
            </a:r>
            <a:br>
              <a:rPr lang="th-TH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แอปพลิเคชัน </a:t>
            </a:r>
            <a:r>
              <a:rPr lang="en-US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(ไม่สามารถโอนพร้อมเพย์ได้ที่สาขาธนาคารหรือสาขาผู้ให้บริการ</a:t>
            </a:r>
            <a:r>
              <a:rPr lang="th-TH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e-Money)</a:t>
            </a:r>
            <a:endParaRPr lang="th-TH" kern="1200" baseline="0" smtClean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25475" marR="0" lvl="0" indent="-26670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โดย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ระบุเบอร์โทรศัพท์มือถือ เลขประจำตัวประชาชน หรือหมายเลข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 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ของผู้รับโอน 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(แทนการระบุเลขที่บัญชีเงินฝากของผู้รับโอน)</a:t>
            </a:r>
            <a:endParaRPr lang="en-US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r>
              <a:rPr lang="en-US" sz="1800" smtClean="0">
                <a:effectLst/>
              </a:rPr>
              <a:t/>
            </a:r>
            <a:br>
              <a:rPr lang="en-US" sz="1800" smtClean="0">
                <a:effectLst/>
              </a:rPr>
            </a:b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887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1" cy="4537730"/>
          </a:xfrm>
        </p:spPr>
        <p:txBody>
          <a:bodyPr/>
          <a:lstStyle/>
          <a:p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h-TH"/>
              <a:t>ความก้าวหน้าทาง</a:t>
            </a:r>
            <a:r>
              <a:rPr lang="th-TH" smtClean="0"/>
              <a:t>เทคโนโลยีในปัจจุบัน ทำให้ผู้ใช้บริการทางการเงินอิเล็กทรอนิกส์โดยเฉพาะ</a:t>
            </a:r>
            <a:r>
              <a:rPr lang="en-US" smtClean="0"/>
              <a:t>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Internet banking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และ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</a:t>
            </a:r>
            <a:r>
              <a:rPr lang="en-US" smtClean="0"/>
              <a:t>banking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หรือที่เรียกรวม ๆ ว่า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เพราะมีข้อดี คือ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ได้รับความ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สะดวก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สามารถ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ทำรายการได้ทุกที่ ทุกเวลา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ประหยัดค่าใช้จ่ายในการเดินทาง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ไปสาขา หรือหาตู้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ATM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และ</a:t>
            </a:r>
            <a:r>
              <a:rPr lang="th-TH" b="1" smtClean="0"/>
              <a:t>จ่าย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ค่าธรรมเนียม</a:t>
            </a:r>
            <a:br>
              <a:rPr lang="th-TH" b="1" kern="1200" smtClean="0">
                <a:solidFill>
                  <a:schemeClr val="tx1"/>
                </a:solidFill>
                <a:effectLst/>
              </a:rPr>
            </a:br>
            <a:r>
              <a:rPr lang="th-TH" b="1" kern="1200" smtClean="0">
                <a:solidFill>
                  <a:schemeClr val="tx1"/>
                </a:solidFill>
                <a:effectLst/>
              </a:rPr>
              <a:t>ในการใช้บริการถูกลง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/>
              <a:t>แต่ความก้าวหน้านั้น อาจก่อให้</a:t>
            </a:r>
            <a:r>
              <a:rPr lang="th-TH" b="1"/>
              <a:t>เกิดความเสี่ยงรูปแบบใหม่ </a:t>
            </a:r>
            <a:r>
              <a:rPr lang="th-TH"/>
              <a:t>ทั้งที่เกิดจาก</a:t>
            </a:r>
            <a:r>
              <a:rPr lang="th-TH" smtClean="0"/>
              <a:t>ความรู้เท่าไม่ถึงการณ์หรือ</a:t>
            </a:r>
            <a:r>
              <a:rPr lang="th-TH"/>
              <a:t>เกิดจากมิจฉาชีพ </a:t>
            </a:r>
            <a:endParaRPr lang="th-TH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ดังนั้น </a:t>
            </a:r>
            <a:r>
              <a:rPr lang="th-TH"/>
              <a:t>ผู้ใช้บริการควรทำความรู้จักบริการทางการเงินที่ใช้อยู่ในชีวิตประจำวัน เช่น </a:t>
            </a:r>
            <a:endParaRPr lang="th-TH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บัตร</a:t>
            </a:r>
            <a:r>
              <a:rPr lang="th-TH"/>
              <a:t>อิเล็กทรอนิกส์ </a:t>
            </a:r>
            <a:endParaRPr lang="th-TH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mtClean="0"/>
              <a:t>Online banking</a:t>
            </a:r>
            <a:endParaRPr lang="th-TH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การ</a:t>
            </a:r>
            <a:r>
              <a:rPr lang="th-TH"/>
              <a:t>โอนเงินแบบพร้อมเพย์ </a:t>
            </a:r>
            <a:r>
              <a:rPr lang="th-TH" smtClean="0"/>
              <a:t>และ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การ</a:t>
            </a:r>
            <a:r>
              <a:rPr lang="th-TH"/>
              <a:t>ชำระเงินด้วย </a:t>
            </a:r>
            <a:r>
              <a:rPr lang="en-US"/>
              <a:t>QR Code</a:t>
            </a:r>
            <a:r>
              <a:rPr lang="th-TH"/>
              <a:t> </a:t>
            </a:r>
            <a:endParaRPr lang="th-TH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เพื่อ</a:t>
            </a:r>
            <a:r>
              <a:rPr lang="th-TH"/>
              <a:t>จะได้เลือกใช้บริการอย่าง</a:t>
            </a:r>
            <a:r>
              <a:rPr lang="th-TH" b="1"/>
              <a:t>เหมาะสม ปลอดภัย และเกิดประโยชน์</a:t>
            </a:r>
            <a:r>
              <a:rPr lang="th-TH" smtClean="0"/>
              <a:t>สูงสุด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5413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6043612" cy="5375206"/>
          </a:xfrm>
        </p:spPr>
        <p:txBody>
          <a:bodyPr/>
          <a:lstStyle/>
          <a:p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  </a:t>
            </a:r>
          </a:p>
          <a:p>
            <a:pPr>
              <a:spcBef>
                <a:spcPts val="600"/>
              </a:spcBef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ใช้พร้อมเพย์ ต้องระวังอะไรบ้าง</a:t>
            </a:r>
          </a:p>
          <a:p>
            <a:pPr>
              <a:spcBef>
                <a:spcPts val="600"/>
              </a:spcBef>
            </a:pPr>
            <a:r>
              <a:rPr lang="th-TH" b="1" u="sng" smtClean="0"/>
              <a:t>ผู้โอน</a:t>
            </a:r>
            <a:endParaRPr lang="en-US" sz="1600" b="1" u="sng" kern="1200" smtClean="0">
              <a:solidFill>
                <a:schemeClr val="tx1"/>
              </a:solidFill>
              <a:effectLst/>
            </a:endParaRPr>
          </a:p>
          <a:p>
            <a:pPr marL="285750" indent="-285750" defTabSz="941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เลือกเมนูโอน</a:t>
            </a:r>
            <a:r>
              <a:rPr lang="en-US" b="1" smtClean="0"/>
              <a:t> “</a:t>
            </a:r>
            <a:r>
              <a:rPr lang="th-TH" b="1"/>
              <a:t>พร้อมเพย์</a:t>
            </a:r>
            <a:r>
              <a:rPr lang="en-US" b="1"/>
              <a:t>” </a:t>
            </a:r>
          </a:p>
          <a:p>
            <a:pPr marL="285750" indent="-285750" defTabSz="941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จากนั้น</a:t>
            </a:r>
            <a:r>
              <a:rPr lang="th-TH" b="1" smtClean="0"/>
              <a:t>ใส่</a:t>
            </a:r>
            <a:r>
              <a:rPr lang="th-TH" b="1"/>
              <a:t>เบอร์โทรศัพท์มือถือ </a:t>
            </a:r>
            <a:r>
              <a:rPr lang="th-TH" b="1" smtClean="0"/>
              <a:t>เลขประจำตัวประชาชน </a:t>
            </a:r>
            <a:r>
              <a:rPr lang="th-TH" b="1"/>
              <a:t>หรือหมายเลข </a:t>
            </a:r>
            <a:r>
              <a:rPr lang="en-US" b="1"/>
              <a:t>e-Wallet </a:t>
            </a:r>
            <a:r>
              <a:rPr lang="th-TH" b="1" smtClean="0"/>
              <a:t>ของผู้รับโอน </a:t>
            </a:r>
            <a:r>
              <a:rPr lang="th-TH" smtClean="0"/>
              <a:t>(ไม่ใส่เลขที่บัญชีเงินฝาก) </a:t>
            </a:r>
            <a:endParaRPr lang="th-TH"/>
          </a:p>
          <a:p>
            <a:pPr marL="285750" indent="-285750" defTabSz="941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/>
              <a:t>ตรวจสอบชื่อ-นามสกุลผู้รับโอน และจำนวนเงินโอนให้ถูกต้องก่อนยืนยัน</a:t>
            </a:r>
            <a:r>
              <a:rPr lang="th-TH" b="1" smtClean="0"/>
              <a:t>รายการ</a:t>
            </a:r>
            <a:r>
              <a:rPr lang="th-TH" b="1" baseline="0" smtClean="0"/>
              <a:t> </a:t>
            </a:r>
            <a:r>
              <a:rPr lang="th-TH" b="0" baseline="0" smtClean="0"/>
              <a:t>เหมือนการโอนเงินวิธีอื่น</a:t>
            </a:r>
            <a:r>
              <a:rPr lang="th-TH" b="0" smtClean="0"/>
              <a:t> </a:t>
            </a:r>
            <a:r>
              <a:rPr lang="th-TH" smtClean="0"/>
              <a:t>เพื่อ</a:t>
            </a:r>
            <a:r>
              <a:rPr lang="th-TH"/>
              <a:t>ป้องกันการโอนผิด</a:t>
            </a:r>
            <a:r>
              <a:rPr lang="th-TH" smtClean="0"/>
              <a:t>บัญชี</a:t>
            </a:r>
          </a:p>
          <a:p>
            <a:pPr>
              <a:spcBef>
                <a:spcPts val="600"/>
              </a:spcBef>
              <a:defRPr/>
            </a:pPr>
            <a:r>
              <a:rPr lang="th-TH" b="1" u="sng"/>
              <a:t>ผู้รับโอน</a:t>
            </a:r>
          </a:p>
          <a:p>
            <a:pPr marL="285750" indent="-285750" defTabSz="941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 smtClean="0"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หากเปลี่ยนหรือเลิกใช้เบอร์โทรศัพท์มือถือที่ผูกกับพร้อมเพย์ </a:t>
            </a:r>
            <a:r>
              <a:rPr lang="th-TH" sz="1600" b="0" kern="1200" smtClean="0"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ต้องแจ้งให้ธนาคารทราบทุกครั้ง  (การย้ายค่ายหรือเปลี่ยนโทรศัพท์มือถือแต่ไม่เปลี่ยนเบอร์ ไม่ต้องแจ้งให้ธนาคารทราบ)</a:t>
            </a:r>
          </a:p>
          <a:p>
            <a:pPr marL="285750" lvl="0" indent="-285750">
              <a:buFontTx/>
              <a:buChar char="-"/>
            </a:pPr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7264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21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7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6043612" cy="451543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kern="1200" smtClean="0">
                <a:effectLst/>
              </a:rPr>
              <a:t>บทพูด</a:t>
            </a:r>
          </a:p>
          <a:p>
            <a:pPr marL="285750" marR="0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smtClean="0">
                <a:effectLst/>
              </a:rPr>
              <a:t>QR Code </a:t>
            </a:r>
            <a:r>
              <a:rPr lang="th-TH" b="1" smtClean="0"/>
              <a:t>(</a:t>
            </a:r>
            <a:r>
              <a:rPr lang="en-US" sz="1600" b="1" kern="1200" smtClean="0">
                <a:effectLst/>
              </a:rPr>
              <a:t>Quick Response Code)</a:t>
            </a:r>
            <a:r>
              <a:rPr lang="en-US" b="1" smtClean="0"/>
              <a:t> </a:t>
            </a:r>
            <a:r>
              <a:rPr lang="th-TH" b="1" smtClean="0"/>
              <a:t>คืออะไร</a:t>
            </a:r>
            <a:endParaRPr lang="th-TH" sz="1600" b="1" kern="1200" smtClean="0">
              <a:effectLst/>
            </a:endParaRPr>
          </a:p>
          <a:p>
            <a:pPr marL="449263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smtClean="0">
                <a:effectLst/>
              </a:rPr>
              <a:t>เป็นรหัสที่ใช้เก็บข้อมูล โดย</a:t>
            </a:r>
            <a:r>
              <a:rPr lang="th-TH" smtClean="0"/>
              <a:t>ปัจจุบัน</a:t>
            </a:r>
            <a:r>
              <a:rPr lang="th-TH"/>
              <a:t>มีการนำ</a:t>
            </a:r>
            <a:r>
              <a:rPr lang="en-US"/>
              <a:t> QR Code </a:t>
            </a:r>
            <a:r>
              <a:rPr lang="th-TH" kern="1200" smtClean="0">
                <a:effectLst/>
              </a:rPr>
              <a:t>มาใช้เป็นช่องทางการเข้าถึงข้อมูลต่าง ๆ เช่น เว็บไซต์ ชื่อ-เลขที่บัญชีเงินฝาก/</a:t>
            </a:r>
            <a:r>
              <a:rPr lang="en-US" kern="1200" smtClean="0">
                <a:effectLst/>
              </a:rPr>
              <a:t> e-Wallet</a:t>
            </a:r>
            <a:r>
              <a:rPr lang="en-US" kern="1200" baseline="0" smtClean="0">
                <a:effectLst/>
              </a:rPr>
              <a:t> </a:t>
            </a:r>
            <a:r>
              <a:rPr lang="th-TH" kern="1200" smtClean="0">
                <a:effectLst/>
              </a:rPr>
              <a:t>ของร้านค้า บางครั้งอาจระบุราคาสินค้าด้วย</a:t>
            </a:r>
            <a:endParaRPr lang="th-TH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>
                <a:ea typeface="Calibri" panose="020F0502020204030204" pitchFamily="34" charset="0"/>
              </a:rPr>
              <a:t>ใช้ </a:t>
            </a:r>
            <a:r>
              <a:rPr lang="en-US" b="1" smtClean="0">
                <a:ea typeface="Calibri" panose="020F0502020204030204" pitchFamily="34" charset="0"/>
              </a:rPr>
              <a:t>QR Code</a:t>
            </a:r>
            <a:r>
              <a:rPr lang="th-TH" b="1" smtClean="0">
                <a:ea typeface="Calibri" panose="020F0502020204030204" pitchFamily="34" charset="0"/>
              </a:rPr>
              <a:t> แล้วดียังไง</a:t>
            </a:r>
          </a:p>
          <a:p>
            <a:pPr marL="449263" lvl="1" indent="-1841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>
                <a:ea typeface="Calibri" panose="020F0502020204030204" pitchFamily="34" charset="0"/>
              </a:rPr>
              <a:t>ผู้ซื้อ</a:t>
            </a:r>
            <a:r>
              <a:rPr lang="en-US" baseline="0" smtClean="0">
                <a:ea typeface="Calibri" panose="020F0502020204030204" pitchFamily="34" charset="0"/>
              </a:rPr>
              <a:t>: </a:t>
            </a:r>
            <a:r>
              <a:rPr lang="th-TH" smtClean="0">
                <a:ea typeface="Calibri" panose="020F0502020204030204" pitchFamily="34" charset="0"/>
              </a:rPr>
              <a:t>สะดวกในการชำระค่าสินค้า ไม่ต้องพกเงินสด ไม่ต้องพกบัตร ไม่ต้องขอเลขที่บัญชีเงินฝากของร้านค้า และ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ปลอดภัยมากขึ้นเพราะไม่ต้องมอบบัตรหรือแจ้งข้อมูลบัตรแก่ร้านค้า</a:t>
            </a:r>
            <a:endParaRPr lang="th-TH" smtClean="0">
              <a:ea typeface="Calibri" panose="020F0502020204030204" pitchFamily="34" charset="0"/>
            </a:endParaRPr>
          </a:p>
          <a:p>
            <a:pPr marL="449263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smtClean="0">
                <a:effectLst/>
              </a:rPr>
              <a:t>ผู้ขาย</a:t>
            </a:r>
            <a:r>
              <a:rPr lang="en-US" kern="1200" smtClean="0">
                <a:effectLst/>
              </a:rPr>
              <a:t>:</a:t>
            </a:r>
            <a:r>
              <a:rPr lang="en-US" kern="1200" baseline="0" smtClean="0">
                <a:effectLst/>
              </a:rPr>
              <a:t> </a:t>
            </a:r>
            <a:r>
              <a:rPr lang="th-TH" kern="1200" smtClean="0">
                <a:effectLst/>
              </a:rPr>
              <a:t>ไม่ต้องติดตั้งเครื่องรับบัตร ไม่ต้องทอนเงิน และลดภาระในการจัดการเงินสด เพราะเงินเข้าบัญชีเงินฝากของร้านค้าโดยตรง</a:t>
            </a:r>
            <a:endParaRPr lang="th-TH" smtClean="0"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altLang="th-TH" b="1" smtClean="0"/>
              <a:t>รูปแบบ </a:t>
            </a:r>
            <a:r>
              <a:rPr lang="en-US" altLang="th-TH" sz="1600" b="1" smtClean="0"/>
              <a:t>QR Code </a:t>
            </a:r>
            <a:r>
              <a:rPr lang="th-TH" altLang="th-TH" sz="1600" b="1" smtClean="0"/>
              <a:t>ณ จุดรับชำระของร้านค้า </a:t>
            </a:r>
            <a:r>
              <a:rPr lang="th-TH" altLang="th-TH" sz="1600" b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มีทั้ง</a:t>
            </a:r>
          </a:p>
          <a:p>
            <a:pPr marL="449263" marR="0" lvl="1" indent="-1841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th-TH" b="1" smtClean="0"/>
              <a:t>QR code</a:t>
            </a:r>
            <a:r>
              <a:rPr lang="th-TH" altLang="th-TH" b="1" smtClean="0"/>
              <a:t> ที่ออกโดยธนาคาร </a:t>
            </a:r>
            <a:r>
              <a:rPr lang="th-TH" altLang="th-TH" b="0" smtClean="0"/>
              <a:t>ซึ่ง</a:t>
            </a:r>
            <a:r>
              <a:rPr lang="th-TH" b="0" kern="1200" smtClean="0"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ผู้ซื้อสามารถสแกนเพื่อจ่ายเงินผ่าน </a:t>
            </a:r>
            <a:r>
              <a:rPr lang="en-US" b="0" kern="1200" smtClean="0"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 </a:t>
            </a:r>
            <a:r>
              <a:rPr lang="th-TH" b="0" kern="1200" smtClean="0"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ของธนาคารเดียวกันหรือต่างธนาคารกับบัญชีของร้านค้าได้  </a:t>
            </a:r>
            <a:endParaRPr lang="en-US" b="0" kern="1200" smtClean="0"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449263" marR="0" lvl="1" indent="-1841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th-TH" b="1" smtClean="0"/>
              <a:t>QR </a:t>
            </a:r>
            <a:r>
              <a:rPr lang="en-US" altLang="th-TH" b="1"/>
              <a:t>code</a:t>
            </a:r>
            <a:r>
              <a:rPr lang="th-TH" altLang="th-TH" b="1"/>
              <a:t> ที่ออก</a:t>
            </a:r>
            <a:r>
              <a:rPr lang="th-TH" altLang="th-TH" b="1" smtClean="0"/>
              <a:t>โดยผู้ให้บริการ</a:t>
            </a:r>
            <a:r>
              <a:rPr lang="en-US" altLang="th-TH" b="1" smtClean="0"/>
              <a:t> e-Money</a:t>
            </a:r>
            <a:r>
              <a:rPr lang="th-TH" altLang="th-TH" b="1" smtClean="0"/>
              <a:t> </a:t>
            </a:r>
            <a:r>
              <a:rPr lang="th-TH" altLang="th-TH" smtClean="0"/>
              <a:t>เช่น </a:t>
            </a:r>
            <a:r>
              <a:rPr lang="en-US" altLang="th-TH" smtClean="0"/>
              <a:t>rabbit LINE Pay,</a:t>
            </a:r>
            <a:r>
              <a:rPr lang="en-US" altLang="th-TH" baseline="0" smtClean="0"/>
              <a:t> </a:t>
            </a:r>
            <a:r>
              <a:rPr lang="en-US" altLang="th-TH" smtClean="0"/>
              <a:t>true </a:t>
            </a:r>
            <a:r>
              <a:rPr lang="en-US" altLang="th-TH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money wallet </a:t>
            </a:r>
            <a:r>
              <a:rPr lang="th-TH" altLang="th-TH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ซึ่งผู้ซื้ออาจ</a:t>
            </a:r>
            <a:r>
              <a:rPr lang="th-TH" sz="16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ต้องสแกน</a:t>
            </a:r>
            <a:r>
              <a:rPr lang="en-US" sz="16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QR Code </a:t>
            </a:r>
            <a:r>
              <a:rPr lang="th-TH" sz="16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 </a:t>
            </a:r>
            <a:r>
              <a:rPr lang="en-US" sz="16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</a:t>
            </a:r>
            <a:r>
              <a:rPr lang="th-TH" sz="16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ตามที่ร้านค้ากำหนด โดยไม่สามารถใช้ข้ามเครือข่ายได้</a:t>
            </a:r>
            <a:endParaRPr lang="en-US" sz="1600" b="0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49263" marR="0" lvl="1" indent="-1841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25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  </a:t>
            </a:r>
          </a:p>
          <a:p>
            <a:pPr marL="285750" marR="0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อยากใช้</a:t>
            </a:r>
            <a:r>
              <a:rPr lang="en-US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QR Code</a:t>
            </a:r>
            <a:r>
              <a:rPr lang="th-TH" b="1" baseline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ต้องทำยังไง</a:t>
            </a:r>
          </a:p>
          <a:p>
            <a:pPr marL="449263" marR="0" lvl="1" indent="-1841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ผู้ขายหรือร้านค้า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ไม่ว่าคุณจะเป็นเจ้าของ</a:t>
            </a:r>
            <a:r>
              <a:rPr lang="th-TH" smtClean="0"/>
              <a:t>ร้านสะดวกซื้อ ร้านค้าปลีก แผงลอยในตลาด ร้านค้าริมถนน หรือร้านค้าออนไลน์ ก็สามารถติดตั้ง</a:t>
            </a:r>
            <a:r>
              <a:rPr lang="en-US" smtClean="0"/>
              <a:t> QR</a:t>
            </a:r>
            <a:r>
              <a:rPr lang="th-TH" smtClean="0"/>
              <a:t> </a:t>
            </a:r>
            <a:r>
              <a:rPr lang="en-US" smtClean="0"/>
              <a:t>code </a:t>
            </a:r>
            <a:r>
              <a:rPr lang="th-TH" smtClean="0"/>
              <a:t>ได้ โดย</a:t>
            </a:r>
            <a:endParaRPr lang="th-TH" b="1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ติดต่อธนาคาร/ผู้ให้บริการ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เพื่อขอใช้บริการ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นำป้าย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ซึ่งระบุชื่อบัญชีเงินฝากหรือ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 (อาจแสดงราคาสินค้าหรือไม่ก็ได้) มาวางให้ผู้ซื้อสแกนจ่าย ณ จุดรับชำระ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ข้อควรระวัง </a:t>
            </a:r>
            <a:r>
              <a:rPr lang="th-TH" b="0" kern="120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ผู้ขายควร</a:t>
            </a:r>
            <a:r>
              <a:rPr lang="th-TH" kern="120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หมั่นตรวจสอบอยู่เสมอว่าป้าย </a:t>
            </a:r>
            <a:r>
              <a:rPr lang="en-US" kern="120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kern="120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นั้น แสดงข้อมูลบัญชีเงินฝาก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kern="120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ของร้านค้าที่ถูกต้อง เพื่อป้องกันผู้อื่นมาแอบเปลี่ยนข้อมูล </a:t>
            </a:r>
          </a:p>
          <a:p>
            <a:r>
              <a:rPr lang="en-US" smtClean="0">
                <a:effectLst/>
              </a:rPr>
              <a:t/>
            </a:r>
            <a:br>
              <a:rPr lang="en-US" smtClean="0">
                <a:effectLst/>
              </a:rPr>
            </a:b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0119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th-TH" sz="16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อยากใช้</a:t>
            </a:r>
            <a:r>
              <a:rPr lang="en-US" b="1" smtClean="0"/>
              <a:t> QR Code</a:t>
            </a:r>
            <a:r>
              <a:rPr lang="th-TH" b="1" smtClean="0"/>
              <a:t> ต้องทำยังไง</a:t>
            </a:r>
          </a:p>
          <a:p>
            <a:pPr marL="449263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ผู้ซื้อ </a:t>
            </a:r>
            <a:r>
              <a:rPr lang="th-TH" smtClean="0"/>
              <a:t>สามารถใช้ </a:t>
            </a:r>
            <a:r>
              <a:rPr lang="en-US" smtClean="0"/>
              <a:t>QR code</a:t>
            </a:r>
            <a:r>
              <a:rPr lang="th-TH" smtClean="0"/>
              <a:t> ชำระค่าสินค้าได้ที่ร้านค้าที่มีป้าย </a:t>
            </a:r>
            <a:r>
              <a:rPr lang="en-US" smtClean="0"/>
              <a:t>QR Code </a:t>
            </a:r>
            <a:r>
              <a:rPr lang="th-TH" smtClean="0"/>
              <a:t>ซึ่งทำได้ง่าย</a:t>
            </a:r>
            <a:r>
              <a:rPr lang="th-TH" baseline="0" smtClean="0"/>
              <a:t> ๆ </a:t>
            </a:r>
            <a:r>
              <a:rPr lang="th-TH" smtClean="0"/>
              <a:t>ตามขั้นตอนดังต่อไปนี้</a:t>
            </a:r>
            <a:endParaRPr lang="en-US" smtClean="0"/>
          </a:p>
          <a:p>
            <a:pPr marL="711200" lvl="1" indent="-254000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b="1" kern="0" smtClean="0"/>
              <a:t>เข้าระบบ</a:t>
            </a:r>
            <a:r>
              <a:rPr lang="th-TH" b="1" kern="0" baseline="0" smtClean="0"/>
              <a:t> </a:t>
            </a:r>
            <a:r>
              <a:rPr lang="th-TH" b="0" kern="0" baseline="0" smtClean="0"/>
              <a:t>โดย </a:t>
            </a:r>
            <a:r>
              <a:rPr lang="en-US" b="0" kern="0" baseline="0" smtClean="0"/>
              <a:t>login</a:t>
            </a:r>
            <a:r>
              <a:rPr lang="th-TH" b="0" kern="0" baseline="0" smtClean="0"/>
              <a:t> ด้วย </a:t>
            </a:r>
            <a:r>
              <a:rPr lang="en-US" kern="0"/>
              <a:t>U</a:t>
            </a:r>
            <a:r>
              <a:rPr lang="en-US" b="0" kern="0" baseline="0" smtClean="0"/>
              <a:t>sername </a:t>
            </a:r>
            <a:r>
              <a:rPr lang="th-TH" b="0" kern="0" baseline="0" smtClean="0"/>
              <a:t>และ </a:t>
            </a:r>
            <a:r>
              <a:rPr lang="en-US" kern="0"/>
              <a:t>P</a:t>
            </a:r>
            <a:r>
              <a:rPr lang="en-US" b="0" kern="0" baseline="0" smtClean="0"/>
              <a:t>assword</a:t>
            </a:r>
            <a:r>
              <a:rPr lang="th-TH" b="0" kern="0" baseline="0" smtClean="0"/>
              <a:t> ผ่าน</a:t>
            </a:r>
            <a:r>
              <a:rPr lang="th-TH" smtClean="0"/>
              <a:t>แอปพลิเคชัน </a:t>
            </a:r>
            <a:r>
              <a:rPr lang="en-GB" smtClean="0"/>
              <a:t>Mobile banking</a:t>
            </a:r>
            <a:r>
              <a:rPr lang="th-TH" smtClean="0"/>
              <a:t> ของธนาคารเดียวกันหรือต่างธนาคารกับบัญชีของร้านค้า</a:t>
            </a:r>
            <a:r>
              <a:rPr lang="en-GB" smtClean="0"/>
              <a:t> </a:t>
            </a:r>
            <a:r>
              <a:rPr lang="th-TH" smtClean="0"/>
              <a:t>หรือ </a:t>
            </a:r>
            <a:r>
              <a:rPr lang="en-US" smtClean="0"/>
              <a:t>log in </a:t>
            </a:r>
            <a:r>
              <a:rPr lang="th-TH" smtClean="0"/>
              <a:t>เข้าแอปพลิเคชันของ </a:t>
            </a:r>
            <a:r>
              <a:rPr lang="en-GB" smtClean="0"/>
              <a:t>e-Money </a:t>
            </a:r>
            <a:endParaRPr lang="th-TH" smtClean="0"/>
          </a:p>
          <a:p>
            <a:pPr marL="711200" lvl="1" indent="-254000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b="1" kern="0" spc="-2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สแกน </a:t>
            </a:r>
            <a:r>
              <a:rPr lang="en-US" b="1" kern="0" spc="-2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mtClean="0"/>
              <a:t>และเลือกวิธีการชำระเงินว่าจะหักเงินจากบัญชีเงินฝาก บัตรเครดิต หรือ </a:t>
            </a:r>
            <a:r>
              <a:rPr lang="en-GB" smtClean="0"/>
              <a:t>e-Money</a:t>
            </a:r>
            <a:r>
              <a:rPr lang="th-TH" smtClean="0"/>
              <a:t> ที่ผูกไว้ </a:t>
            </a:r>
            <a:endParaRPr lang="th-TH" kern="0" spc="-20"/>
          </a:p>
          <a:p>
            <a:pPr marL="711200" lvl="1" indent="-254000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b="1" kern="0" spc="-20" baseline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ระบุจำนวนเงินที่ต้องการจ่าย</a:t>
            </a:r>
          </a:p>
          <a:p>
            <a:pPr marL="711200" lvl="1" indent="-254000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sz="1600" b="1" kern="1200" smtClean="0">
                <a:effectLst/>
              </a:rPr>
              <a:t>ตรวจสอบความถูกต้องของชื่อบัญชีและจำนวนเงินก่อนยืนยัน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smtClean="0"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ข้อควรระวังในการ</a:t>
            </a:r>
            <a:r>
              <a:rPr lang="th-TH" b="1" smtClean="0"/>
              <a:t>ใช้</a:t>
            </a:r>
            <a:r>
              <a:rPr lang="en-US" b="1" smtClean="0"/>
              <a:t> QR code</a:t>
            </a:r>
            <a:r>
              <a:rPr lang="th-TH" b="1" smtClean="0"/>
              <a:t> คือ</a:t>
            </a:r>
          </a:p>
          <a:p>
            <a:pPr marL="449263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/>
              <a:t>ผู้ใช้งานต้องตั้งรหัสให้เดายากและเป็นความลับ </a:t>
            </a:r>
          </a:p>
          <a:p>
            <a:pPr marL="449263" lvl="1" indent="-1841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อย่า</a:t>
            </a:r>
            <a:r>
              <a:rPr lang="th-TH"/>
              <a:t>ลืมตรวจสอบชื่อผู้รับเงินและจำนวนเงินก่อน</a:t>
            </a:r>
            <a:r>
              <a:rPr lang="th-TH" smtClean="0"/>
              <a:t>ยืนยันทุก</a:t>
            </a:r>
            <a:r>
              <a:rPr lang="th-TH"/>
              <a:t>ครั้ง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="0" smtClean="0"/>
          </a:p>
          <a:p>
            <a:endParaRPr lang="th-TH" smtClean="0"/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400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บทพูด  </a:t>
            </a:r>
            <a:r>
              <a:rPr lang="th-TH" b="1" baseline="0" smtClean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0" baseline="0" smtClean="0"/>
              <a:t>แม้ว่าเราจะพยายามใช้บัตรอิเล็กทรอนิกส์ หรือ </a:t>
            </a:r>
            <a:r>
              <a:rPr lang="en-US" b="0" baseline="0" smtClean="0"/>
              <a:t>Online banking </a:t>
            </a:r>
            <a:r>
              <a:rPr lang="th-TH" b="0" baseline="0" smtClean="0"/>
              <a:t>ให้ปลอดภัยจากโจรไซเบอร์แล้ว</a:t>
            </a:r>
            <a:br>
              <a:rPr lang="th-TH" b="0" baseline="0" smtClean="0"/>
            </a:br>
            <a:r>
              <a:rPr lang="th-TH" b="0" baseline="0" smtClean="0"/>
              <a:t>แต่บางครั้งก็อาจเกิดข้อผิดพลาด</a:t>
            </a:r>
            <a:r>
              <a:rPr lang="th-TH" sz="1600" b="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โดยไม่ได้ตั้งใจ เช่น </a:t>
            </a:r>
            <a:r>
              <a:rPr lang="th-TH"/>
              <a:t>ระบุจำนวนเงินโอน</a:t>
            </a:r>
            <a:r>
              <a:rPr lang="th-TH" smtClean="0"/>
              <a:t>ผิด หรือโอนผิดบัญชี</a:t>
            </a:r>
            <a:endParaRPr lang="th-TH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>
                <a:effectLst/>
              </a:rPr>
              <a:t>ผู้โอนสามารถแก้ไขปัญหาโอนเงินผิดด้วยขั้นตอนต่อไปนี้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ติดต่อธนาคารต้นทางเพื่อแจ้งปัญหา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นำหลักฐานการโอนเงินไปแจ้งความที่สถานีตำรวจ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นำใบแจ้งความไปติดต่อธนาคารต้นทางเพื่อประสานกับธนาคารปลายทางติดตามเงินคืนให้ </a:t>
            </a:r>
            <a:endParaRPr lang="th-TH" b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ธนาคารปลายทางจะคืนเงินให้ผู้โอนได้เมื่อได้รับความยินยอมจากผู้รับโอนเป็นลายลักษณ์อักษร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หากผู้รับโอนไม่ยินยอม ผู้โอนอาจต้องฟ้องร้องเพื่อขอเงินคืน</a:t>
            </a:r>
            <a:endParaRPr lang="en-US" b="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0944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บทพูด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th-TH"/>
              <a:t>หากมีปัญหาในการใช้บริการทางการเงิน เช่น พบรายการผิดปกติหรือทำบัตรหาย ควรรีบติดต่อ </a:t>
            </a:r>
            <a:r>
              <a:rPr lang="en-US"/>
              <a:t>Call center </a:t>
            </a:r>
            <a:r>
              <a:rPr lang="th-TH"/>
              <a:t>ของธนาคาร/ผู้ออกบัตรทันที </a:t>
            </a:r>
          </a:p>
          <a:p>
            <a:pPr>
              <a:spcBef>
                <a:spcPts val="600"/>
              </a:spcBef>
              <a:tabLst>
                <a:tab pos="182563" algn="l"/>
              </a:tabLst>
            </a:pP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0070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ผู้สอนอธิบาย</a:t>
            </a:r>
            <a:r>
              <a:rPr lang="th-TH" b="1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กิจกรรมที่ </a:t>
            </a:r>
            <a:r>
              <a:rPr lang="en-US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3.2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แชร์ไอเดีย </a:t>
            </a:r>
            <a:r>
              <a:rPr lang="en-US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Next time, I will … 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(ประมาณ 20 นาที)</a:t>
            </a:r>
            <a:endParaRPr lang="en-US" b="1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</a:t>
            </a:r>
            <a:endParaRPr lang="en-US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28650" lvl="1" indent="-171450">
              <a:spcBef>
                <a:spcPts val="600"/>
              </a:spcBef>
              <a:buAutoNum type="arabicPeriod"/>
            </a:pPr>
            <a:r>
              <a:rPr lang="th-TH" smtClean="0"/>
              <a:t>หลังจาก</a:t>
            </a:r>
            <a:r>
              <a:rPr lang="th-TH"/>
              <a:t>เรียนเนื้อหาจบแล้ว ขอให้ตัวแทนผู้เรียน 2 คน (หรือมากกว่า หากมีเวลามากพอ) </a:t>
            </a:r>
            <a:r>
              <a:rPr lang="th-TH" smtClean="0"/>
              <a:t/>
            </a:r>
            <a:br>
              <a:rPr lang="th-TH" smtClean="0"/>
            </a:br>
            <a:r>
              <a:rPr lang="th-TH" smtClean="0"/>
              <a:t>มา</a:t>
            </a:r>
            <a:r>
              <a:rPr lang="th-TH"/>
              <a:t>แลกเปลี่ยนสิ่งที่ได้เรียนรู้จากบทเรียนนี้ และให้ผู้สอนกระตุ้นให้ผู้เรียนคนอื่นร่วมอภิปรายเพิ่มเติม </a:t>
            </a:r>
            <a:endParaRPr lang="th-TH" smtClean="0"/>
          </a:p>
          <a:p>
            <a:pPr marL="628650" lvl="1" indent="-171450">
              <a:spcBef>
                <a:spcPts val="600"/>
              </a:spcBef>
              <a:buAutoNum type="arabicPeriod"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ผู้สอนสรุปบทเรียน โดยทบทวนประเด็นสำคัญ และอธิบายตัวอย่างเพิ่มเติม (ถ้ามี) </a:t>
            </a:r>
            <a:endParaRPr lang="en-US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85750" marR="0" lvl="1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การประเมินผล</a:t>
            </a:r>
            <a:endParaRPr lang="th-TH" b="1"/>
          </a:p>
          <a:p>
            <a:pPr marL="627063" lvl="2" indent="-1698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ผู้สอนสังเกตพฤติกรรมของผู้เรียนในการคิดวิเคราะห์เพื่อตัดสินใจ</a:t>
            </a:r>
            <a:r>
              <a:rPr lang="th-TH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และการแลกเปลี่ยนความคิดเห็นระหว่างกันของผู้เรียน </a:t>
            </a:r>
            <a:r>
              <a:rPr lang="th-TH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ถ้าผู้เรียนให้เหตุผลได้อย่างเหมาะสม ถือว่าผ่านการประเมิน </a:t>
            </a:r>
            <a:endParaRPr lang="en-US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ผู้สอนอธิบาย กิจกรรมที่ 3.1  เกมรู้จักบริการทางการเงินในยุคดิจิทัล  (ประมาณ 10 นาที)</a:t>
            </a:r>
            <a:endParaRPr lang="en-US" b="1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อุปกรณ์/ สิ่งที่ต้องเตรียม 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ใบกิจกรรม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“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เกมรู้จักบริการทางการเงินในยุคดิจิทัล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”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วิธีการ</a:t>
            </a:r>
            <a:endParaRPr lang="en-US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628650" lvl="1" indent="-171450">
              <a:spcBef>
                <a:spcPts val="600"/>
              </a:spcBef>
              <a:buAutoNum type="arabicPeriod"/>
            </a:pPr>
            <a:r>
              <a:rPr lang="th-TH" kern="1200" smtClean="0">
                <a:solidFill>
                  <a:schemeClr val="tx1"/>
                </a:solidFill>
                <a:effectLst/>
              </a:rPr>
              <a:t>ผู้สอนแบ่งผู้เรียนเป็นกลุ่ม กลุ่มละ 5 คน (อาจเปลี่ยนแปลงได้ตามความเหมาะสม) </a:t>
            </a:r>
          </a:p>
          <a:p>
            <a:pPr marL="628650" lvl="1" indent="-171450">
              <a:spcBef>
                <a:spcPts val="600"/>
              </a:spcBef>
              <a:buAutoNum type="arabicPeriod"/>
            </a:pPr>
            <a:r>
              <a:rPr lang="th-TH" kern="1200" smtClean="0">
                <a:solidFill>
                  <a:schemeClr val="tx1"/>
                </a:solidFill>
                <a:effectLst/>
              </a:rPr>
              <a:t>ผู้สอนชี้แจงวิธีการทำกิจกรรมดังนี้ 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898525" lvl="1" indent="-269875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2.1 ให้ผู้เรียนแต่ละกลุ่มจัดหมวดหมู่ของคำที่เกี่ยวข้องกับบริการทางการเงินในยุคดิจิทัล          (รวม 32 คำ) ให้ถูกต้องตามหมวดต่าง ๆ ดังนี้ 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28650" lvl="3" indent="-171450">
              <a:spcBef>
                <a:spcPts val="600"/>
              </a:spcBef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		หมวดที่ 1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 ผู้ให้บริการทางการเงิน (8 คำ)  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28650" lvl="3" indent="-171450">
              <a:spcBef>
                <a:spcPts val="600"/>
              </a:spcBef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		หมวดที่ 2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 รูปแบบการใช้บริการทางการเงิน (8 คำ)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28650" lvl="3" indent="-171450">
              <a:spcBef>
                <a:spcPts val="600"/>
              </a:spcBef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		หมวดที่ 3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 ชื่อแอปพลิเคชันของผู้ให้บริการทางการเงิน (8 คำ)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28650" lvl="3" indent="-171450">
              <a:spcBef>
                <a:spcPts val="600"/>
              </a:spcBef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		หมวดที่ 4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 วิธีการรักษาความปลอดภัย/ลดความเสี่ยง (8 คำ)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28650" lvl="1" indent="-171450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	2.2 ให้ตัวแทนผู้เรียนนำเสนอคำตอบของกลุ่ม  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28650" lvl="2" indent="-171450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	ทั้งนี้ ผู้สอนสามารถอนุญาตให้ผู้เรียนค้นหาข้อมูลจากอินเทอร์เน็ตในระหว่างที่ทำกิจกรรมได้ เพื่อส่งเสริมให้เกิดการเรียนรู้ด้วยตนเอง</a:t>
            </a:r>
            <a:endParaRPr lang="th-TH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3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2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ผู้สอนเฉลยและอธิบายคำตอบเพิ่มเติม โดยอาจมอบรางวัล (ถ้ามี) ให้แก่กลุ่มที่ตอบได้ถูกต้องมากที่สุด </a:t>
            </a:r>
            <a:endParaRPr lang="en-US" sz="11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7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966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7" y="4053378"/>
            <a:ext cx="610209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บทพูด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kern="1200" smtClean="0">
                <a:solidFill>
                  <a:schemeClr val="tx1"/>
                </a:solidFill>
                <a:effectLst/>
              </a:rPr>
              <a:t>ผู้สอนชวนผู้เรียนคิด</a:t>
            </a:r>
            <a:r>
              <a:rPr lang="th-TH" b="0" kern="1200" baseline="0" smtClean="0">
                <a:solidFill>
                  <a:schemeClr val="tx1"/>
                </a:solidFill>
                <a:effectLst/>
              </a:rPr>
              <a:t> ด้วยการตั้งคำถามว่า  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“</a:t>
            </a:r>
            <a:r>
              <a:rPr lang="th-TH" b="1" kern="1200" baseline="0" smtClean="0">
                <a:solidFill>
                  <a:schemeClr val="tx1"/>
                </a:solidFill>
                <a:effectLst/>
              </a:rPr>
              <a:t>บัตรอิเล็กทรอนิกส์คืออะไร  มีใครรู้จักบ้าง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”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kern="1200" baseline="0" smtClean="0">
                <a:solidFill>
                  <a:schemeClr val="tx1"/>
                </a:solidFill>
                <a:effectLst/>
              </a:rPr>
              <a:t>ถ้าพูดว่า </a:t>
            </a:r>
            <a:r>
              <a:rPr lang="en-US" b="0" kern="1200" baseline="0" smtClean="0">
                <a:solidFill>
                  <a:schemeClr val="tx1"/>
                </a:solidFill>
                <a:effectLst/>
              </a:rPr>
              <a:t>“</a:t>
            </a:r>
            <a:r>
              <a:rPr lang="th-TH" b="0" kern="1200" baseline="0" smtClean="0">
                <a:solidFill>
                  <a:schemeClr val="tx1"/>
                </a:solidFill>
                <a:effectLst/>
              </a:rPr>
              <a:t>บัตรอิเล็กทรอนิกส์</a:t>
            </a:r>
            <a:r>
              <a:rPr lang="en-US" b="0" kern="1200" baseline="0" smtClean="0">
                <a:solidFill>
                  <a:schemeClr val="tx1"/>
                </a:solidFill>
                <a:effectLst/>
              </a:rPr>
              <a:t>” </a:t>
            </a:r>
            <a:r>
              <a:rPr lang="th-TH" smtClean="0"/>
              <a:t>หลายคนอาจสงสัยว่าคืออะไร</a:t>
            </a:r>
            <a:r>
              <a:rPr lang="th-TH" b="0" kern="1200" baseline="0" smtClean="0">
                <a:solidFill>
                  <a:schemeClr val="tx1"/>
                </a:solidFill>
                <a:effectLst/>
              </a:rPr>
              <a:t> แต่ถ้าพูดถึง 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“</a:t>
            </a:r>
            <a:r>
              <a:rPr lang="th-TH" b="1" kern="1200" baseline="0" smtClean="0">
                <a:solidFill>
                  <a:schemeClr val="tx1"/>
                </a:solidFill>
                <a:effectLst/>
              </a:rPr>
              <a:t>บัตร 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ATM </a:t>
            </a:r>
            <a:r>
              <a:rPr lang="th-TH" b="1" kern="1200" baseline="0" smtClean="0">
                <a:solidFill>
                  <a:schemeClr val="tx1"/>
                </a:solidFill>
                <a:effectLst/>
              </a:rPr>
              <a:t>บัตรเดบิต บัตรเครดิต หรือบัตร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 e-Money”</a:t>
            </a:r>
            <a:r>
              <a:rPr lang="en-US" b="0" kern="1200" baseline="0" smtClean="0">
                <a:solidFill>
                  <a:schemeClr val="tx1"/>
                </a:solidFill>
                <a:effectLst/>
              </a:rPr>
              <a:t> </a:t>
            </a:r>
            <a:r>
              <a:rPr lang="th-TH" b="0" kern="1200" baseline="0" smtClean="0">
                <a:solidFill>
                  <a:schemeClr val="tx1"/>
                </a:solidFill>
                <a:effectLst/>
              </a:rPr>
              <a:t>เกือบทุกคนคงเคยใช้หรือเคยเห็นกันมาบ้าง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mtClean="0"/>
              <a:t>บัตร</a:t>
            </a:r>
            <a:r>
              <a:rPr lang="th-TH"/>
              <a:t>อิเล็กทรอนิกส์ </a:t>
            </a:r>
            <a:r>
              <a:rPr lang="th-TH" smtClean="0"/>
              <a:t>เป็นบัตรพลาสติกที่ใช้แทนเงินสด แบ่งเป็น </a:t>
            </a:r>
            <a:r>
              <a:rPr lang="th-TH"/>
              <a:t>3 ประเภท </a:t>
            </a:r>
            <a:r>
              <a:rPr lang="th-TH" b="1"/>
              <a:t>ตามช่วงเวลาการ</a:t>
            </a:r>
            <a:r>
              <a:rPr lang="th-TH" b="1" smtClean="0"/>
              <a:t>จ่ายเงิน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หรือถูกหักบัญชีเงินฝาก </a:t>
            </a:r>
            <a:r>
              <a:rPr lang="th-TH" smtClean="0"/>
              <a:t>ดังนี้</a:t>
            </a:r>
          </a:p>
          <a:p>
            <a:pPr marL="444500" lvl="1" indent="-174625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b="1" smtClean="0"/>
              <a:t>บัตร </a:t>
            </a:r>
            <a:r>
              <a:rPr lang="en-US" b="1"/>
              <a:t>ATM </a:t>
            </a:r>
            <a:r>
              <a:rPr lang="th-TH" b="1"/>
              <a:t>(</a:t>
            </a:r>
            <a:r>
              <a:rPr lang="en-US" b="1"/>
              <a:t>ATM card</a:t>
            </a:r>
            <a:r>
              <a:rPr lang="th-TH" b="1"/>
              <a:t>) </a:t>
            </a:r>
            <a:r>
              <a:rPr lang="th-TH" b="1" smtClean="0"/>
              <a:t>และบัตร</a:t>
            </a:r>
            <a:r>
              <a:rPr lang="th-TH" b="1"/>
              <a:t>เดบิต (</a:t>
            </a:r>
            <a:r>
              <a:rPr lang="en-US" b="1"/>
              <a:t>Debit card</a:t>
            </a:r>
            <a:r>
              <a:rPr lang="th-TH" b="1" smtClean="0"/>
              <a:t>) </a:t>
            </a:r>
            <a:r>
              <a:rPr lang="th-TH" b="0" smtClean="0"/>
              <a:t>เป็นบัตรที่จ่ายเงิน</a:t>
            </a:r>
            <a:r>
              <a:rPr lang="th-TH" b="0" u="sng" smtClean="0"/>
              <a:t>ทันที</a:t>
            </a:r>
            <a:r>
              <a:rPr lang="th-TH" b="0" smtClean="0"/>
              <a:t>ที่ใช้ </a:t>
            </a:r>
          </a:p>
          <a:p>
            <a:pPr marL="444500" lvl="1" indent="-174625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b="1" smtClean="0"/>
              <a:t>บัตร</a:t>
            </a:r>
            <a:r>
              <a:rPr lang="th-TH" b="1"/>
              <a:t>เครดิต (</a:t>
            </a:r>
            <a:r>
              <a:rPr lang="en-US" b="1"/>
              <a:t>Credit card</a:t>
            </a:r>
            <a:r>
              <a:rPr lang="th-TH" b="1" smtClean="0"/>
              <a:t>) </a:t>
            </a:r>
            <a:r>
              <a:rPr lang="th-TH" b="0" smtClean="0"/>
              <a:t>เป็นบัตรที่จ่ายเงิน</a:t>
            </a:r>
            <a:r>
              <a:rPr lang="th-TH" b="0" u="sng" smtClean="0"/>
              <a:t>หลัง</a:t>
            </a:r>
            <a:r>
              <a:rPr lang="th-TH" b="0" smtClean="0"/>
              <a:t>ใช้</a:t>
            </a:r>
          </a:p>
          <a:p>
            <a:pPr marL="444500" lvl="1" indent="-174625">
              <a:spcBef>
                <a:spcPts val="600"/>
              </a:spcBef>
              <a:buFont typeface="+mj-lt"/>
              <a:buAutoNum type="arabicPeriod"/>
              <a:defRPr/>
            </a:pPr>
            <a:r>
              <a:rPr lang="th-TH" b="1" smtClean="0"/>
              <a:t>บัตร</a:t>
            </a:r>
            <a:r>
              <a:rPr lang="th-TH" b="1"/>
              <a:t>เงินอิเล็กทรอนิกส์ </a:t>
            </a:r>
            <a:r>
              <a:rPr lang="th-TH" b="1" smtClean="0"/>
              <a:t>หรือบัตร </a:t>
            </a:r>
            <a:r>
              <a:rPr lang="en-US" b="1" smtClean="0"/>
              <a:t>e-Money </a:t>
            </a:r>
            <a:r>
              <a:rPr lang="th-TH" b="1" smtClean="0"/>
              <a:t>(</a:t>
            </a:r>
            <a:r>
              <a:rPr lang="en-US" b="1"/>
              <a:t>e-Money</a:t>
            </a:r>
            <a:r>
              <a:rPr lang="th-TH" b="1"/>
              <a:t> </a:t>
            </a:r>
            <a:r>
              <a:rPr lang="en-US" b="1"/>
              <a:t>card</a:t>
            </a:r>
            <a:r>
              <a:rPr lang="th-TH" b="1" smtClean="0"/>
              <a:t>) </a:t>
            </a:r>
            <a:r>
              <a:rPr lang="th-TH" b="0" smtClean="0"/>
              <a:t>เป็นบัตรที่ต้องเติมเงิน</a:t>
            </a:r>
            <a:r>
              <a:rPr lang="th-TH" b="0" u="sng" smtClean="0"/>
              <a:t>ก่อน</a:t>
            </a:r>
            <a:r>
              <a:rPr lang="th-TH" b="0" smtClean="0"/>
              <a:t>ใช้ </a:t>
            </a:r>
            <a:br>
              <a:rPr lang="th-TH" b="0" smtClean="0"/>
            </a:br>
            <a:r>
              <a:rPr lang="th-TH" b="0" smtClean="0"/>
              <a:t>โดยเติมด้วยเงิน</a:t>
            </a:r>
            <a:r>
              <a:rPr lang="th-TH" smtClean="0"/>
              <a:t>สดหรือหักเงินจากบัญชีเงินฝากหรือบัตรเครดิตที่ผูกไว้</a:t>
            </a:r>
            <a:endParaRPr lang="th-TH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smtClean="0"/>
              <a:t>การทำความรู้จักบัตรแต่ละประเภท จะช่วยให้เราใช้บัตรได้อย่างเหมาะสม</a:t>
            </a:r>
            <a:r>
              <a:rPr lang="th-TH" b="0" baseline="0" smtClean="0"/>
              <a:t> (</a:t>
            </a:r>
            <a:r>
              <a:rPr lang="th-TH" b="0" smtClean="0"/>
              <a:t>ถูก</a:t>
            </a:r>
            <a:r>
              <a:rPr lang="th-TH" b="0" baseline="0" smtClean="0"/>
              <a:t> ดี และปลอดภัย)</a:t>
            </a:r>
            <a:endParaRPr lang="th-TH"/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kern="120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5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9" y="3863976"/>
            <a:ext cx="6167436" cy="5694362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ts val="1800"/>
              </a:lnSpc>
              <a:buClrTx/>
              <a:buSzTx/>
              <a:buFontTx/>
              <a:buNone/>
              <a:tabLst/>
              <a:defRPr/>
            </a:pPr>
            <a:r>
              <a:rPr lang="th-TH" sz="1500" b="1" kern="1200" smtClean="0">
                <a:solidFill>
                  <a:schemeClr val="tx1"/>
                </a:solidFill>
                <a:effectLst/>
              </a:rPr>
              <a:t>บทพูด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sz="1500" b="1" kern="1200" smtClean="0">
                <a:solidFill>
                  <a:schemeClr val="tx1"/>
                </a:solidFill>
                <a:effectLst/>
              </a:rPr>
              <a:t>บัตรประเภทแรกที่ผู้ใช้ต้องจ่ายเงิน (หรือถูกหักเงินจากบัญชี) </a:t>
            </a:r>
            <a:r>
              <a:rPr lang="th-TH" sz="1500" b="1" u="sng" kern="1200" smtClean="0">
                <a:solidFill>
                  <a:schemeClr val="tx1"/>
                </a:solidFill>
                <a:effectLst/>
              </a:rPr>
              <a:t>ทันที</a:t>
            </a:r>
            <a:r>
              <a:rPr lang="th-TH" sz="1500" b="1" kern="1200" smtClean="0">
                <a:solidFill>
                  <a:schemeClr val="tx1"/>
                </a:solidFill>
                <a:effectLst/>
              </a:rPr>
              <a:t>ที่ใช้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คือ บัตร 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ATM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 และบัตรเดบิต</a:t>
            </a:r>
            <a:endParaRPr lang="en-US" sz="1500" kern="1200" smtClean="0">
              <a:solidFill>
                <a:schemeClr val="tx1"/>
              </a:solidFill>
              <a:effectLst/>
            </a:endParaRPr>
          </a:p>
          <a:p>
            <a:pPr marL="541338" lvl="1" indent="-274638">
              <a:buFont typeface="Arial" panose="020B0604020202020204" pitchFamily="34" charset="0"/>
              <a:buChar char="•"/>
            </a:pPr>
            <a:r>
              <a:rPr lang="th-TH" sz="1500" b="1" kern="1200" smtClean="0">
                <a:solidFill>
                  <a:schemeClr val="tx1"/>
                </a:solidFill>
                <a:effectLst/>
              </a:rPr>
              <a:t>บัตร</a:t>
            </a:r>
            <a:r>
              <a:rPr lang="en-US" sz="1500" b="1" kern="1200" smtClean="0">
                <a:solidFill>
                  <a:schemeClr val="tx1"/>
                </a:solidFill>
                <a:effectLst/>
              </a:rPr>
              <a:t> ATM</a:t>
            </a:r>
            <a:r>
              <a:rPr lang="th-TH" sz="1500" b="1" kern="1200" smtClean="0">
                <a:solidFill>
                  <a:schemeClr val="tx1"/>
                </a:solidFill>
                <a:effectLst/>
              </a:rPr>
              <a:t> และบัตรเดบิต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 มีลักษณะคล้ายกัน โดยเป็นบัตรที่ผูกกับบัญชีเงินฝาก สามารถใช้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ถอนเงินสด โอนเงิน หรือจ่ายบิล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ผ่านตู้ 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ATM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 แต่สิ่งที่บัตรเดบิตสามารถทำได้มากกว่า คือ ใช้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ชำระค่าสินค้าหรือบริการ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ที่ร้านค้าทั่วไป หรือร้านค้าออนไลน์ได้</a:t>
            </a:r>
            <a:endParaRPr lang="en-US" sz="1500" kern="1200" smtClean="0">
              <a:solidFill>
                <a:schemeClr val="tx1"/>
              </a:solidFill>
              <a:effectLst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500" kern="1200" smtClean="0">
                <a:solidFill>
                  <a:schemeClr val="tx1"/>
                </a:solidFill>
                <a:effectLst/>
              </a:rPr>
              <a:t>บัตรประเภทต่อมา คือ </a:t>
            </a:r>
            <a:r>
              <a:rPr lang="th-TH" sz="1500" b="1" kern="1200" smtClean="0">
                <a:solidFill>
                  <a:schemeClr val="tx1"/>
                </a:solidFill>
                <a:effectLst/>
              </a:rPr>
              <a:t>บัตรที่จ่ายเงิน</a:t>
            </a:r>
            <a:r>
              <a:rPr lang="th-TH" sz="1500" b="1" u="sng" kern="1200" smtClean="0">
                <a:solidFill>
                  <a:schemeClr val="tx1"/>
                </a:solidFill>
                <a:effectLst/>
              </a:rPr>
              <a:t>หลัง</a:t>
            </a:r>
            <a:r>
              <a:rPr lang="th-TH" sz="1500" b="1" kern="1200" smtClean="0">
                <a:solidFill>
                  <a:schemeClr val="tx1"/>
                </a:solidFill>
                <a:effectLst/>
              </a:rPr>
              <a:t>ใช้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ได้แก่ บัตรเครดิต</a:t>
            </a:r>
            <a:endParaRPr lang="en-US" sz="1500" kern="1200" smtClean="0">
              <a:solidFill>
                <a:schemeClr val="tx1"/>
              </a:solidFill>
              <a:effectLst/>
            </a:endParaRPr>
          </a:p>
          <a:p>
            <a:pPr marL="541338" lvl="1" indent="-274638">
              <a:buFont typeface="Arial" panose="020B0604020202020204" pitchFamily="34" charset="0"/>
              <a:buChar char="•"/>
            </a:pPr>
            <a:r>
              <a:rPr lang="th-TH" sz="1500" b="1" kern="1200" smtClean="0">
                <a:solidFill>
                  <a:schemeClr val="tx1"/>
                </a:solidFill>
                <a:effectLst/>
              </a:rPr>
              <a:t>บัตรเครดิต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สามารถใช้</a:t>
            </a:r>
            <a:r>
              <a:rPr lang="th-TH" sz="1500" u="sng"/>
              <a:t>ชำระ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ค่าสินค้าหรือบริการ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ที่ร้านค้าทั่วไปหรือร้านค้าออนไลน์ได้เหมือนบัตรเดบิต หรือขอใช้บริการเพื่อ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จ่ายบิล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ได้ โดยผู้ใช้ยังไม่ต้องจ่ายเงินทันที แต่หากไม่ชำระเต็มจำนวนภายในเวลาที่กำหนดจะต้องเสียดอกเบี้ยและค่าธรรมเนียม เช่น ค่าปรับ ค่าทวงหนี้รวม ๆ แล้วสูงถึง 18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%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หรือร้อยละ 18 ต่อปี นอกจากนี้ บัตรเครดิตยังสามารถใช้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กดเงินสด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จากตู้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 ATM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 ได้ แต่ต้องเสียดอกเบี้ยและค่าธรรมเนียมตั้งแต่วันที่กดเงินเลย</a:t>
            </a:r>
            <a:endParaRPr lang="en-US" sz="1500" kern="1200" smtClean="0"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500" kern="1200" smtClean="0">
                <a:solidFill>
                  <a:schemeClr val="tx1"/>
                </a:solidFill>
                <a:effectLst/>
              </a:rPr>
              <a:t>บัตรประเภทที่สาม</a:t>
            </a:r>
            <a:r>
              <a:rPr lang="th-TH" sz="1500" smtClean="0"/>
              <a:t>ซึ่งผู้ใช้ต้อง</a:t>
            </a:r>
            <a:r>
              <a:rPr lang="th-TH" sz="1500" b="1" smtClean="0"/>
              <a:t>เติมเงินไว้ล่วงหน้า</a:t>
            </a:r>
            <a:r>
              <a:rPr lang="th-TH" sz="1500" b="1" u="sng" smtClean="0"/>
              <a:t>ก่อน</a:t>
            </a:r>
            <a:r>
              <a:rPr lang="th-TH" sz="1500" b="1" smtClean="0"/>
              <a:t>นำไปใช้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 </a:t>
            </a:r>
            <a:r>
              <a:rPr lang="th-TH" sz="1500" smtClean="0"/>
              <a:t>ได้แก่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บัตรเงินอิเล็กทรอนิกส์ หรือ</a:t>
            </a:r>
            <a:br>
              <a:rPr lang="th-TH" sz="1500" kern="1200" smtClean="0">
                <a:solidFill>
                  <a:schemeClr val="tx1"/>
                </a:solidFill>
                <a:effectLst/>
              </a:rPr>
            </a:br>
            <a:r>
              <a:rPr lang="th-TH" sz="1500" smtClean="0"/>
              <a:t>บัตร </a:t>
            </a:r>
            <a:r>
              <a:rPr lang="en-US" sz="1500" smtClean="0"/>
              <a:t>e-Money </a:t>
            </a:r>
            <a:r>
              <a:rPr lang="th-TH" sz="1500" smtClean="0"/>
              <a:t>โดย</a:t>
            </a:r>
            <a:r>
              <a:rPr lang="th-TH" sz="1500"/>
              <a:t>อาจเติมด้วยเงินสด </a:t>
            </a:r>
            <a:r>
              <a:rPr lang="th-TH" sz="1500" smtClean="0"/>
              <a:t>หรือหัก</a:t>
            </a:r>
            <a:r>
              <a:rPr lang="th-TH" sz="1500"/>
              <a:t>เงินจากบัญชีเงินฝากหรือบัตรเครดิตก็</a:t>
            </a:r>
            <a:r>
              <a:rPr lang="th-TH" sz="1500" smtClean="0"/>
              <a:t>ได้</a:t>
            </a:r>
          </a:p>
          <a:p>
            <a:pPr marL="539750" marR="0" lvl="0" indent="-273050" algn="l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500" b="1" kern="1200" smtClean="0">
                <a:solidFill>
                  <a:schemeClr val="tx1"/>
                </a:solidFill>
                <a:effectLst/>
              </a:rPr>
              <a:t>บัตร </a:t>
            </a:r>
            <a:r>
              <a:rPr lang="en-US" sz="1500" b="1" kern="1200" smtClean="0">
                <a:solidFill>
                  <a:schemeClr val="tx1"/>
                </a:solidFill>
                <a:effectLst/>
              </a:rPr>
              <a:t>e-Money</a:t>
            </a:r>
            <a:r>
              <a:rPr lang="th-TH" sz="1500" b="1" kern="1200" smtClean="0">
                <a:solidFill>
                  <a:schemeClr val="tx1"/>
                </a:solidFill>
                <a:effectLst/>
              </a:rPr>
              <a:t> </a:t>
            </a:r>
            <a:r>
              <a:rPr lang="th-TH" sz="1500"/>
              <a:t>สามารถ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นำไปใช้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ชำระค่าสินค้า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ที่ร้านค้าทั่วไปหรือร้านค้าออนไลน์ </a:t>
            </a:r>
          </a:p>
          <a:p>
            <a:pPr marL="539750" indent="-273050">
              <a:buFont typeface="Arial" panose="020B0604020202020204" pitchFamily="34" charset="0"/>
              <a:buChar char="•"/>
              <a:defRPr/>
            </a:pPr>
            <a:r>
              <a:rPr lang="en-US" sz="1500" b="1"/>
              <a:t>e-Money</a:t>
            </a:r>
            <a:r>
              <a:rPr lang="th-TH" sz="1500" b="1"/>
              <a:t> ที่อยู่ในรูปแบบแอปพลิเค</a:t>
            </a:r>
            <a:r>
              <a:rPr lang="th-TH" sz="1500" b="1" smtClean="0"/>
              <a:t>ชัน </a:t>
            </a:r>
            <a:r>
              <a:rPr lang="th-TH" sz="1500"/>
              <a:t>สามารถ</a:t>
            </a:r>
            <a:r>
              <a:rPr lang="th-TH" sz="1500" smtClean="0"/>
              <a:t>ใช้</a:t>
            </a:r>
            <a:r>
              <a:rPr lang="th-TH" sz="1500" u="sng"/>
              <a:t>ชำระค่า</a:t>
            </a:r>
            <a:r>
              <a:rPr lang="th-TH" sz="1500" u="sng" smtClean="0"/>
              <a:t>สินค้า 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ถอน โอนเงิน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หรือ</a:t>
            </a:r>
            <a:r>
              <a:rPr lang="th-TH" sz="1500" u="sng" kern="1200" smtClean="0">
                <a:solidFill>
                  <a:schemeClr val="tx1"/>
                </a:solidFill>
                <a:effectLst/>
              </a:rPr>
              <a:t>จ่ายบิล</a:t>
            </a:r>
            <a:r>
              <a:rPr lang="th-TH" sz="1500" smtClean="0"/>
              <a:t>ได้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1500"/>
              <a:t>ทั้งนี้ การใช้บัตรเดบิต บัตรเครดิต หรือบัตร </a:t>
            </a:r>
            <a:r>
              <a:rPr lang="en-US" sz="1500"/>
              <a:t>e-Money </a:t>
            </a:r>
            <a:r>
              <a:rPr lang="th-TH" sz="1500"/>
              <a:t>เพื่อชำระค่าสินค้าหรือบริการจะมีวิธีการแตกต่างกัน ขึ้นอยู่กับประเภทร้านค้า เช่น </a:t>
            </a:r>
            <a:endParaRPr lang="en-US" sz="1500"/>
          </a:p>
          <a:p>
            <a:pPr marL="541338" lvl="1" indent="-274638">
              <a:buFont typeface="Arial" panose="020B0604020202020204" pitchFamily="34" charset="0"/>
              <a:buChar char="•"/>
            </a:pPr>
            <a:r>
              <a:rPr lang="th-TH" sz="1500" b="1" kern="1200" smtClean="0">
                <a:solidFill>
                  <a:schemeClr val="tx1"/>
                </a:solidFill>
                <a:effectLst/>
              </a:rPr>
              <a:t>ร้านค้าทั่วไป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จะต้องเซ็นชื่อในสลิปที่พิมพ์ออกมาจากเครื่องรับบัตร (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EDC) 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หรือใช้วิธีแตะบัตร หรือกด</a:t>
            </a:r>
            <a:r>
              <a:rPr lang="th-TH" sz="1500"/>
              <a:t>รหัส </a:t>
            </a:r>
            <a:r>
              <a:rPr lang="en-US" sz="1500"/>
              <a:t>PIN (</a:t>
            </a:r>
            <a:r>
              <a:rPr lang="th-TH" sz="1500"/>
              <a:t>เลข </a:t>
            </a:r>
            <a:r>
              <a:rPr lang="en-US" sz="1500"/>
              <a:t>4-6</a:t>
            </a:r>
            <a:r>
              <a:rPr lang="th-TH" sz="1500"/>
              <a:t> หลัก</a:t>
            </a:r>
            <a:r>
              <a:rPr lang="th-TH" sz="1500" smtClean="0"/>
              <a:t>) ตามแต่ละประเภทของบัตร</a:t>
            </a:r>
          </a:p>
          <a:p>
            <a:pPr marL="541338" lvl="1" indent="-274638">
              <a:buFont typeface="Arial" panose="020B0604020202020204" pitchFamily="34" charset="0"/>
              <a:buChar char="•"/>
            </a:pPr>
            <a:r>
              <a:rPr lang="th-TH" sz="1500" b="1" smtClean="0"/>
              <a:t>ร้านค้า</a:t>
            </a:r>
            <a:r>
              <a:rPr lang="th-TH" sz="1500" b="1"/>
              <a:t>ออนไลน์ </a:t>
            </a:r>
            <a:r>
              <a:rPr lang="th-TH" sz="1500"/>
              <a:t>จะต้อง</a:t>
            </a:r>
            <a:r>
              <a:rPr lang="th-TH" sz="1500" smtClean="0"/>
              <a:t>กรอกข้อมูลส่วนตัว รายละเอียด</a:t>
            </a:r>
            <a:r>
              <a:rPr lang="th-TH" sz="1500"/>
              <a:t>ของบัตร เช่น วันที่บัตรหมดอายุ รวมทั้งเลข </a:t>
            </a:r>
            <a:r>
              <a:rPr lang="en-US" sz="1500"/>
              <a:t>Security code 3</a:t>
            </a:r>
            <a:r>
              <a:rPr lang="th-TH" sz="1500"/>
              <a:t> </a:t>
            </a:r>
            <a:r>
              <a:rPr lang="th-TH" sz="1500" smtClean="0"/>
              <a:t>หลัก</a:t>
            </a:r>
            <a:r>
              <a:rPr lang="th-TH" sz="1500" kern="1200" smtClean="0">
                <a:solidFill>
                  <a:schemeClr val="tx1"/>
                </a:solidFill>
                <a:effectLst/>
              </a:rPr>
              <a:t>ด้านหลังบัตร เพื่อยืนยันความเป็นเจ้าของบัตรด้วย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 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500" kern="1200" spc="-40" smtClean="0">
                <a:solidFill>
                  <a:schemeClr val="tx1"/>
                </a:solidFill>
                <a:effectLst/>
              </a:rPr>
              <a:t>ดังนั้น ข้อมูล</a:t>
            </a:r>
            <a:r>
              <a:rPr lang="th-TH" sz="1500"/>
              <a:t>รายละเอียด</a:t>
            </a:r>
            <a:r>
              <a:rPr lang="th-TH" sz="1500" kern="1200" spc="-40" smtClean="0">
                <a:solidFill>
                  <a:schemeClr val="tx1"/>
                </a:solidFill>
                <a:effectLst/>
              </a:rPr>
              <a:t>บัตร รหัส </a:t>
            </a:r>
            <a:r>
              <a:rPr lang="en-US" sz="1500" kern="1200" spc="-40" smtClean="0">
                <a:solidFill>
                  <a:schemeClr val="tx1"/>
                </a:solidFill>
                <a:effectLst/>
              </a:rPr>
              <a:t>PIN </a:t>
            </a:r>
            <a:r>
              <a:rPr lang="th-TH" sz="1500" kern="1200" spc="-40" smtClean="0">
                <a:solidFill>
                  <a:schemeClr val="tx1"/>
                </a:solidFill>
                <a:effectLst/>
              </a:rPr>
              <a:t>และ </a:t>
            </a:r>
            <a:r>
              <a:rPr lang="en-US" sz="1500" kern="1200" spc="-40" smtClean="0">
                <a:solidFill>
                  <a:schemeClr val="tx1"/>
                </a:solidFill>
                <a:effectLst/>
              </a:rPr>
              <a:t>Security code </a:t>
            </a:r>
            <a:r>
              <a:rPr lang="th-TH" sz="1500" kern="1200" spc="-40" smtClean="0">
                <a:solidFill>
                  <a:schemeClr val="tx1"/>
                </a:solidFill>
                <a:effectLst/>
              </a:rPr>
              <a:t>เหล่านี้ต้องเก็บรักษาให้ดี เพื่อป้องกันผู้อื่นนำบัตรไปใช้</a:t>
            </a:r>
            <a:endParaRPr lang="en-US" sz="1500" kern="1200" spc="-40" smtClean="0">
              <a:solidFill>
                <a:schemeClr val="tx1"/>
              </a:solidFill>
              <a:effectLst/>
            </a:endParaRPr>
          </a:p>
          <a:p>
            <a:pPr marL="444500" lvl="2" indent="-174625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th-TH" sz="1500" smtClean="0">
              <a:solidFill>
                <a:srgbClr val="FF0000"/>
              </a:solidFill>
            </a:endParaRPr>
          </a:p>
          <a:p>
            <a:pPr marL="285750" lvl="1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endParaRPr lang="th-TH" sz="1500">
              <a:solidFill>
                <a:srgbClr val="FF0000"/>
              </a:solidFill>
            </a:endParaRPr>
          </a:p>
          <a:p>
            <a:pPr marL="266700">
              <a:lnSpc>
                <a:spcPts val="1800"/>
              </a:lnSpc>
            </a:pPr>
            <a:endParaRPr lang="th-TH" sz="1500"/>
          </a:p>
          <a:p>
            <a:pPr marR="0" algn="l" defTabSz="914400" rtl="0" eaLnBrk="1" fontAlgn="auto" latinLnBrk="0" hangingPunct="1">
              <a:lnSpc>
                <a:spcPts val="1800"/>
              </a:lnSpc>
              <a:buClrTx/>
              <a:buSzTx/>
              <a:tabLst/>
              <a:defRPr/>
            </a:pPr>
            <a:endParaRPr lang="en-US" sz="1500" kern="120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0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6070908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1200" smtClean="0">
                <a:effectLst/>
              </a:rPr>
              <a:t>บทพูด    </a:t>
            </a:r>
          </a:p>
          <a:p>
            <a:pPr marL="285750" marR="0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kern="1200" baseline="0" smtClean="0">
                <a:effectLst/>
              </a:rPr>
              <a:t>บัตรเดบิตและบัตรเครดิตมีหน้าตาคล้ายกัน </a:t>
            </a:r>
            <a:r>
              <a:rPr lang="th-TH" kern="1200" baseline="0" smtClean="0">
                <a:effectLst/>
              </a:rPr>
              <a:t>ดังนี้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0" smtClean="0"/>
              <a:t>ด้านหน้าของบัตรเดบิต  </a:t>
            </a:r>
          </a:p>
          <a:p>
            <a:pPr marL="1076325" marR="0" lvl="2" indent="-1619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kern="0" smtClean="0"/>
              <a:t>มี</a:t>
            </a:r>
            <a:r>
              <a:rPr lang="th-TH" b="1" kern="0" smtClean="0"/>
              <a:t>ชิปการ์ด</a:t>
            </a:r>
            <a:r>
              <a:rPr lang="th-TH" kern="0" smtClean="0"/>
              <a:t>ไว้เก็บข้อมูลผู้ถือบัตร ซึ่งสามารถป้องกันการคัดลอกข้อมูล (สกิมมิ่ง) ได้</a:t>
            </a:r>
          </a:p>
          <a:p>
            <a:pPr marL="1076325" lvl="2" indent="-1619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0" smtClean="0"/>
              <a:t>มี</a:t>
            </a:r>
            <a:r>
              <a:rPr lang="th-TH" b="1" kern="0" smtClean="0"/>
              <a:t>คำว่า </a:t>
            </a:r>
            <a:r>
              <a:rPr lang="en-US" b="1" kern="0"/>
              <a:t>Debit card </a:t>
            </a:r>
            <a:r>
              <a:rPr lang="th-TH" b="1" kern="0"/>
              <a:t>หรือ </a:t>
            </a:r>
            <a:r>
              <a:rPr lang="en-US" b="1" kern="0"/>
              <a:t>Electronic use only</a:t>
            </a:r>
          </a:p>
          <a:p>
            <a:pPr marL="1076325" lvl="2" indent="-1619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0" smtClean="0"/>
              <a:t>มี</a:t>
            </a:r>
            <a:r>
              <a:rPr lang="th-TH" b="1" kern="0" smtClean="0"/>
              <a:t>หมายเลขบัตร</a:t>
            </a:r>
            <a:r>
              <a:rPr lang="th-TH" b="1" kern="0" baseline="0" smtClean="0"/>
              <a:t> </a:t>
            </a:r>
            <a:r>
              <a:rPr lang="th-TH" kern="0" baseline="0" smtClean="0"/>
              <a:t>16 หลัก</a:t>
            </a:r>
          </a:p>
          <a:p>
            <a:pPr marL="1076325" lvl="2" indent="-1619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0" smtClean="0"/>
              <a:t>มี</a:t>
            </a:r>
            <a:r>
              <a:rPr lang="th-TH" b="1" kern="0" smtClean="0"/>
              <a:t>โลโก้เครือข่ายบัตร</a:t>
            </a:r>
            <a:r>
              <a:rPr lang="th-TH" kern="0" smtClean="0"/>
              <a:t> เช่น </a:t>
            </a:r>
            <a:r>
              <a:rPr lang="en-US" kern="0" smtClean="0"/>
              <a:t>Visa MasterCard UnionPay</a:t>
            </a:r>
          </a:p>
          <a:p>
            <a:pPr marL="742950" marR="0" lvl="1" indent="-285750" fontAlgn="auto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kern="0" spc="-30" smtClean="0"/>
              <a:t>ด้านหลัง</a:t>
            </a:r>
            <a:r>
              <a:rPr lang="th-TH" b="1" kern="0" spc="-30"/>
              <a:t>ของบัตรเดบิต  </a:t>
            </a:r>
            <a:r>
              <a:rPr lang="th-TH" kern="0" spc="-30"/>
              <a:t>ประกอบด้วย</a:t>
            </a:r>
          </a:p>
          <a:p>
            <a:pPr marL="1076325" lvl="2" indent="-1619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/>
              <a:t>แถบแม่เหล็ก</a:t>
            </a:r>
          </a:p>
          <a:p>
            <a:pPr marL="1076325" lvl="2" indent="-1619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/>
              <a:t>แถบสำหรับเซ็นชื่อ</a:t>
            </a:r>
          </a:p>
          <a:p>
            <a:pPr marL="1076325" lvl="2" indent="-1619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/>
              <a:t>เลข </a:t>
            </a:r>
            <a:r>
              <a:rPr lang="en-US" b="1" kern="0"/>
              <a:t>Security code </a:t>
            </a:r>
            <a:r>
              <a:rPr lang="th-TH" b="1" kern="0"/>
              <a:t>3 หลัก  </a:t>
            </a:r>
            <a:r>
              <a:rPr lang="th-TH" kern="0"/>
              <a:t>ซึ่งต้องปกปิดไว้เป็นความลับ</a:t>
            </a:r>
          </a:p>
          <a:p>
            <a:pPr marL="285750" marR="0" indent="-285750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kern="0" baseline="0" smtClean="0"/>
              <a:t>ส่วน</a:t>
            </a:r>
            <a:r>
              <a:rPr lang="th-TH" b="1" kern="0" baseline="0" smtClean="0"/>
              <a:t>บัตรเครดิต</a:t>
            </a:r>
            <a:r>
              <a:rPr lang="th-TH" kern="0" baseline="0" smtClean="0"/>
              <a:t>จะมีจุดแตกต่างจากบัตรเดบิตในด้านหน้าบัตร</a:t>
            </a:r>
            <a:r>
              <a:rPr lang="th-TH" kern="0" smtClean="0"/>
              <a:t> คือ</a:t>
            </a:r>
            <a:endParaRPr lang="th-TH" kern="0" baseline="0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0"/>
              <a:t>มีชื่อ-นามสกุลผู้ถือ</a:t>
            </a:r>
            <a:r>
              <a:rPr lang="th-TH" b="1" kern="0" spc="-30" smtClean="0"/>
              <a:t>บัตรเป็น</a:t>
            </a:r>
            <a:r>
              <a:rPr lang="th-TH" b="1" kern="0" spc="-30"/>
              <a:t>ภาษาอังกฤษ </a:t>
            </a:r>
            <a:r>
              <a:rPr lang="th-TH" kern="0" spc="-30"/>
              <a:t>(แทนคำว่า </a:t>
            </a:r>
            <a:r>
              <a:rPr lang="en-US" kern="0" spc="-30"/>
              <a:t>Debit card </a:t>
            </a:r>
            <a:r>
              <a:rPr lang="th-TH" kern="0" spc="-30"/>
              <a:t>หรือ </a:t>
            </a:r>
            <a:r>
              <a:rPr lang="en-US" kern="0" spc="-30"/>
              <a:t>Electronic use only)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0"/>
              <a:t>มีโลโก้ผู้ออกบัตร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kern="0" spc="-30" baseline="0" smtClean="0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h-TH" kern="0" spc="-3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kern="120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4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1D8-3D82-461F-83F2-A951F292559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E752-D90E-4A10-A7F7-D956F363EAC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ED6E-CB51-47B1-8090-F9A63D1C7F7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2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7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729C-EDA0-47D2-BCCF-CDE06A419F0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8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1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2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6DC06-826B-4D01-B3DF-23B98039CBA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0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C36C-ADB3-4340-861D-49C7DF51D7C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6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B0A1-0156-4A1F-A5AF-6B03F59D083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1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801E-FF43-4D6C-831A-DBF12695D87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6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2A85-275B-4DE8-9149-4BAC97CBC7C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2B4B8-F912-489A-9F5E-649400F1588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FAD9-BDD8-4BF1-9105-CAE513DA911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2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1620"/>
            <a:ext cx="10515600" cy="464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8A316-554A-495E-B24E-427514360DA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2399"/>
            <a:ext cx="10515600" cy="81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หัวข้อเนื้อหา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7019"/>
            <a:ext cx="10515600" cy="398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หนี้และการบริหารจัดการหนี้</a:t>
            </a:r>
          </a:p>
          <a:p>
            <a:pPr lvl="0"/>
            <a:r>
              <a:rPr lang="en-US" smtClean="0"/>
              <a:t>Xxxxxxxxxxxxxxxxxxxxxxxxxxx</a:t>
            </a:r>
          </a:p>
          <a:p>
            <a:pPr lvl="0"/>
            <a:r>
              <a:rPr lang="en-US" smtClean="0"/>
              <a:t>xxxxxxxxxxxxxxxxxxxxxxxx</a:t>
            </a:r>
            <a:endParaRPr lang="th-TH" smtClean="0"/>
          </a:p>
          <a:p>
            <a:pPr lvl="0"/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3387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facebook.com/350295125372786/photos/436073716794926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37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hyperlink" Target="https://youtu.be/Kd4U0NLEu9I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41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8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5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3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722" y="2329468"/>
            <a:ext cx="10466895" cy="2387600"/>
          </a:xfrm>
        </p:spPr>
        <p:txBody>
          <a:bodyPr>
            <a:noAutofit/>
          </a:bodyPr>
          <a:lstStyle/>
          <a:p>
            <a:pPr algn="l"/>
            <a:r>
              <a:rPr lang="th-TH" sz="11500" b="1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บทที่ 3</a:t>
            </a:r>
            <a:r>
              <a:rPr lang="th-TH" sz="9600" b="1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sz="9600" b="1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sz="54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sz="5400" smtClean="0"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en-US" sz="6600">
                <a:latin typeface="BrowalliaUPC" panose="020B0604020202020204" pitchFamily="34" charset="-34"/>
                <a:cs typeface="BrowalliaUPC" panose="020B0604020202020204" pitchFamily="34" charset="-34"/>
              </a:rPr>
              <a:t>Digital </a:t>
            </a:r>
            <a:r>
              <a:rPr lang="en-US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Literacy...</a:t>
            </a: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เพื่อ</a:t>
            </a:r>
            <a:r>
              <a:rPr lang="th-TH" sz="6600">
                <a:latin typeface="BrowalliaUPC" panose="020B0604020202020204" pitchFamily="34" charset="-34"/>
                <a:cs typeface="BrowalliaUPC" panose="020B0604020202020204" pitchFamily="34" charset="-34"/>
              </a:rPr>
              <a:t>ชีวิตการเงิน</a:t>
            </a: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ดีใน</a:t>
            </a:r>
            <a:r>
              <a:rPr lang="th-TH" sz="6600">
                <a:latin typeface="BrowalliaUPC" panose="020B0604020202020204" pitchFamily="34" charset="-34"/>
                <a:cs typeface="BrowalliaUPC" panose="020B0604020202020204" pitchFamily="34" charset="-34"/>
              </a:rPr>
              <a:t>ยุค</a:t>
            </a: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ดิจิทัล</a:t>
            </a:r>
            <a:endParaRPr lang="th-TH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ttps://scontent-sin6-2.xx.fbcdn.net/v/t1.0-1/p200x200/22894299_436073716794926_2004089725132832220_n.jpg?_nc_cat=106&amp;_nc_ht=scontent-sin6-2.xx&amp;oh=f945915741fb6cb4d0ae02bbb1c0ae24&amp;oe=5C9439B9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451" y="3255178"/>
            <a:ext cx="900000" cy="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1095374" y="2131178"/>
            <a:ext cx="4591051" cy="3780000"/>
          </a:xfrm>
          <a:prstGeom prst="rect">
            <a:avLst/>
          </a:prstGeom>
          <a:noFill/>
          <a:ln w="76200">
            <a:solidFill>
              <a:srgbClr val="EEC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สี่เหลี่ยมผืนผ้ามุมมน 9"/>
          <p:cNvSpPr/>
          <p:nvPr/>
        </p:nvSpPr>
        <p:spPr>
          <a:xfrm>
            <a:off x="7659647" y="2234580"/>
            <a:ext cx="1699344" cy="488115"/>
          </a:xfrm>
          <a:prstGeom prst="roundRect">
            <a:avLst/>
          </a:prstGeom>
          <a:solidFill>
            <a:srgbClr val="EEC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kern="0" spc="-3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  <a:sym typeface="Wingdings" panose="05000000000000000000" pitchFamily="2" charset="2"/>
              </a:rPr>
              <a:t></a:t>
            </a:r>
            <a:r>
              <a:rPr lang="th-TH" sz="2400" b="1" kern="0" spc="-3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แอป</a:t>
            </a:r>
            <a:r>
              <a:rPr lang="th-TH" sz="2400" b="1" kern="0" spc="-3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พลิเคชัน</a:t>
            </a:r>
            <a:endParaRPr lang="th-TH" sz="2400" b="1" kern="0" spc="-30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45" name="Picture 1" descr="https://d.line-scdn.net/stf/line-lp/main_3lang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48" y="4604855"/>
            <a:ext cx="2143842" cy="6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78" y="3282411"/>
            <a:ext cx="1132591" cy="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310" y="3277990"/>
            <a:ext cx="972000" cy="92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มุมมน 3"/>
          <p:cNvSpPr/>
          <p:nvPr/>
        </p:nvSpPr>
        <p:spPr>
          <a:xfrm>
            <a:off x="2790592" y="2233442"/>
            <a:ext cx="1440000" cy="459315"/>
          </a:xfrm>
          <a:prstGeom prst="roundRect">
            <a:avLst/>
          </a:prstGeom>
          <a:solidFill>
            <a:srgbClr val="EEC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kern="0" spc="-3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  <a:sym typeface="Wingdings" panose="05000000000000000000" pitchFamily="2" charset="2"/>
              </a:rPr>
              <a:t></a:t>
            </a:r>
            <a:r>
              <a:rPr lang="th-TH" sz="2400" b="1" kern="0" spc="-3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</a:t>
            </a:r>
            <a:endParaRPr lang="th-TH" sz="2400" b="1" kern="0" spc="-30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7005" y="5421315"/>
            <a:ext cx="2772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</a:t>
            </a:r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โดยสารรถไฟฟ้า </a:t>
            </a:r>
            <a:endParaRPr lang="th-TH" sz="2000"/>
          </a:p>
        </p:txBody>
      </p:sp>
      <p:sp>
        <p:nvSpPr>
          <p:cNvPr id="12" name="Rectangle 11"/>
          <p:cNvSpPr/>
          <p:nvPr/>
        </p:nvSpPr>
        <p:spPr>
          <a:xfrm>
            <a:off x="1250686" y="3865051"/>
            <a:ext cx="2394128" cy="3600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บัตรซื้อ</a:t>
            </a:r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ของในร้าน</a:t>
            </a:r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สะดวกซื้อ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sz="2000" b="1" ker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58284" y="3881371"/>
            <a:ext cx="1993345" cy="3600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บัตรทางด่วน</a:t>
            </a:r>
            <a:endParaRPr lang="th-TH" sz="2000" b="1" ker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b="7148"/>
          <a:stretch/>
        </p:blipFill>
        <p:spPr>
          <a:xfrm>
            <a:off x="3603059" y="2852004"/>
            <a:ext cx="1565736" cy="1047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09" y="2902499"/>
            <a:ext cx="1770226" cy="104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r="4498" b="14868"/>
          <a:stretch/>
        </p:blipFill>
        <p:spPr>
          <a:xfrm>
            <a:off x="2124141" y="4214153"/>
            <a:ext cx="2843661" cy="12225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305550" y="2131178"/>
            <a:ext cx="4590000" cy="3780000"/>
          </a:xfrm>
          <a:prstGeom prst="rect">
            <a:avLst/>
          </a:prstGeom>
          <a:noFill/>
          <a:ln w="76200">
            <a:solidFill>
              <a:srgbClr val="EEC72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360715" y="0"/>
            <a:ext cx="10515600" cy="1269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บัตรอิเล็กทรอนิกส์มีหน้าตายังไง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77134" y="1295793"/>
            <a:ext cx="2160000" cy="720000"/>
          </a:xfrm>
          <a:prstGeom prst="roundRect">
            <a:avLst/>
          </a:prstGeom>
          <a:solidFill>
            <a:srgbClr val="F7E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20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0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</a:t>
            </a:r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อิเล็กทรอนิกส์)</a:t>
            </a:r>
            <a:endParaRPr lang="en-US" sz="20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AutoShape 2" descr="Image result for bluepay logo"/>
          <p:cNvSpPr>
            <a:spLocks noChangeAspect="1" noChangeArrowheads="1"/>
          </p:cNvSpPr>
          <p:nvPr/>
        </p:nvSpPr>
        <p:spPr bwMode="auto">
          <a:xfrm>
            <a:off x="9842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3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  <p:bldP spid="7" grpId="0" animBg="1"/>
      <p:bldP spid="11" grpId="0"/>
      <p:bldP spid="12" grpId="0"/>
      <p:bldP spid="21" grpId="0"/>
      <p:bldP spid="28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46861" y="1184326"/>
            <a:ext cx="2158365" cy="990290"/>
          </a:xfrm>
          <a:prstGeom prst="roundRect">
            <a:avLst/>
          </a:prstGeom>
          <a:solidFill>
            <a:srgbClr val="CCD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Debit card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4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บัตรเดบิต)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6861" y="2322723"/>
            <a:ext cx="2158365" cy="898674"/>
          </a:xfrm>
          <a:prstGeom prst="roundRect">
            <a:avLst/>
          </a:prstGeom>
          <a:solidFill>
            <a:srgbClr val="F2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Credit </a:t>
            </a:r>
            <a:r>
              <a:rPr lang="en-US" sz="32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</a:t>
            </a:r>
          </a:p>
          <a:p>
            <a:pPr algn="ctr"/>
            <a:r>
              <a:rPr lang="th-TH" sz="24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(บัตรเครดิต)</a:t>
            </a:r>
            <a:endParaRPr lang="en-US" sz="24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46861" y="3322321"/>
            <a:ext cx="2158365" cy="1003250"/>
          </a:xfrm>
          <a:prstGeom prst="roundRect">
            <a:avLst/>
          </a:prstGeom>
          <a:solidFill>
            <a:srgbClr val="F7E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en-US" sz="32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</a:t>
            </a:r>
            <a:r>
              <a:rPr lang="th-TH" sz="20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เงินเล็ก</a:t>
            </a:r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ทรอนิกส์)</a:t>
            </a:r>
            <a:endParaRPr lang="en-US" sz="20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0" name="สี่เหลี่ยมผืนผ้ามุมมน 9"/>
          <p:cNvSpPr/>
          <p:nvPr/>
        </p:nvSpPr>
        <p:spPr>
          <a:xfrm>
            <a:off x="3088478" y="772468"/>
            <a:ext cx="5181919" cy="43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ผู้ถือบัตร </a:t>
            </a:r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4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ผู้ซื้อ)</a:t>
            </a:r>
            <a:endParaRPr lang="th-TH" sz="2400" b="1" dirty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88478" y="1182232"/>
            <a:ext cx="2631034" cy="3158047"/>
            <a:chOff x="3280410" y="2323183"/>
            <a:chExt cx="2631034" cy="3816000"/>
          </a:xfrm>
        </p:grpSpPr>
        <p:sp>
          <p:nvSpPr>
            <p:cNvPr id="14" name="Rectangle 13"/>
            <p:cNvSpPr/>
            <p:nvPr/>
          </p:nvSpPr>
          <p:spPr>
            <a:xfrm>
              <a:off x="3280410" y="2323183"/>
              <a:ext cx="2520000" cy="38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endPara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280410" y="2640432"/>
              <a:ext cx="2631034" cy="3161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050" indent="-2730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สะดวกในการซื้อ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สินค้า</a:t>
              </a:r>
              <a:b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ทั้งที่ร้านค้า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ทั่วไป และร้านค้าออนไลน์</a:t>
              </a:r>
            </a:p>
            <a:p>
              <a:pPr marL="273050" indent="-2730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ไม่ต้องพกหรือ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กดเงินสดมา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จ่ายร้านค้า </a:t>
              </a:r>
            </a:p>
            <a:p>
              <a:pPr marL="273050" indent="-2730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ลดความเสี่ยงที่เงินสด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จะสูญ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หายหรือ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ถูกขโมย</a:t>
              </a:r>
              <a:endPara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69943" y="1190616"/>
            <a:ext cx="2909923" cy="1188000"/>
            <a:chOff x="5976569" y="2256396"/>
            <a:chExt cx="2520000" cy="1188000"/>
          </a:xfrm>
        </p:grpSpPr>
        <p:sp>
          <p:nvSpPr>
            <p:cNvPr id="23" name="Rectangle 22"/>
            <p:cNvSpPr/>
            <p:nvPr/>
          </p:nvSpPr>
          <p:spPr>
            <a:xfrm>
              <a:off x="5976569" y="2256396"/>
              <a:ext cx="2520000" cy="118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endPara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76569" y="2295826"/>
              <a:ext cx="25200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ควบคุมไม่ให้ใช้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จ่ายเกิน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ตัว 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(ใช้จ่ายได้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สูงสุด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เท่าเงินที่มี</a:t>
              </a:r>
              <a:b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ในบัญชี) </a:t>
              </a:r>
              <a:endPara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858654" y="4434438"/>
            <a:ext cx="3918664" cy="2200602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73050" lvl="0" indent="-2730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รูด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บัตรเฉพาะที่จำเป็น </a:t>
            </a:r>
          </a:p>
          <a:p>
            <a:pPr marL="273050" lvl="0" indent="-2730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ชำระหนี้เต็มจำนวนและตรง</a:t>
            </a: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เวลา</a:t>
            </a:r>
          </a:p>
          <a:p>
            <a:pPr marL="273050" lvl="0" indent="-2730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ถ้าจ่าย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</a:t>
            </a: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ครบ/จ่าย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ช้า ต้องเสียดอกเบี้ยและ</a:t>
            </a: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ค่าธรรมเนียม</a:t>
            </a:r>
            <a:r>
              <a:rPr lang="en-US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18% 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ต่อปี </a:t>
            </a:r>
          </a:p>
          <a:p>
            <a:pPr marL="273050" lvl="0" indent="-2730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ถ้าผิดนัดชำระ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หนี้</a:t>
            </a: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บ่อย อาจ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เสีย</a:t>
            </a: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ประวัติ</a:t>
            </a:r>
            <a:b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จน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ไม่ได้รับอนุมัติ</a:t>
            </a: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สินเชื่อประเภทอื่น </a:t>
            </a:r>
            <a:endParaRPr lang="en-US" sz="22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44335" y="4851044"/>
            <a:ext cx="3456000" cy="769441"/>
          </a:xfrm>
          <a:prstGeom prst="rect">
            <a:avLst/>
          </a:prstGeom>
          <a:ln w="38100">
            <a:solidFill>
              <a:srgbClr val="EEC721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ถ้าทำบัตรหาย ผู้เก็บได้อาจนำไปใช้ต่อได้เลย</a:t>
            </a:r>
            <a:endParaRPr lang="en-US" sz="22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7218" y="4418299"/>
            <a:ext cx="403685" cy="36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2175" y="4238299"/>
            <a:ext cx="403685" cy="360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56674" y="2459429"/>
            <a:ext cx="3057736" cy="900000"/>
            <a:chOff x="10453254" y="-233618"/>
            <a:chExt cx="3057736" cy="1188000"/>
          </a:xfrm>
        </p:grpSpPr>
        <p:sp>
          <p:nvSpPr>
            <p:cNvPr id="31" name="Rectangle 30"/>
            <p:cNvSpPr/>
            <p:nvPr/>
          </p:nvSpPr>
          <p:spPr>
            <a:xfrm>
              <a:off x="10461728" y="-233618"/>
              <a:ext cx="2906299" cy="11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endPara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453254" y="-172255"/>
              <a:ext cx="3057736" cy="1015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ใช้จ่ายจากวงเงินที่ได้รับอนุมัติ 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(ยังไม่ต้องจ่ายเงิน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เองทันที)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65148" y="3443321"/>
            <a:ext cx="2922214" cy="900000"/>
            <a:chOff x="431578" y="5926967"/>
            <a:chExt cx="2922214" cy="1188000"/>
          </a:xfrm>
        </p:grpSpPr>
        <p:sp>
          <p:nvSpPr>
            <p:cNvPr id="41" name="Rectangle 40"/>
            <p:cNvSpPr/>
            <p:nvPr/>
          </p:nvSpPr>
          <p:spPr>
            <a:xfrm>
              <a:off x="431578" y="5926967"/>
              <a:ext cx="2922214" cy="118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endPara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42390" y="5986019"/>
              <a:ext cx="2911402" cy="1015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จำกัดความเสี่ยง</a:t>
              </a: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ในการ</a:t>
              </a:r>
              <a:r>
                <a:rPr lang="th-TH" sz="2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สูญเงินเท่าจำนวนที่เติมในบัตร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0894" flipV="1">
            <a:off x="5087365" y="3439616"/>
            <a:ext cx="1179554" cy="820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5872" flipH="1" flipV="1">
            <a:off x="7473757" y="3980503"/>
            <a:ext cx="941534" cy="922507"/>
          </a:xfrm>
          <a:prstGeom prst="rect">
            <a:avLst/>
          </a:prstGeom>
        </p:spPr>
      </p:pic>
      <p:sp>
        <p:nvSpPr>
          <p:cNvPr id="34" name="สี่เหลี่ยมผืนผ้ามุมมน 9"/>
          <p:cNvSpPr/>
          <p:nvPr/>
        </p:nvSpPr>
        <p:spPr>
          <a:xfrm>
            <a:off x="8907754" y="772468"/>
            <a:ext cx="2537690" cy="43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ผู้รับบัตร (ผู้ขาย)</a:t>
            </a:r>
            <a:endParaRPr lang="th-TH" sz="2400" b="1" dirty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907754" y="1181435"/>
            <a:ext cx="2537690" cy="3168000"/>
            <a:chOff x="8747438" y="2323183"/>
            <a:chExt cx="2537690" cy="3168000"/>
          </a:xfrm>
        </p:grpSpPr>
        <p:sp>
          <p:nvSpPr>
            <p:cNvPr id="42" name="Rectangle 41"/>
            <p:cNvSpPr/>
            <p:nvPr/>
          </p:nvSpPr>
          <p:spPr>
            <a:xfrm>
              <a:off x="8765128" y="2323183"/>
              <a:ext cx="2520000" cy="31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endPara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747438" y="2416091"/>
              <a:ext cx="253769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050" indent="-2730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h-TH" sz="22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ไม่ยุ่งยากเรื่องเงินทอนและจัดการเงินสด เพราะเงินโอนเข้าบัญชีโดยตรง</a:t>
              </a:r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1330235" y="-182880"/>
            <a:ext cx="10515600" cy="1269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th-TH" b="1" smtClean="0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r"/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บัตร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อิเล็กทรอนิกส์ใช้แล้ว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ดียังไง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r"/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30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/>
      <p:bldP spid="28" grpId="0" animBg="1"/>
      <p:bldP spid="29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5210-0236-4ED2-A35A-6C52E67EA0F2}" type="slidenum">
              <a:rPr lang="th-TH" smtClean="0"/>
              <a:pPr/>
              <a:t>12</a:t>
            </a:fld>
            <a:endParaRPr lang="th-TH"/>
          </a:p>
        </p:txBody>
      </p:sp>
      <p:sp>
        <p:nvSpPr>
          <p:cNvPr id="40" name="Rounded Rectangle 5"/>
          <p:cNvSpPr/>
          <p:nvPr/>
        </p:nvSpPr>
        <p:spPr>
          <a:xfrm>
            <a:off x="6938100" y="6275440"/>
            <a:ext cx="4198878" cy="720000"/>
          </a:xfrm>
          <a:prstGeom prst="roundRect">
            <a:avLst>
              <a:gd name="adj" fmla="val 752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spcAft>
                <a:spcPts val="600"/>
              </a:spcAft>
              <a:defRPr/>
            </a:pPr>
            <a:endParaRPr lang="th-TH" b="1" kern="0" dirty="0">
              <a:solidFill>
                <a:srgbClr val="4472C4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Rounded Rectangle 5"/>
          <p:cNvSpPr/>
          <p:nvPr/>
        </p:nvSpPr>
        <p:spPr>
          <a:xfrm>
            <a:off x="2546072" y="2690787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เก็บรักษา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บัตรให้ดีและ</a:t>
            </a:r>
            <a:b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ปกปิดเลขรหัส</a:t>
            </a:r>
            <a:endParaRPr lang="th-TH" sz="2400" b="1" ker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Rounded Rectangle 5"/>
          <p:cNvSpPr/>
          <p:nvPr/>
        </p:nvSpPr>
        <p:spPr>
          <a:xfrm>
            <a:off x="2539641" y="1481266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มีบัตรเท่าที่จำเป็น</a:t>
            </a:r>
            <a:endParaRPr lang="th-TH" sz="2400" b="1" kern="0" dirty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9" name="Rounded Rectangle 5"/>
          <p:cNvSpPr/>
          <p:nvPr/>
        </p:nvSpPr>
        <p:spPr>
          <a:xfrm>
            <a:off x="2546072" y="3920092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ตั้ง </a:t>
            </a:r>
            <a:r>
              <a:rPr lang="en-US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Password </a:t>
            </a: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ให้เดายาก 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เปลี่ยนบ่อย ๆ</a:t>
            </a:r>
          </a:p>
        </p:txBody>
      </p:sp>
      <p:sp>
        <p:nvSpPr>
          <p:cNvPr id="51" name="Flowchart: Terminator 50"/>
          <p:cNvSpPr/>
          <p:nvPr/>
        </p:nvSpPr>
        <p:spPr>
          <a:xfrm>
            <a:off x="1208323" y="1481266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Flowchart: Terminator 53"/>
          <p:cNvSpPr/>
          <p:nvPr/>
        </p:nvSpPr>
        <p:spPr>
          <a:xfrm>
            <a:off x="1208323" y="2690787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Flowchart: Terminator 58"/>
          <p:cNvSpPr/>
          <p:nvPr/>
        </p:nvSpPr>
        <p:spPr>
          <a:xfrm>
            <a:off x="1227373" y="3920092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7" name="Picture 6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39673" y="1686643"/>
            <a:ext cx="648000" cy="648000"/>
          </a:xfrm>
          <a:prstGeom prst="rect">
            <a:avLst/>
          </a:prstGeom>
        </p:spPr>
      </p:pic>
      <p:pic>
        <p:nvPicPr>
          <p:cNvPr id="68" name="Picture 2" descr="Image result for debit pin free icon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56" y="28600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278" y="4101784"/>
            <a:ext cx="727868" cy="690541"/>
          </a:xfrm>
          <a:prstGeom prst="rect">
            <a:avLst/>
          </a:prstGeom>
        </p:spPr>
      </p:pic>
      <p:sp>
        <p:nvSpPr>
          <p:cNvPr id="69" name="Rounded Rectangle 5"/>
          <p:cNvSpPr/>
          <p:nvPr/>
        </p:nvSpPr>
        <p:spPr>
          <a:xfrm>
            <a:off x="2504514" y="5143144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จำกัดวงเงินแค่พอใช้</a:t>
            </a:r>
          </a:p>
        </p:txBody>
      </p:sp>
      <p:sp>
        <p:nvSpPr>
          <p:cNvPr id="70" name="Flowchart: Terminator 69"/>
          <p:cNvSpPr/>
          <p:nvPr/>
        </p:nvSpPr>
        <p:spPr>
          <a:xfrm>
            <a:off x="1185815" y="5143144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156" y="5317785"/>
            <a:ext cx="714375" cy="742950"/>
          </a:xfrm>
          <a:prstGeom prst="rect">
            <a:avLst/>
          </a:prstGeom>
        </p:spPr>
      </p:pic>
      <p:sp>
        <p:nvSpPr>
          <p:cNvPr id="71" name="Rounded Rectangle 5"/>
          <p:cNvSpPr/>
          <p:nvPr/>
        </p:nvSpPr>
        <p:spPr>
          <a:xfrm>
            <a:off x="7746722" y="2690787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ระวังมากขึ้นเมื่อใช้</a:t>
            </a:r>
            <a:b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บัตรที่แตะก็จ่ายได้</a:t>
            </a:r>
          </a:p>
        </p:txBody>
      </p:sp>
      <p:sp>
        <p:nvSpPr>
          <p:cNvPr id="72" name="Rounded Rectangle 5"/>
          <p:cNvSpPr/>
          <p:nvPr/>
        </p:nvSpPr>
        <p:spPr>
          <a:xfrm>
            <a:off x="7740291" y="1481266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ใช้บัตรกับร้านค้าที่ไว้ใจได้</a:t>
            </a:r>
          </a:p>
        </p:txBody>
      </p:sp>
      <p:sp>
        <p:nvSpPr>
          <p:cNvPr id="73" name="Rounded Rectangle 5"/>
          <p:cNvSpPr/>
          <p:nvPr/>
        </p:nvSpPr>
        <p:spPr>
          <a:xfrm>
            <a:off x="7746722" y="3920092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ตรวจสอบสลิป </a:t>
            </a:r>
            <a:r>
              <a:rPr lang="en-US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SMS 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b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ใบ</a:t>
            </a: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แจ้ง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หนี้ทุก</a:t>
            </a:r>
            <a:r>
              <a:rPr 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ครั้ง</a:t>
            </a:r>
          </a:p>
        </p:txBody>
      </p:sp>
      <p:sp>
        <p:nvSpPr>
          <p:cNvPr id="74" name="Flowchart: Terminator 73"/>
          <p:cNvSpPr/>
          <p:nvPr/>
        </p:nvSpPr>
        <p:spPr>
          <a:xfrm>
            <a:off x="6408973" y="1481266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5" name="Flowchart: Terminator 74"/>
          <p:cNvSpPr/>
          <p:nvPr/>
        </p:nvSpPr>
        <p:spPr>
          <a:xfrm>
            <a:off x="6408973" y="2690787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6" name="Flowchart: Terminator 75"/>
          <p:cNvSpPr/>
          <p:nvPr/>
        </p:nvSpPr>
        <p:spPr>
          <a:xfrm>
            <a:off x="6428023" y="3920092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0" name="Rounded Rectangle 5"/>
          <p:cNvSpPr/>
          <p:nvPr/>
        </p:nvSpPr>
        <p:spPr>
          <a:xfrm>
            <a:off x="7705164" y="5143144"/>
            <a:ext cx="3240000" cy="1080000"/>
          </a:xfrm>
          <a:prstGeom prst="roundRect">
            <a:avLst>
              <a:gd name="adj" fmla="val 7527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รีบอายัดหรือติดต่อ</a:t>
            </a:r>
            <a:r>
              <a:rPr lang="en-US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Call center 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ถ้าพบรายการผิดปกติ</a:t>
            </a:r>
            <a:b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หรือทำบัตรหาย</a:t>
            </a:r>
            <a:endParaRPr lang="th-TH" sz="2400" b="1" kern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1" name="Flowchart: Terminator 80"/>
          <p:cNvSpPr/>
          <p:nvPr/>
        </p:nvSpPr>
        <p:spPr>
          <a:xfrm>
            <a:off x="6386465" y="5143144"/>
            <a:ext cx="1548000" cy="1080000"/>
          </a:xfrm>
          <a:prstGeom prst="flowChartTerminator">
            <a:avLst/>
          </a:prstGeom>
          <a:solidFill>
            <a:srgbClr val="F6AE38"/>
          </a:solidFill>
          <a:ln w="38100">
            <a:solidFill>
              <a:srgbClr val="F6A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29" y="2842017"/>
            <a:ext cx="755361" cy="756000"/>
          </a:xfrm>
          <a:prstGeom prst="rect">
            <a:avLst/>
          </a:prstGeom>
        </p:spPr>
      </p:pic>
      <p:pic>
        <p:nvPicPr>
          <p:cNvPr id="38" name="Picture 37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861729" y="4137718"/>
            <a:ext cx="648000" cy="648000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785529" y="1686643"/>
            <a:ext cx="713988" cy="70720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/>
          <a:srcRect l="26723" t="26755" r="26597" b="26376"/>
          <a:stretch/>
        </p:blipFill>
        <p:spPr>
          <a:xfrm>
            <a:off x="6779522" y="5313120"/>
            <a:ext cx="717085" cy="720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631769" y="305306"/>
            <a:ext cx="77220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4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ใช้บัตรอิเล็กทรอนิกส์ยังไงให้ปลอดภัย</a:t>
            </a:r>
            <a:endParaRPr lang="th-TH" sz="4400" b="1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48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9" grpId="0" animBg="1"/>
      <p:bldP spid="51" grpId="0" animBg="1"/>
      <p:bldP spid="54" grpId="0" animBg="1"/>
      <p:bldP spid="59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80" grpId="0" animBg="1"/>
      <p:bldP spid="81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3012963"/>
            <a:ext cx="11304000" cy="796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715716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บัตรอิเล็กทรอนิกส์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chemeClr val="tx1"/>
                </a:solidFill>
              </a:rPr>
              <a:t>Online </a:t>
            </a:r>
            <a:r>
              <a:rPr lang="en-US" sz="3600">
                <a:solidFill>
                  <a:schemeClr val="tx1"/>
                </a:solidFill>
              </a:rPr>
              <a:t>banking </a:t>
            </a:r>
            <a:endParaRPr lang="th-TH" sz="360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พร้อมเพย์</a:t>
            </a:r>
            <a:endParaRPr lang="th-TH" sz="36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การ</a:t>
            </a:r>
            <a:r>
              <a:rPr lang="th-TH" sz="3600">
                <a:solidFill>
                  <a:schemeClr val="tx1"/>
                </a:solidFill>
              </a:rPr>
              <a:t>ชำระเงินด้วย </a:t>
            </a:r>
            <a:r>
              <a:rPr lang="en-US" sz="3600">
                <a:solidFill>
                  <a:schemeClr val="tx1"/>
                </a:solidFill>
              </a:rPr>
              <a:t>QR </a:t>
            </a:r>
            <a:r>
              <a:rPr lang="en-US" sz="3600" smtClean="0">
                <a:solidFill>
                  <a:schemeClr val="tx1"/>
                </a:solidFill>
              </a:rPr>
              <a:t>Code</a:t>
            </a:r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565" y="14780"/>
            <a:ext cx="10515600" cy="1325563"/>
          </a:xfrm>
        </p:spPr>
        <p:txBody>
          <a:bodyPr/>
          <a:lstStyle/>
          <a:p>
            <a:pPr algn="r"/>
            <a:r>
              <a:rPr lang="en-US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Online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banking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คืออะไร และดียังไง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33345" y="2405233"/>
            <a:ext cx="2769474" cy="2681863"/>
            <a:chOff x="1984772" y="1561777"/>
            <a:chExt cx="3349228" cy="29122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772" y="1561777"/>
              <a:ext cx="3349228" cy="29122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129151" y="2326784"/>
              <a:ext cx="306805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2E3387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Internet </a:t>
              </a:r>
              <a:r>
                <a:rPr lang="en-US" sz="3200" b="1">
                  <a:solidFill>
                    <a:srgbClr val="2E3387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banking </a:t>
              </a:r>
              <a:endParaRPr lang="th-TH" sz="3200"/>
            </a:p>
          </p:txBody>
        </p:sp>
      </p:grpSp>
      <p:sp>
        <p:nvSpPr>
          <p:cNvPr id="9" name="Rectangle 8"/>
          <p:cNvSpPr/>
          <p:nvPr/>
        </p:nvSpPr>
        <p:spPr>
          <a:xfrm>
            <a:off x="7204678" y="1945865"/>
            <a:ext cx="4747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ข้อดี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ธุรกรรมได้ทุกที่ ทุกเวลา </a:t>
            </a:r>
            <a:endParaRPr lang="th-TH" sz="2400" b="1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ต้องเดินทางไปสาขา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หรือหาตู้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ATM </a:t>
            </a:r>
            <a:endParaRPr lang="th-TH" sz="2400" b="1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ฟรีหรือเสียค่าธรรมเนียมถูกกว่าช่องทาง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อื่น 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70175" y="3036178"/>
            <a:ext cx="2167147" cy="2218561"/>
            <a:chOff x="4345232" y="3356716"/>
            <a:chExt cx="2743606" cy="27416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740">
              <a:off x="5250815" y="3356716"/>
              <a:ext cx="784722" cy="19610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4345232" y="5375678"/>
              <a:ext cx="2743606" cy="72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2E3387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Mobile banking </a:t>
              </a:r>
              <a:endParaRPr lang="th-TH" sz="3200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2796" y="2344397"/>
            <a:ext cx="26349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th-TH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โอนเงิน </a:t>
            </a:r>
            <a:endParaRPr lang="th-TH" b="1" smtClean="0">
              <a:solidFill>
                <a:schemeClr val="tx1">
                  <a:lumMod val="75000"/>
                  <a:lumOff val="2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th-TH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จ่าย</a:t>
            </a:r>
            <a:r>
              <a:rPr lang="th-TH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บิล </a:t>
            </a:r>
            <a:endParaRPr lang="th-TH" b="1" smtClean="0">
              <a:solidFill>
                <a:schemeClr val="tx1">
                  <a:lumMod val="75000"/>
                  <a:lumOff val="2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th-TH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เช็กยอดเงิน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th-TH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ซื้อ</a:t>
            </a:r>
            <a:r>
              <a:rPr lang="th-TH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ของออนไลน์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796" y="1189955"/>
            <a:ext cx="3262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Online banking </a:t>
            </a:r>
            <a:r>
              <a:rPr lang="th-TH" sz="32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คืออะไร</a:t>
            </a:r>
            <a:endParaRPr lang="th-TH" sz="3200" b="1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46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เหตุผลที่เขารู้จักคุ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8" y="0"/>
            <a:ext cx="1225522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65619" y="340733"/>
            <a:ext cx="574548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2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เหตุผลที่เขารู้จักคุณดี ทั้ง ๆ ที่เจอกันครั้งแรก</a:t>
            </a:r>
            <a:endParaRPr lang="th-TH" altLang="th-TH" sz="32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Picture 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19" y="192212"/>
            <a:ext cx="653920" cy="67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28050" y="5453390"/>
            <a:ext cx="3712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www.safeinternetbanking.be</a:t>
            </a:r>
          </a:p>
        </p:txBody>
      </p:sp>
    </p:spTree>
    <p:extLst>
      <p:ext uri="{BB962C8B-B14F-4D97-AF65-F5344CB8AC3E}">
        <p14:creationId xmlns:p14="http://schemas.microsoft.com/office/powerpoint/2010/main" val="15631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78025" y="2728055"/>
            <a:ext cx="4609418" cy="2246340"/>
            <a:chOff x="-1524638" y="4963270"/>
            <a:chExt cx="4609418" cy="2406745"/>
          </a:xfrm>
        </p:grpSpPr>
        <p:sp>
          <p:nvSpPr>
            <p:cNvPr id="52" name="Rounded Rectangle 5"/>
            <p:cNvSpPr/>
            <p:nvPr/>
          </p:nvSpPr>
          <p:spPr>
            <a:xfrm>
              <a:off x="-1457682" y="4971434"/>
              <a:ext cx="4542462" cy="2398581"/>
            </a:xfrm>
            <a:prstGeom prst="roundRect">
              <a:avLst>
                <a:gd name="adj" fmla="val 752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0" rtlCol="0" anchor="ctr"/>
            <a:lstStyle/>
            <a:p>
              <a:pPr algn="ctr"/>
              <a:endParaRPr lang="th-TH" sz="2400" b="1">
                <a:solidFill>
                  <a:prstClr val="black">
                    <a:lumMod val="75000"/>
                    <a:lumOff val="2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53" name="Flowchart: Terminator 52"/>
            <p:cNvSpPr/>
            <p:nvPr/>
          </p:nvSpPr>
          <p:spPr>
            <a:xfrm>
              <a:off x="-1524638" y="4963270"/>
              <a:ext cx="1548000" cy="10800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-1165014" y="5127179"/>
              <a:ext cx="819923" cy="791666"/>
              <a:chOff x="554519" y="2457639"/>
              <a:chExt cx="3950633" cy="3044488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519" y="2457639"/>
                <a:ext cx="3723484" cy="30035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0430" y="3541097"/>
                <a:ext cx="784722" cy="1961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3" name="Title 1"/>
          <p:cNvSpPr txBox="1">
            <a:spLocks/>
          </p:cNvSpPr>
          <p:nvPr/>
        </p:nvSpPr>
        <p:spPr>
          <a:xfrm>
            <a:off x="838200" y="214089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ใช้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online banking 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ยังไง ให้ปลอดภัย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0784" y="136342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mtClean="0">
                <a:solidFill>
                  <a:prstClr val="black"/>
                </a:solidFill>
              </a:rPr>
              <a:t> </a:t>
            </a:r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9696" y="3807664"/>
            <a:ext cx="1190733" cy="1153508"/>
            <a:chOff x="8682744" y="3080533"/>
            <a:chExt cx="1190733" cy="11535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2688" y="3080533"/>
              <a:ext cx="598913" cy="730193"/>
            </a:xfrm>
            <a:prstGeom prst="rect">
              <a:avLst/>
            </a:prstGeom>
          </p:spPr>
        </p:pic>
        <p:sp>
          <p:nvSpPr>
            <p:cNvPr id="38" name="Rounded Rectangle 5"/>
            <p:cNvSpPr/>
            <p:nvPr/>
          </p:nvSpPr>
          <p:spPr>
            <a:xfrm>
              <a:off x="8682744" y="3655929"/>
              <a:ext cx="1190733" cy="578112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spcAft>
                  <a:spcPts val="600"/>
                </a:spcAft>
                <a:defRPr/>
              </a:pPr>
              <a:r>
                <a:rPr lang="th-TH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ป้องกันไวรัส</a:t>
              </a:r>
              <a:endParaRPr lang="en-US" sz="1800" b="1" kern="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31577" y="3698183"/>
            <a:ext cx="1832472" cy="1262989"/>
            <a:chOff x="2968334" y="5331194"/>
            <a:chExt cx="1832472" cy="12629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0883">
              <a:off x="3579579" y="5331194"/>
              <a:ext cx="694054" cy="843323"/>
            </a:xfrm>
            <a:prstGeom prst="rect">
              <a:avLst/>
            </a:prstGeom>
          </p:spPr>
        </p:pic>
        <p:sp>
          <p:nvSpPr>
            <p:cNvPr id="39" name="Rounded Rectangle 5"/>
            <p:cNvSpPr/>
            <p:nvPr/>
          </p:nvSpPr>
          <p:spPr>
            <a:xfrm>
              <a:off x="2968334" y="6016071"/>
              <a:ext cx="1832472" cy="578112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spcAft>
                  <a:spcPts val="600"/>
                </a:spcAft>
                <a:defRPr/>
              </a:pPr>
              <a:r>
                <a:rPr lang="th-TH" sz="1800" b="1" kern="0" spc="-3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ไม่ใช้โปรแกรมเถื่อน </a:t>
              </a:r>
              <a:endParaRPr lang="en-US" sz="1800" b="1" kern="0" spc="-3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62600" y="3799300"/>
            <a:ext cx="1418034" cy="1140381"/>
            <a:chOff x="10690475" y="4253435"/>
            <a:chExt cx="1418034" cy="114038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7343" y="4253435"/>
              <a:ext cx="756970" cy="715819"/>
            </a:xfrm>
            <a:prstGeom prst="rect">
              <a:avLst/>
            </a:prstGeom>
          </p:spPr>
        </p:pic>
        <p:sp>
          <p:nvSpPr>
            <p:cNvPr id="40" name="Rounded Rectangle 5"/>
            <p:cNvSpPr/>
            <p:nvPr/>
          </p:nvSpPr>
          <p:spPr>
            <a:xfrm>
              <a:off x="10690475" y="4868260"/>
              <a:ext cx="1418034" cy="525556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spcAft>
                  <a:spcPts val="600"/>
                </a:spcAft>
                <a:defRPr/>
              </a:pPr>
              <a:r>
                <a:rPr lang="th-TH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ไม่ใช้</a:t>
              </a:r>
              <a:r>
                <a:rPr lang="en-US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Free WIFI</a:t>
              </a:r>
              <a:endParaRPr lang="en-US" sz="1800" b="1" kern="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86396" y="1569309"/>
            <a:ext cx="4571318" cy="1080000"/>
            <a:chOff x="-1430104" y="2113075"/>
            <a:chExt cx="4571318" cy="1080000"/>
          </a:xfrm>
        </p:grpSpPr>
        <p:sp>
          <p:nvSpPr>
            <p:cNvPr id="47" name="Rounded Rectangle 5"/>
            <p:cNvSpPr/>
            <p:nvPr/>
          </p:nvSpPr>
          <p:spPr>
            <a:xfrm>
              <a:off x="-258928" y="2113075"/>
              <a:ext cx="3400142" cy="1080000"/>
            </a:xfrm>
            <a:prstGeom prst="roundRect">
              <a:avLst>
                <a:gd name="adj" fmla="val 752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th-TH" sz="2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จำกัดวงเงินโอน</a:t>
              </a:r>
              <a:r>
                <a:rPr lang="th-TH" sz="2400" b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และ</a:t>
              </a:r>
              <a:br>
                <a:rPr lang="th-TH" sz="2400" b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400" b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แยกบัญชีทำรายการออนไลน์</a:t>
              </a:r>
              <a:br>
                <a:rPr lang="th-TH" sz="2400" b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400" b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ออกจากบัญชีเงินออม</a:t>
              </a:r>
              <a:endParaRPr lang="th-TH" sz="2400" b="1">
                <a:solidFill>
                  <a:prstClr val="black">
                    <a:lumMod val="75000"/>
                    <a:lumOff val="2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48" name="Flowchart: Terminator 47"/>
            <p:cNvSpPr/>
            <p:nvPr/>
          </p:nvSpPr>
          <p:spPr>
            <a:xfrm>
              <a:off x="-1430104" y="2113075"/>
              <a:ext cx="1548000" cy="10800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-1374783" y="2653075"/>
              <a:ext cx="1443360" cy="324000"/>
            </a:xfrm>
            <a:prstGeom prst="roundRect">
              <a:avLst/>
            </a:prstGeom>
            <a:solidFill>
              <a:srgbClr val="E5521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LIMIT </a:t>
              </a:r>
              <a:r>
                <a:rPr lang="th-TH" sz="2400" b="1" smtClean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วงเงิน</a:t>
              </a:r>
              <a:r>
                <a:rPr lang="en-US" sz="2400" b="1" smtClean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  <a:r>
                <a:rPr lang="en-US" sz="2400" b="1">
                  <a:solidFill>
                    <a:prstClr val="white">
                      <a:lumMod val="50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/>
              </a:r>
              <a:br>
                <a:rPr lang="en-US" sz="2400" b="1">
                  <a:solidFill>
                    <a:prstClr val="white">
                      <a:lumMod val="50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en-US" sz="24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X</a:t>
              </a:r>
              <a:r>
                <a:rPr lang="en-US" sz="20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X</a:t>
              </a:r>
              <a:r>
                <a:rPr lang="th-TH" sz="20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,</a:t>
              </a:r>
              <a:r>
                <a:rPr lang="en-US" sz="20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000 </a:t>
              </a:r>
              <a:r>
                <a:rPr lang="th-TH" sz="20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บาท</a:t>
              </a:r>
              <a:r>
                <a:rPr lang="th-TH" sz="2000" b="1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/วัน</a:t>
              </a:r>
            </a:p>
            <a:p>
              <a:pPr algn="ctr"/>
              <a:endParaRPr lang="th-TH" sz="2000" b="1">
                <a:solidFill>
                  <a:prstClr val="white">
                    <a:lumMod val="50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46524" y="1509274"/>
            <a:ext cx="4571318" cy="1080000"/>
            <a:chOff x="5965524" y="3102852"/>
            <a:chExt cx="4571318" cy="1080000"/>
          </a:xfrm>
        </p:grpSpPr>
        <p:grpSp>
          <p:nvGrpSpPr>
            <p:cNvPr id="61" name="Group 60"/>
            <p:cNvGrpSpPr/>
            <p:nvPr/>
          </p:nvGrpSpPr>
          <p:grpSpPr>
            <a:xfrm>
              <a:off x="5965524" y="3102852"/>
              <a:ext cx="4571318" cy="1080000"/>
              <a:chOff x="5538240" y="2937315"/>
              <a:chExt cx="4571318" cy="1080000"/>
            </a:xfrm>
          </p:grpSpPr>
          <p:sp>
            <p:nvSpPr>
              <p:cNvPr id="59" name="Rounded Rectangle 5"/>
              <p:cNvSpPr/>
              <p:nvPr/>
            </p:nvSpPr>
            <p:spPr>
              <a:xfrm>
                <a:off x="6768173" y="2937315"/>
                <a:ext cx="3341385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ตั้ง </a:t>
                </a:r>
                <a:r>
                  <a:rPr lang="en-US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Username &amp;</a:t>
                </a: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 </a:t>
                </a:r>
                <a:r>
                  <a:rPr lang="en-US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Password </a:t>
                </a: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ให้เดายาก แต่จำได้แม่น</a:t>
                </a:r>
                <a:endParaRPr lang="th-TH" sz="2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0" name="Flowchart: Terminator 59"/>
              <p:cNvSpPr/>
              <p:nvPr/>
            </p:nvSpPr>
            <p:spPr>
              <a:xfrm>
                <a:off x="5538240" y="293731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260" y="3173656"/>
              <a:ext cx="469971" cy="847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Rounded Rectangle 64"/>
            <p:cNvSpPr/>
            <p:nvPr/>
          </p:nvSpPr>
          <p:spPr>
            <a:xfrm>
              <a:off x="6341909" y="3718682"/>
              <a:ext cx="1047221" cy="35920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IA@k28PL</a:t>
              </a:r>
              <a:endParaRPr lang="th-TH" sz="2000" b="1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361764" y="3890271"/>
            <a:ext cx="4571318" cy="1080000"/>
            <a:chOff x="5965524" y="4292261"/>
            <a:chExt cx="4571318" cy="1080000"/>
          </a:xfrm>
        </p:grpSpPr>
        <p:grpSp>
          <p:nvGrpSpPr>
            <p:cNvPr id="62" name="Group 61"/>
            <p:cNvGrpSpPr/>
            <p:nvPr/>
          </p:nvGrpSpPr>
          <p:grpSpPr>
            <a:xfrm>
              <a:off x="5965524" y="4292261"/>
              <a:ext cx="4571318" cy="1080000"/>
              <a:chOff x="5538240" y="2937315"/>
              <a:chExt cx="4571318" cy="1080000"/>
            </a:xfrm>
          </p:grpSpPr>
          <p:sp>
            <p:nvSpPr>
              <p:cNvPr id="63" name="Rounded Rectangle 5"/>
              <p:cNvSpPr/>
              <p:nvPr/>
            </p:nvSpPr>
            <p:spPr>
              <a:xfrm>
                <a:off x="6752933" y="2937315"/>
                <a:ext cx="3356625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รีบติดต่อธนาคาร</a:t>
                </a:r>
                <a:b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หากพบรายการผิดปกติ </a:t>
                </a:r>
                <a:b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หรือเมื่อเปลี่ยนข้อมูลส่วนตัว</a:t>
                </a:r>
                <a:endParaRPr lang="th-TH" sz="2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4" name="Flowchart: Terminator 63"/>
              <p:cNvSpPr/>
              <p:nvPr/>
            </p:nvSpPr>
            <p:spPr>
              <a:xfrm>
                <a:off x="5538240" y="293731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6723" t="26755" r="26597" b="26376"/>
            <a:stretch/>
          </p:blipFill>
          <p:spPr>
            <a:xfrm>
              <a:off x="6410465" y="4463175"/>
              <a:ext cx="708595" cy="738171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348597" y="5062592"/>
            <a:ext cx="4571318" cy="1080000"/>
            <a:chOff x="5921877" y="5495062"/>
            <a:chExt cx="4571318" cy="1080000"/>
          </a:xfrm>
        </p:grpSpPr>
        <p:grpSp>
          <p:nvGrpSpPr>
            <p:cNvPr id="68" name="Group 67"/>
            <p:cNvGrpSpPr/>
            <p:nvPr/>
          </p:nvGrpSpPr>
          <p:grpSpPr>
            <a:xfrm>
              <a:off x="5921877" y="5495062"/>
              <a:ext cx="4571318" cy="1080000"/>
              <a:chOff x="5538240" y="2937315"/>
              <a:chExt cx="4571318" cy="1080000"/>
            </a:xfrm>
          </p:grpSpPr>
          <p:sp>
            <p:nvSpPr>
              <p:cNvPr id="69" name="Rounded Rectangle 5"/>
              <p:cNvSpPr/>
              <p:nvPr/>
            </p:nvSpPr>
            <p:spPr>
              <a:xfrm>
                <a:off x="6766100" y="2937315"/>
                <a:ext cx="3343458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th-TH" sz="24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เปิดเผยข้อมูลใน </a:t>
                </a:r>
                <a:r>
                  <a:rPr lang="en-US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en-US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en-US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social  </a:t>
                </a:r>
                <a:r>
                  <a:rPr lang="en-US" sz="24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media </a:t>
                </a:r>
                <a:r>
                  <a:rPr lang="th-TH" sz="24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เท่าที่จำเป็น </a:t>
                </a: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และติดตาม</a:t>
                </a:r>
                <a:r>
                  <a:rPr lang="th-TH" sz="24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ข่า</a:t>
                </a: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วอยู่เสมอ</a:t>
                </a:r>
                <a:endParaRPr lang="th-TH" sz="2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0" name="Flowchart: Terminator 69"/>
              <p:cNvSpPr/>
              <p:nvPr/>
            </p:nvSpPr>
            <p:spPr>
              <a:xfrm>
                <a:off x="5538240" y="293731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329186" y="5578525"/>
              <a:ext cx="734812" cy="936216"/>
              <a:chOff x="6329186" y="5578525"/>
              <a:chExt cx="734812" cy="93621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8637" y="5882443"/>
                <a:ext cx="631244" cy="632298"/>
              </a:xfrm>
              <a:prstGeom prst="rect">
                <a:avLst/>
              </a:prstGeom>
            </p:spPr>
          </p:pic>
          <p:sp>
            <p:nvSpPr>
              <p:cNvPr id="45" name="Rounded Rectangle 44"/>
              <p:cNvSpPr/>
              <p:nvPr/>
            </p:nvSpPr>
            <p:spPr>
              <a:xfrm>
                <a:off x="6329186" y="5578525"/>
                <a:ext cx="734812" cy="24598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smtClean="0">
                    <a:solidFill>
                      <a:srgbClr val="70AD47">
                        <a:lumMod val="50000"/>
                      </a:srgb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NEWS</a:t>
                </a:r>
                <a:endParaRPr lang="th-TH" sz="2000" b="1">
                  <a:solidFill>
                    <a:srgbClr val="70AD47">
                      <a:lumMod val="50000"/>
                    </a:srgb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532438" y="3829936"/>
            <a:ext cx="1190733" cy="1130348"/>
            <a:chOff x="2135321" y="5461943"/>
            <a:chExt cx="1190733" cy="11303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843" y="5461943"/>
              <a:ext cx="509619" cy="650270"/>
            </a:xfrm>
            <a:prstGeom prst="rect">
              <a:avLst/>
            </a:prstGeom>
          </p:spPr>
        </p:pic>
        <p:sp>
          <p:nvSpPr>
            <p:cNvPr id="75" name="Rounded Rectangle 5"/>
            <p:cNvSpPr/>
            <p:nvPr/>
          </p:nvSpPr>
          <p:spPr>
            <a:xfrm>
              <a:off x="2135321" y="6014179"/>
              <a:ext cx="1190733" cy="578112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spcAft>
                  <a:spcPts val="600"/>
                </a:spcAft>
                <a:defRPr/>
              </a:pPr>
              <a:r>
                <a:rPr lang="th-TH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ล็อคหน้าจอ</a:t>
              </a:r>
              <a:endParaRPr lang="en-US" sz="1800" b="1" kern="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19696" y="5055264"/>
            <a:ext cx="4656152" cy="1080000"/>
            <a:chOff x="1099204" y="3084891"/>
            <a:chExt cx="4656152" cy="1080000"/>
          </a:xfrm>
        </p:grpSpPr>
        <p:grpSp>
          <p:nvGrpSpPr>
            <p:cNvPr id="9" name="Group 8"/>
            <p:cNvGrpSpPr/>
            <p:nvPr/>
          </p:nvGrpSpPr>
          <p:grpSpPr>
            <a:xfrm>
              <a:off x="1099204" y="3084891"/>
              <a:ext cx="4656152" cy="1080000"/>
              <a:chOff x="-1492981" y="3492709"/>
              <a:chExt cx="4656152" cy="1080000"/>
            </a:xfrm>
          </p:grpSpPr>
          <p:sp>
            <p:nvSpPr>
              <p:cNvPr id="50" name="Rounded Rectangle 5"/>
              <p:cNvSpPr/>
              <p:nvPr/>
            </p:nvSpPr>
            <p:spPr>
              <a:xfrm>
                <a:off x="-255105" y="3492709"/>
                <a:ext cx="3418276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คิดก่อนคลิก ใช้เว็บไซต์/</a:t>
                </a:r>
                <a:b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แอปพลิเคชันที่</a:t>
                </a:r>
                <a:r>
                  <a:rPr lang="th-TH" sz="24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ปลอดภัย </a:t>
                </a:r>
              </a:p>
            </p:txBody>
          </p:sp>
          <p:sp>
            <p:nvSpPr>
              <p:cNvPr id="51" name="Flowchart: Terminator 50"/>
              <p:cNvSpPr/>
              <p:nvPr/>
            </p:nvSpPr>
            <p:spPr>
              <a:xfrm>
                <a:off x="-1492981" y="3492709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8137">
                <a:off x="-1197071" y="3938831"/>
                <a:ext cx="291281" cy="522843"/>
              </a:xfrm>
              <a:prstGeom prst="rect">
                <a:avLst/>
              </a:prstGeom>
            </p:spPr>
          </p:pic>
        </p:grpSp>
        <p:sp>
          <p:nvSpPr>
            <p:cNvPr id="76" name="Rounded Rectangle 75"/>
            <p:cNvSpPr/>
            <p:nvPr/>
          </p:nvSpPr>
          <p:spPr>
            <a:xfrm>
              <a:off x="1178630" y="3179691"/>
              <a:ext cx="1404000" cy="3240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https</a:t>
              </a:r>
              <a:r>
                <a:rPr lang="en-US" sz="2400" b="1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:</a:t>
              </a:r>
              <a:r>
                <a:rPr lang="en-US" sz="2400" b="1" smtClean="0">
                  <a:solidFill>
                    <a:prstClr val="white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//www.</a:t>
              </a:r>
              <a:endParaRPr lang="th-TH" sz="2400" b="1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898" y="3434060"/>
              <a:ext cx="399458" cy="52012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346524" y="2695794"/>
            <a:ext cx="4571319" cy="1080000"/>
            <a:chOff x="6346524" y="3039232"/>
            <a:chExt cx="4571319" cy="1080000"/>
          </a:xfrm>
        </p:grpSpPr>
        <p:grpSp>
          <p:nvGrpSpPr>
            <p:cNvPr id="30" name="Group 29"/>
            <p:cNvGrpSpPr/>
            <p:nvPr/>
          </p:nvGrpSpPr>
          <p:grpSpPr>
            <a:xfrm>
              <a:off x="6346524" y="3039232"/>
              <a:ext cx="4571319" cy="1080000"/>
              <a:chOff x="5552799" y="1718065"/>
              <a:chExt cx="4571319" cy="1080000"/>
            </a:xfrm>
          </p:grpSpPr>
          <p:sp>
            <p:nvSpPr>
              <p:cNvPr id="57" name="Rounded Rectangle 5"/>
              <p:cNvSpPr/>
              <p:nvPr/>
            </p:nvSpPr>
            <p:spPr>
              <a:xfrm>
                <a:off x="6696994" y="1718065"/>
                <a:ext cx="3427124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ตรวจสอบความถูกต้อง</a:t>
                </a:r>
                <a:b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ก่อนกดยืนยัน/ ตรวจความเคลื่อนไหวของเงินในบัญชี</a:t>
                </a:r>
                <a:endParaRPr lang="th-TH" sz="2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58" name="Flowchart: Terminator 57"/>
              <p:cNvSpPr/>
              <p:nvPr/>
            </p:nvSpPr>
            <p:spPr>
              <a:xfrm>
                <a:off x="5552799" y="171806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9" name="Picture 78"/>
            <p:cNvPicPr preferRelativeResize="0">
              <a:picLocks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96929" y="3159866"/>
              <a:ext cx="828000" cy="82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08951" y="3547732"/>
              <a:ext cx="495300" cy="5715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732857" y="2816566"/>
            <a:ext cx="2609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prstClr val="black">
                    <a:lumMod val="75000"/>
                    <a:lumOff val="2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ดูแลคอมพิวเตอร์หรือ</a:t>
            </a:r>
            <a:br>
              <a:rPr lang="th-TH" sz="2400" b="1">
                <a:solidFill>
                  <a:prstClr val="black">
                    <a:lumMod val="75000"/>
                    <a:lumOff val="2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>
                <a:solidFill>
                  <a:prstClr val="black">
                    <a:lumMod val="75000"/>
                    <a:lumOff val="2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สมาร์ทโฟนให้ปลอดภัย </a:t>
            </a:r>
          </a:p>
        </p:txBody>
      </p:sp>
    </p:spTree>
    <p:extLst>
      <p:ext uri="{BB962C8B-B14F-4D97-AF65-F5344CB8AC3E}">
        <p14:creationId xmlns:p14="http://schemas.microsoft.com/office/powerpoint/2010/main" val="21798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3650917"/>
            <a:ext cx="11304000" cy="796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715716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บัตรอิเล็กทรอนิกส์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chemeClr val="tx1"/>
                </a:solidFill>
              </a:rPr>
              <a:t>Online </a:t>
            </a:r>
            <a:r>
              <a:rPr lang="en-US" sz="3600">
                <a:solidFill>
                  <a:schemeClr val="tx1"/>
                </a:solidFill>
              </a:rPr>
              <a:t>banking </a:t>
            </a:r>
            <a:endParaRPr lang="th-TH" sz="360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พร้อมเพย์</a:t>
            </a:r>
            <a:endParaRPr lang="th-TH" sz="36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การ</a:t>
            </a:r>
            <a:r>
              <a:rPr lang="th-TH" sz="3600">
                <a:solidFill>
                  <a:schemeClr val="tx1"/>
                </a:solidFill>
              </a:rPr>
              <a:t>ชำระเงินด้วย </a:t>
            </a:r>
            <a:r>
              <a:rPr lang="en-US" sz="3600">
                <a:solidFill>
                  <a:schemeClr val="tx1"/>
                </a:solidFill>
              </a:rPr>
              <a:t>QR </a:t>
            </a:r>
            <a:r>
              <a:rPr lang="en-US" sz="3600" smtClean="0">
                <a:solidFill>
                  <a:schemeClr val="tx1"/>
                </a:solidFill>
              </a:rPr>
              <a:t>Code</a:t>
            </a:r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7525913" y="5677337"/>
            <a:ext cx="4248000" cy="68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33653" y="5566279"/>
            <a:ext cx="4289921" cy="868029"/>
            <a:chOff x="320318" y="5197376"/>
            <a:chExt cx="5531997" cy="868029"/>
          </a:xfrm>
        </p:grpSpPr>
        <p:sp>
          <p:nvSpPr>
            <p:cNvPr id="35" name="Text Box 303"/>
            <p:cNvSpPr txBox="1"/>
            <p:nvPr/>
          </p:nvSpPr>
          <p:spPr>
            <a:xfrm>
              <a:off x="1163571" y="5197376"/>
              <a:ext cx="4688744" cy="868029"/>
            </a:xfrm>
            <a:prstGeom prst="rect">
              <a:avLst/>
            </a:prstGeom>
            <a:noFill/>
          </p:spPr>
          <p:txBody>
            <a:bodyPr rot="0" spcFirstLastPara="0" vert="horz" wrap="square" lIns="182880" tIns="182880" rIns="182880" bIns="18288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</a:pPr>
              <a:r>
                <a:rPr lang="th-TH" sz="2000" b="1" smtClean="0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  <a:hlinkClick r:id="rId3"/>
                </a:rPr>
                <a:t>ภูมิใจ</a:t>
              </a:r>
              <a:r>
                <a:rPr lang="th-TH" sz="2000" b="1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  <a:hlinkClick r:id="rId3"/>
                </a:rPr>
                <a:t>ใช้พร้อมเพย์ </a:t>
              </a:r>
              <a:r>
                <a:rPr lang="en-US" sz="2000" b="1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  <a:hlinkClick r:id="rId3"/>
                </a:rPr>
                <a:t>: </a:t>
              </a:r>
              <a:r>
                <a:rPr lang="th-TH" sz="2000" b="1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  <a:hlinkClick r:id="rId3"/>
                </a:rPr>
                <a:t>ช่างโอนเงินกลับบ้าน  </a:t>
              </a:r>
              <a:endParaRPr lang="th-TH" sz="2000" b="1" smtClean="0">
                <a:solidFill>
                  <a:srgbClr val="264356"/>
                </a:solidFill>
                <a:effectLst/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endParaRPr>
            </a:p>
            <a:p>
              <a:pPr marL="0" marR="0">
                <a:spcBef>
                  <a:spcPts val="0"/>
                </a:spcBef>
              </a:pPr>
              <a:r>
                <a:rPr lang="th-TH" sz="2000" b="1" smtClean="0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</a:rPr>
                <a:t>ที่มา</a:t>
              </a:r>
              <a:r>
                <a:rPr lang="en-US" sz="2000" b="1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</a:rPr>
                <a:t>: </a:t>
              </a:r>
              <a:r>
                <a:rPr lang="th-TH" sz="2000" b="1">
                  <a:solidFill>
                    <a:srgbClr val="264356"/>
                  </a:solidFill>
                  <a:effectLst/>
                  <a:latin typeface="Browallia New" panose="020B0604020202020204" pitchFamily="34" charset="-34"/>
                  <a:ea typeface="Times New Roman" panose="02020603050405020304" pitchFamily="18" charset="0"/>
                  <a:cs typeface="Browallia New" panose="020B0604020202020204" pitchFamily="34" charset="-34"/>
                </a:rPr>
                <a:t>สมาคมธนาคารไทย</a:t>
              </a:r>
              <a:endParaRPr lang="en-US" sz="2000" b="1">
                <a:effectLst/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endParaRPr>
            </a:p>
          </p:txBody>
        </p:sp>
        <p:pic>
          <p:nvPicPr>
            <p:cNvPr id="36" name="Picture 35" descr="C:\Users\ApasriT\Documents\Apa_work\_Fin ดี\ถอดบทเรียน\icon\video-player.png">
              <a:hlinkClick r:id="rId3"/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18" y="5312669"/>
              <a:ext cx="843251" cy="6768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Rectangle 2"/>
          <p:cNvSpPr/>
          <p:nvPr/>
        </p:nvSpPr>
        <p:spPr>
          <a:xfrm>
            <a:off x="6902565" y="1082075"/>
            <a:ext cx="1308463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2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ดียังไง</a:t>
            </a:r>
            <a:endParaRPr lang="th-TH" altLang="th-TH" sz="3200" b="1" dirty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5" name="Picture 2" descr="Image result for Promptpay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741" y="1101920"/>
            <a:ext cx="1736547" cy="61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401728" y="67946"/>
            <a:ext cx="10515600" cy="1033974"/>
          </a:xfrm>
        </p:spPr>
        <p:txBody>
          <a:bodyPr/>
          <a:lstStyle/>
          <a:p>
            <a:pPr algn="r"/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พร้อมเพย์คืออะไร และดียังไง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36986" y="3060062"/>
            <a:ext cx="10460847" cy="2696119"/>
            <a:chOff x="1136986" y="2265691"/>
            <a:chExt cx="10460847" cy="2696119"/>
          </a:xfrm>
        </p:grpSpPr>
        <p:sp>
          <p:nvSpPr>
            <p:cNvPr id="41" name="Rectangle 40"/>
            <p:cNvSpPr/>
            <p:nvPr/>
          </p:nvSpPr>
          <p:spPr>
            <a:xfrm>
              <a:off x="3390698" y="2666171"/>
              <a:ext cx="2252489" cy="70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รับเงินคืนภาษี/</a:t>
              </a:r>
              <a:b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เงินสวัสดิการจากรัฐ</a:t>
              </a:r>
              <a:endParaRPr lang="th-TH" sz="2000" b="1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r="3529"/>
            <a:stretch/>
          </p:blipFill>
          <p:spPr>
            <a:xfrm>
              <a:off x="8211028" y="2854942"/>
              <a:ext cx="1071766" cy="543705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2431810" y="3674855"/>
              <a:ext cx="1533878" cy="342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จ่ายค่าแท็กซี่</a:t>
              </a:r>
              <a:endParaRPr lang="th-TH" sz="2000" b="1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50169" y="3373867"/>
              <a:ext cx="1414930" cy="70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โอนค่าข้าว</a:t>
              </a:r>
              <a:b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ให้เพื่อน </a:t>
              </a:r>
              <a:endParaRPr lang="th-TH" sz="2000" b="1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426" y="2716963"/>
              <a:ext cx="811197" cy="434263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3193007" y="3451757"/>
              <a:ext cx="0" cy="97362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24925" y="3404133"/>
              <a:ext cx="0" cy="97362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873925" y="3246571"/>
              <a:ext cx="0" cy="97362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721599" y="3470059"/>
              <a:ext cx="0" cy="97362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430753" y="3415432"/>
              <a:ext cx="0" cy="97362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 3"/>
            <p:cNvSpPr/>
            <p:nvPr/>
          </p:nvSpPr>
          <p:spPr>
            <a:xfrm>
              <a:off x="2751182" y="3329544"/>
              <a:ext cx="8846651" cy="469489"/>
            </a:xfrm>
            <a:custGeom>
              <a:avLst/>
              <a:gdLst>
                <a:gd name="connsiteX0" fmla="*/ 0 w 7681062"/>
                <a:gd name="connsiteY0" fmla="*/ 237283 h 399946"/>
                <a:gd name="connsiteX1" fmla="*/ 2966720 w 7681062"/>
                <a:gd name="connsiteY1" fmla="*/ 3603 h 399946"/>
                <a:gd name="connsiteX2" fmla="*/ 3484880 w 7681062"/>
                <a:gd name="connsiteY2" fmla="*/ 399843 h 399946"/>
                <a:gd name="connsiteX3" fmla="*/ 6695440 w 7681062"/>
                <a:gd name="connsiteY3" fmla="*/ 44243 h 399946"/>
                <a:gd name="connsiteX4" fmla="*/ 7609840 w 7681062"/>
                <a:gd name="connsiteY4" fmla="*/ 196643 h 399946"/>
                <a:gd name="connsiteX5" fmla="*/ 7620000 w 7681062"/>
                <a:gd name="connsiteY5" fmla="*/ 206803 h 39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1062" h="399946">
                  <a:moveTo>
                    <a:pt x="0" y="237283"/>
                  </a:moveTo>
                  <a:cubicBezTo>
                    <a:pt x="1192953" y="106896"/>
                    <a:pt x="2385907" y="-23490"/>
                    <a:pt x="2966720" y="3603"/>
                  </a:cubicBezTo>
                  <a:cubicBezTo>
                    <a:pt x="3547533" y="30696"/>
                    <a:pt x="2863427" y="393070"/>
                    <a:pt x="3484880" y="399843"/>
                  </a:cubicBezTo>
                  <a:cubicBezTo>
                    <a:pt x="4106333" y="406616"/>
                    <a:pt x="6007947" y="78110"/>
                    <a:pt x="6695440" y="44243"/>
                  </a:cubicBezTo>
                  <a:cubicBezTo>
                    <a:pt x="7382933" y="10376"/>
                    <a:pt x="7455747" y="169550"/>
                    <a:pt x="7609840" y="196643"/>
                  </a:cubicBezTo>
                  <a:cubicBezTo>
                    <a:pt x="7763933" y="223736"/>
                    <a:pt x="7620000" y="206803"/>
                    <a:pt x="7620000" y="206803"/>
                  </a:cubicBezTo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5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6986" y="2868591"/>
              <a:ext cx="872983" cy="1620000"/>
            </a:xfrm>
            <a:prstGeom prst="rect">
              <a:avLst/>
            </a:prstGeom>
            <a:noFill/>
          </p:spPr>
        </p:pic>
        <p:sp>
          <p:nvSpPr>
            <p:cNvPr id="24" name="Rounded Rectangle 23"/>
            <p:cNvSpPr/>
            <p:nvPr/>
          </p:nvSpPr>
          <p:spPr>
            <a:xfrm>
              <a:off x="1200810" y="2265691"/>
              <a:ext cx="797469" cy="510778"/>
            </a:xfrm>
            <a:prstGeom prst="roundRect">
              <a:avLst/>
            </a:prstGeom>
            <a:solidFill>
              <a:srgbClr val="00B0F0"/>
            </a:solidFill>
          </p:spPr>
          <p:txBody>
            <a:bodyPr wrap="none" anchor="ctr">
              <a:spAutoFit/>
            </a:bodyPr>
            <a:lstStyle/>
            <a:p>
              <a:pPr algn="ctr"/>
              <a:r>
                <a:rPr lang="th-TH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ผู้โอน </a:t>
              </a:r>
              <a:endPara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936" y="2901964"/>
              <a:ext cx="1013758" cy="574035"/>
            </a:xfrm>
            <a:prstGeom prst="rect">
              <a:avLst/>
            </a:prstGeom>
            <a:no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94239" y="2677494"/>
              <a:ext cx="658103" cy="1620000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>
            <a:xfrm>
              <a:off x="6475347" y="4253924"/>
              <a:ext cx="18704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โอนเงินกลับบ้านต่างจังหวัด</a:t>
              </a:r>
              <a:endParaRPr lang="th-TH" sz="2000" b="1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45687" y="3587841"/>
              <a:ext cx="607596" cy="1031135"/>
            </a:xfrm>
            <a:prstGeom prst="rect">
              <a:avLst/>
            </a:prstGeom>
            <a:noFill/>
          </p:spPr>
        </p:pic>
        <p:sp>
          <p:nvSpPr>
            <p:cNvPr id="43" name="Rectangle 42"/>
            <p:cNvSpPr/>
            <p:nvPr/>
          </p:nvSpPr>
          <p:spPr>
            <a:xfrm>
              <a:off x="7770746" y="3669550"/>
              <a:ext cx="1870442" cy="70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เติมเงิน</a:t>
              </a:r>
              <a:b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บัตรรถไฟฟ้า</a:t>
              </a:r>
              <a:endParaRPr lang="th-TH" sz="2000" b="1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51992" y="2922704"/>
              <a:ext cx="16858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accent5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Shopping online</a:t>
              </a:r>
              <a:endParaRPr lang="th-TH" sz="2000" b="1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7066777" y="3697223"/>
              <a:ext cx="0" cy="97362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05" y="3600069"/>
              <a:ext cx="818896" cy="75887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6628" y="3686913"/>
              <a:ext cx="285136" cy="310975"/>
            </a:xfrm>
            <a:prstGeom prst="rect">
              <a:avLst/>
            </a:prstGeom>
          </p:spPr>
        </p:pic>
      </p:grpSp>
      <p:sp>
        <p:nvSpPr>
          <p:cNvPr id="49" name="Rectangle 2"/>
          <p:cNvSpPr/>
          <p:nvPr/>
        </p:nvSpPr>
        <p:spPr>
          <a:xfrm>
            <a:off x="2052452" y="1082917"/>
            <a:ext cx="1497475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2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คืออะไร</a:t>
            </a:r>
            <a:endParaRPr lang="th-TH" altLang="th-TH" sz="3200" b="1" dirty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87613" y="1583531"/>
            <a:ext cx="4742331" cy="14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lvl="2" fontAlgn="base">
              <a:spcBef>
                <a:spcPts val="6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การโอนเงินเข้าบัญชีเงิน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ฝากหรือบัญชี </a:t>
            </a:r>
            <a:r>
              <a:rPr lang="en-US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ด้วย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เบอร์โทรศัพท์มือถือ เลขประจำตัวประชาชน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หมายเลข</a:t>
            </a:r>
            <a:r>
              <a:rPr lang="en-US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e-Wallet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ของผู้รับโอน</a:t>
            </a:r>
            <a:endParaRPr lang="th-TH" sz="2400" b="1" ker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94239" y="1583531"/>
            <a:ext cx="4824000" cy="14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t">
            <a:spAutoFit/>
          </a:bodyPr>
          <a:lstStyle/>
          <a:p>
            <a:pPr marL="177800" lvl="2" indent="-177800" fontAlgn="base"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h-TH" alt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ถูก</a:t>
            </a:r>
            <a:r>
              <a:rPr lang="th-TH" alt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alt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(ฟรีค่าธรรมเนียม </a:t>
            </a:r>
            <a:r>
              <a:rPr lang="th-TH" alt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หากโอนไม่เกิน 5,000 บาท</a:t>
            </a:r>
            <a:r>
              <a:rPr lang="th-TH" alt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 marL="177800" lvl="2" indent="-177800" fontAlgn="base"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th-TH" altLang="th-TH" sz="2400" b="1" ker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สะดวก</a:t>
            </a:r>
            <a:r>
              <a:rPr lang="th-TH" alt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ใช้ได้ทุกที่ ทุกโอกาส</a:t>
            </a:r>
          </a:p>
        </p:txBody>
      </p:sp>
    </p:spTree>
    <p:extLst>
      <p:ext uri="{BB962C8B-B14F-4D97-AF65-F5344CB8AC3E}">
        <p14:creationId xmlns:p14="http://schemas.microsoft.com/office/powerpoint/2010/main" val="33293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/>
      <p:bldP spid="49" grpId="0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1770" y="1385718"/>
            <a:ext cx="5455944" cy="4965654"/>
          </a:xfrm>
          <a:prstGeom prst="roundRect">
            <a:avLst>
              <a:gd name="adj" fmla="val 49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Rounded Rectangle 47"/>
          <p:cNvSpPr/>
          <p:nvPr/>
        </p:nvSpPr>
        <p:spPr>
          <a:xfrm>
            <a:off x="6620535" y="1385718"/>
            <a:ext cx="5098358" cy="4965654"/>
          </a:xfrm>
          <a:prstGeom prst="roundRect">
            <a:avLst>
              <a:gd name="adj" fmla="val 542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5210-0236-4ED2-A35A-6C52E67EA0F2}" type="slidenum">
              <a:rPr lang="th-TH" b="0" smtClean="0"/>
              <a:pPr/>
              <a:t>19</a:t>
            </a:fld>
            <a:endParaRPr lang="th-TH" b="0"/>
          </a:p>
        </p:txBody>
      </p:sp>
      <p:sp>
        <p:nvSpPr>
          <p:cNvPr id="3" name="Slide Number Placeholder 6"/>
          <p:cNvSpPr txBox="1">
            <a:spLocks/>
          </p:cNvSpPr>
          <p:nvPr/>
        </p:nvSpPr>
        <p:spPr>
          <a:xfrm>
            <a:off x="8524539" y="5988447"/>
            <a:ext cx="2057400" cy="26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85224" y="1372255"/>
            <a:ext cx="8766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th-TH" sz="32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ผู้โอน </a:t>
            </a:r>
            <a:endParaRPr lang="th-TH" sz="3200" b="1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205" y="2212484"/>
            <a:ext cx="1519947" cy="3518242"/>
          </a:xfrm>
          <a:prstGeom prst="rect">
            <a:avLst/>
          </a:prstGeom>
          <a:noFill/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1401728" y="273926"/>
            <a:ext cx="10515600" cy="969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อยากใช้พร้อมเพย์ต้องทำยังไง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90028" y="1377990"/>
            <a:ext cx="1283574" cy="58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ผู้รับ</a:t>
            </a:r>
            <a:r>
              <a:rPr lang="th-TH" sz="32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45160" y="2059900"/>
            <a:ext cx="3457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ker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ข้อมูลที่ใช้ผูก</a:t>
            </a:r>
            <a:r>
              <a:rPr lang="th-TH" sz="1800" b="1" kern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บัญชี (ตามที่ผู้ให้บริการกำหนด) </a:t>
            </a:r>
            <a:endParaRPr lang="th-TH" sz="1800" b="1" ker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4655" y="4986554"/>
            <a:ext cx="3009718" cy="1232176"/>
            <a:chOff x="4166227" y="2907332"/>
            <a:chExt cx="4112695" cy="197397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6067" y="3034289"/>
              <a:ext cx="612708" cy="1008002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12" name="Group 11"/>
            <p:cNvGrpSpPr/>
            <p:nvPr/>
          </p:nvGrpSpPr>
          <p:grpSpPr>
            <a:xfrm>
              <a:off x="7322016" y="2907332"/>
              <a:ext cx="956906" cy="1956440"/>
              <a:chOff x="7156415" y="3805381"/>
              <a:chExt cx="972468" cy="199721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974" y="3805381"/>
                <a:ext cx="636943" cy="1129337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7156415" y="4896581"/>
                <a:ext cx="972468" cy="906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th-TH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สาขาธนาคาร</a:t>
                </a:r>
                <a:endParaRPr lang="th-TH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249992" y="2942353"/>
              <a:ext cx="1103522" cy="1117893"/>
              <a:chOff x="2647019" y="2538602"/>
              <a:chExt cx="2685972" cy="2708584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9129" y="2982645"/>
                <a:ext cx="2098475" cy="2264541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2647019" y="2538602"/>
                <a:ext cx="2685972" cy="1433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th-TH" sz="180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166227" y="3078414"/>
              <a:ext cx="3178254" cy="1802894"/>
              <a:chOff x="4166227" y="3078414"/>
              <a:chExt cx="3178254" cy="1802894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740">
                <a:off x="6627848" y="3078414"/>
                <a:ext cx="358443" cy="922634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6274598" y="3975302"/>
                <a:ext cx="1069883" cy="906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Mobile </a:t>
                </a:r>
                <a:b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</a:br>
                <a: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banking </a:t>
                </a:r>
                <a:endParaRPr lang="th-TH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078946" y="3975302"/>
                <a:ext cx="1381065" cy="906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Internet</a:t>
                </a:r>
                <a:b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</a:br>
                <a: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banking </a:t>
                </a:r>
                <a:endParaRPr lang="th-TH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166227" y="3975302"/>
                <a:ext cx="940163" cy="536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ATM</a:t>
                </a:r>
                <a:endParaRPr lang="th-TH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</p:grpSp>
      </p:grpSp>
      <p:sp>
        <p:nvSpPr>
          <p:cNvPr id="54" name="Rounded Rectangle 53"/>
          <p:cNvSpPr/>
          <p:nvPr/>
        </p:nvSpPr>
        <p:spPr>
          <a:xfrm>
            <a:off x="8638516" y="1459060"/>
            <a:ext cx="1908651" cy="432000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ไม่ต้องลงทะเบียน</a:t>
            </a:r>
            <a:endParaRPr lang="th-TH" sz="2400" b="1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76"/>
          <a:stretch/>
        </p:blipFill>
        <p:spPr>
          <a:xfrm>
            <a:off x="839161" y="2441083"/>
            <a:ext cx="1300416" cy="20264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Left Arrow 12"/>
          <p:cNvSpPr/>
          <p:nvPr/>
        </p:nvSpPr>
        <p:spPr>
          <a:xfrm>
            <a:off x="5655439" y="2703229"/>
            <a:ext cx="1247668" cy="1005631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โอนเงิน</a:t>
            </a:r>
            <a:endParaRPr lang="th-TH" sz="20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8960" y="4692291"/>
            <a:ext cx="3129041" cy="147930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Rectangle 57"/>
          <p:cNvSpPr/>
          <p:nvPr/>
        </p:nvSpPr>
        <p:spPr>
          <a:xfrm>
            <a:off x="4228154" y="4291640"/>
            <a:ext cx="158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ผูกบัญชี </a:t>
            </a:r>
            <a:r>
              <a:rPr 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</a:t>
            </a:r>
            <a:endParaRPr lang="th-TH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68057" y="1445975"/>
            <a:ext cx="2340000" cy="468000"/>
            <a:chOff x="2652777" y="2087651"/>
            <a:chExt cx="2340000" cy="468000"/>
          </a:xfrm>
        </p:grpSpPr>
        <p:sp>
          <p:nvSpPr>
            <p:cNvPr id="49" name="Rounded Rectangle 48"/>
            <p:cNvSpPr/>
            <p:nvPr/>
          </p:nvSpPr>
          <p:spPr>
            <a:xfrm>
              <a:off x="2652777" y="2087651"/>
              <a:ext cx="2340000" cy="468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r>
                <a:rPr lang="th-TH" sz="24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ลงทะเบียน</a:t>
              </a:r>
              <a:endParaRPr lang="th-TH" sz="24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69" name="Picture 2" descr="Image result for Promptpay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44239" y="2143720"/>
              <a:ext cx="984227" cy="34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72"/>
          <p:cNvSpPr/>
          <p:nvPr/>
        </p:nvSpPr>
        <p:spPr>
          <a:xfrm>
            <a:off x="1049915" y="4667296"/>
            <a:ext cx="308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ผ่านช่องทาง</a:t>
            </a:r>
            <a:endParaRPr lang="th-TH" sz="1800"/>
          </a:p>
        </p:txBody>
      </p:sp>
      <p:sp>
        <p:nvSpPr>
          <p:cNvPr id="75" name="Rectangle 74"/>
          <p:cNvSpPr/>
          <p:nvPr/>
        </p:nvSpPr>
        <p:spPr>
          <a:xfrm>
            <a:off x="1973462" y="4299065"/>
            <a:ext cx="149783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ผูกบัญชีเงินฝาก</a:t>
            </a:r>
            <a:endParaRPr lang="th-TH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73462" y="2433948"/>
            <a:ext cx="3533428" cy="1518037"/>
            <a:chOff x="1973462" y="2567298"/>
            <a:chExt cx="3533428" cy="1518037"/>
          </a:xfrm>
        </p:grpSpPr>
        <p:sp>
          <p:nvSpPr>
            <p:cNvPr id="9" name="Rectangle 8"/>
            <p:cNvSpPr/>
            <p:nvPr/>
          </p:nvSpPr>
          <p:spPr>
            <a:xfrm>
              <a:off x="1973462" y="2567298"/>
              <a:ext cx="3533428" cy="1518037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3255" y="2791990"/>
              <a:ext cx="3228556" cy="1206775"/>
              <a:chOff x="323398" y="4966696"/>
              <a:chExt cx="3228556" cy="1206775"/>
            </a:xfrm>
          </p:grpSpPr>
          <p:sp>
            <p:nvSpPr>
              <p:cNvPr id="42" name="Flowchart: Alternate Process 41"/>
              <p:cNvSpPr/>
              <p:nvPr/>
            </p:nvSpPr>
            <p:spPr>
              <a:xfrm>
                <a:off x="323398" y="5777471"/>
                <a:ext cx="1008000" cy="396000"/>
              </a:xfrm>
              <a:prstGeom prst="flowChartAlternateProcess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450"/>
                  </a:spcBef>
                  <a:buClr>
                    <a:prstClr val="black"/>
                  </a:buClr>
                  <a:defRPr/>
                </a:pPr>
                <a:r>
                  <a:rPr lang="th-TH" sz="1400" b="1" ker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  <a:t>เบอร์</a:t>
                </a:r>
                <a:r>
                  <a:rPr lang="th-TH" sz="1400" b="1" kern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  <a:t>โทรศัพท์มือถือ</a:t>
                </a:r>
                <a:endParaRPr lang="th-TH" sz="14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ea typeface="Calibri" panose="020F0502020204030204" pitchFamily="34" charset="0"/>
                  <a:cs typeface="Browallia New" panose="020B0604020202020204" pitchFamily="34" charset="-34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0"/>
              <a:srcRect r="78265" b="19990"/>
              <a:stretch/>
            </p:blipFill>
            <p:spPr>
              <a:xfrm>
                <a:off x="500632" y="4974383"/>
                <a:ext cx="763476" cy="756000"/>
              </a:xfrm>
              <a:prstGeom prst="rect">
                <a:avLst/>
              </a:prstGeom>
            </p:spPr>
          </p:pic>
          <p:sp>
            <p:nvSpPr>
              <p:cNvPr id="44" name="Flowchart: Alternate Process 43"/>
              <p:cNvSpPr/>
              <p:nvPr/>
            </p:nvSpPr>
            <p:spPr>
              <a:xfrm>
                <a:off x="1329700" y="5777469"/>
                <a:ext cx="1043999" cy="396000"/>
              </a:xfrm>
              <a:prstGeom prst="flowChartAlternateProcess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450"/>
                  </a:spcBef>
                  <a:buClr>
                    <a:prstClr val="black"/>
                  </a:buClr>
                  <a:defRPr/>
                </a:pPr>
                <a:r>
                  <a:rPr lang="th-TH" sz="1400" b="1" ker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  <a:t>เลขประจำตัวประชาชน </a:t>
                </a: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0"/>
              <a:srcRect l="24748" r="53517" b="18913"/>
              <a:stretch/>
            </p:blipFill>
            <p:spPr>
              <a:xfrm>
                <a:off x="1477602" y="4974383"/>
                <a:ext cx="766406" cy="756000"/>
              </a:xfrm>
              <a:prstGeom prst="rect">
                <a:avLst/>
              </a:prstGeom>
            </p:spPr>
          </p:pic>
          <p:sp>
            <p:nvSpPr>
              <p:cNvPr id="46" name="Flowchart: Alternate Process 45"/>
              <p:cNvSpPr/>
              <p:nvPr/>
            </p:nvSpPr>
            <p:spPr>
              <a:xfrm>
                <a:off x="2507955" y="5765894"/>
                <a:ext cx="1043999" cy="396000"/>
              </a:xfrm>
              <a:prstGeom prst="flowChartAlternateProcess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450"/>
                  </a:spcBef>
                  <a:buClr>
                    <a:prstClr val="black"/>
                  </a:buClr>
                  <a:defRPr/>
                </a:pPr>
                <a:r>
                  <a:rPr lang="th-TH" sz="1400" b="1" ker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  <a:t>หมายเลข </a:t>
                </a:r>
                <a:r>
                  <a:rPr lang="en-US" sz="1400" b="1" kern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  <a:t/>
                </a:r>
                <a:br>
                  <a:rPr lang="en-US" sz="1400" b="1" kern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</a:br>
                <a:r>
                  <a:rPr lang="en-US" sz="1400" b="1" kern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 New" panose="020B0604020202020204" pitchFamily="34" charset="-34"/>
                    <a:ea typeface="Calibri" panose="020F0502020204030204" pitchFamily="34" charset="0"/>
                    <a:cs typeface="Browallia New" panose="020B0604020202020204" pitchFamily="34" charset="-34"/>
                  </a:rPr>
                  <a:t>e-Wallet</a:t>
                </a:r>
                <a:endParaRPr lang="th-TH" sz="14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ea typeface="Calibri" panose="020F0502020204030204" pitchFamily="34" charset="0"/>
                  <a:cs typeface="Browallia New" panose="020B0604020202020204" pitchFamily="34" charset="-34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0"/>
              <a:srcRect l="78154" b="19990"/>
              <a:stretch/>
            </p:blipFill>
            <p:spPr>
              <a:xfrm>
                <a:off x="2638293" y="4966696"/>
                <a:ext cx="771237" cy="763687"/>
              </a:xfrm>
              <a:prstGeom prst="rect">
                <a:avLst/>
              </a:prstGeom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980720" y="2847088"/>
            <a:ext cx="3774131" cy="2375059"/>
            <a:chOff x="6980720" y="2847088"/>
            <a:chExt cx="3774131" cy="2375059"/>
          </a:xfrm>
        </p:grpSpPr>
        <p:grpSp>
          <p:nvGrpSpPr>
            <p:cNvPr id="18" name="Group 17"/>
            <p:cNvGrpSpPr/>
            <p:nvPr/>
          </p:nvGrpSpPr>
          <p:grpSpPr>
            <a:xfrm>
              <a:off x="6980720" y="2847088"/>
              <a:ext cx="3774131" cy="2375059"/>
              <a:chOff x="6980720" y="2847088"/>
              <a:chExt cx="3774131" cy="237505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980720" y="2847088"/>
                <a:ext cx="3098786" cy="2375059"/>
                <a:chOff x="6980720" y="3287695"/>
                <a:chExt cx="3098786" cy="2375059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04510" y="4124357"/>
                  <a:ext cx="612706" cy="10080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7330096" y="3287695"/>
                  <a:ext cx="248609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400"/>
                    </a:lnSpc>
                  </a:pPr>
                  <a:r>
                    <a:rPr lang="th-TH" sz="2000" b="1" smtClean="0">
                      <a:solidFill>
                        <a:srgbClr val="002060"/>
                      </a:solidFill>
                      <a:latin typeface="Browallia New" panose="020B0604020202020204" pitchFamily="34" charset="-34"/>
                      <a:cs typeface="Browallia New" panose="020B0604020202020204" pitchFamily="34" charset="-34"/>
                    </a:rPr>
                    <a:t>เลือกโอนเมนู</a:t>
                  </a:r>
                  <a:endParaRPr lang="en-US" sz="20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endParaRPr>
                </a:p>
                <a:p>
                  <a:pPr algn="ctr">
                    <a:lnSpc>
                      <a:spcPts val="2400"/>
                    </a:lnSpc>
                  </a:pPr>
                  <a:r>
                    <a:rPr lang="en-US" sz="2000" b="1" smtClean="0">
                      <a:solidFill>
                        <a:srgbClr val="002060"/>
                      </a:solidFill>
                      <a:latin typeface="Browallia New" panose="020B0604020202020204" pitchFamily="34" charset="-34"/>
                      <a:cs typeface="Browallia New" panose="020B0604020202020204" pitchFamily="34" charset="-34"/>
                    </a:rPr>
                    <a:t> </a:t>
                  </a:r>
                  <a:r>
                    <a:rPr lang="th-TH" sz="2000" b="1" smtClean="0">
                      <a:solidFill>
                        <a:srgbClr val="002060"/>
                      </a:solidFill>
                      <a:latin typeface="Browallia New" panose="020B0604020202020204" pitchFamily="34" charset="-34"/>
                      <a:cs typeface="Browallia New" panose="020B0604020202020204" pitchFamily="34" charset="-34"/>
                    </a:rPr>
                    <a:t>ผ่านช่องทาง</a:t>
                  </a:r>
                  <a:endParaRPr lang="th-TH" sz="20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endParaRPr>
                </a:p>
              </p:txBody>
            </p:sp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9992" y="4164145"/>
                  <a:ext cx="1153987" cy="10080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8035101" y="5097215"/>
                  <a:ext cx="1103522" cy="5655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  <a:t>Internet </a:t>
                  </a:r>
                  <a:b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</a:br>
                  <a: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  <a:t>banking </a:t>
                  </a:r>
                  <a:endParaRPr lang="th-TH" sz="14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9740">
                  <a:off x="9647923" y="4137112"/>
                  <a:ext cx="431583" cy="10080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9123514" y="5097215"/>
                  <a:ext cx="938656" cy="5655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  <a:t>Mobile </a:t>
                  </a:r>
                  <a:b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</a:br>
                  <a: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  <a:t>banking </a:t>
                  </a:r>
                  <a:endParaRPr lang="th-TH" sz="1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980720" y="5097215"/>
                  <a:ext cx="1103522" cy="3347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US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UPC" panose="020B0604020202020204" pitchFamily="34" charset="-34"/>
                      <a:cs typeface="BrowalliaUPC" panose="020B0604020202020204" pitchFamily="34" charset="-34"/>
                    </a:rPr>
                    <a:t>ATM</a:t>
                  </a:r>
                  <a:endParaRPr lang="th-TH" sz="14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77" name="Rectangle 76"/>
              <p:cNvSpPr/>
              <p:nvPr/>
            </p:nvSpPr>
            <p:spPr>
              <a:xfrm>
                <a:off x="9816195" y="4660465"/>
                <a:ext cx="93865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th-TH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แอปพลิเคชัน </a:t>
                </a:r>
                <a:r>
                  <a:rPr lang="en-US" sz="14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e-Money</a:t>
                </a:r>
                <a:endParaRPr lang="th-TH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</p:grpSp>
        <p:pic>
          <p:nvPicPr>
            <p:cNvPr id="76" name="Picture 2" descr="Image result for Promptpay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19446" y="2854352"/>
              <a:ext cx="984227" cy="34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228155" y="4685054"/>
            <a:ext cx="1593729" cy="1496208"/>
            <a:chOff x="4228155" y="4685054"/>
            <a:chExt cx="1593729" cy="1496208"/>
          </a:xfrm>
        </p:grpSpPr>
        <p:grpSp>
          <p:nvGrpSpPr>
            <p:cNvPr id="23" name="Group 22"/>
            <p:cNvGrpSpPr/>
            <p:nvPr/>
          </p:nvGrpSpPr>
          <p:grpSpPr>
            <a:xfrm>
              <a:off x="4228155" y="4685054"/>
              <a:ext cx="1593729" cy="1496208"/>
              <a:chOff x="4228155" y="4685054"/>
              <a:chExt cx="1593729" cy="149620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228155" y="4699769"/>
                <a:ext cx="1593729" cy="1481493"/>
                <a:chOff x="4228155" y="4699769"/>
                <a:chExt cx="1593729" cy="1481493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4278186" y="5627264"/>
                  <a:ext cx="1447148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th-TH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 New" panose="020B0604020202020204" pitchFamily="34" charset="-34"/>
                      <a:cs typeface="Browallia New" panose="020B0604020202020204" pitchFamily="34" charset="-34"/>
                    </a:rPr>
                    <a:t>สาขา/ จุดให้บริการ</a:t>
                  </a:r>
                  <a:br>
                    <a:rPr lang="th-TH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 New" panose="020B0604020202020204" pitchFamily="34" charset="-34"/>
                      <a:cs typeface="Browallia New" panose="020B0604020202020204" pitchFamily="34" charset="-34"/>
                    </a:rPr>
                  </a:br>
                  <a:r>
                    <a:rPr lang="th-TH" sz="1400" b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Browallia New" panose="020B0604020202020204" pitchFamily="34" charset="-34"/>
                      <a:cs typeface="Browallia New" panose="020B0604020202020204" pitchFamily="34" charset="-34"/>
                    </a:rPr>
                    <a:t>ที่กำหนด</a:t>
                  </a:r>
                  <a:endParaRPr lang="th-TH" sz="1400" b="1">
                    <a:solidFill>
                      <a:srgbClr val="FF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4228155" y="4699769"/>
                  <a:ext cx="1593729" cy="1479309"/>
                </a:xfrm>
                <a:prstGeom prst="rect">
                  <a:avLst/>
                </a:prstGeom>
                <a:no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400"/>
                </a:p>
              </p:txBody>
            </p:sp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0466" y="4983980"/>
                  <a:ext cx="458663" cy="690552"/>
                </a:xfrm>
                <a:prstGeom prst="rect">
                  <a:avLst/>
                </a:prstGeom>
              </p:spPr>
            </p:pic>
          </p:grpSp>
          <p:sp>
            <p:nvSpPr>
              <p:cNvPr id="72" name="Rectangle 71"/>
              <p:cNvSpPr/>
              <p:nvPr/>
            </p:nvSpPr>
            <p:spPr>
              <a:xfrm>
                <a:off x="4580320" y="4685054"/>
                <a:ext cx="954107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th-TH" sz="16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ผ่านช่องทาง</a:t>
                </a:r>
                <a:endParaRPr lang="th-TH" sz="160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208" y="5041233"/>
              <a:ext cx="673923" cy="673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9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30" grpId="0"/>
      <p:bldP spid="32" grpId="0"/>
      <p:bldP spid="8" grpId="0"/>
      <p:bldP spid="54" grpId="0" animBg="1"/>
      <p:bldP spid="13" grpId="0" animBg="1"/>
      <p:bldP spid="57" grpId="0" animBg="1"/>
      <p:bldP spid="58" grpId="0"/>
      <p:bldP spid="73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715716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บัตรอิเล็กทรอนิกส์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chemeClr val="tx1"/>
                </a:solidFill>
              </a:rPr>
              <a:t>Online </a:t>
            </a:r>
            <a:r>
              <a:rPr lang="en-US" sz="3600">
                <a:solidFill>
                  <a:schemeClr val="tx1"/>
                </a:solidFill>
              </a:rPr>
              <a:t>banking </a:t>
            </a:r>
            <a:endParaRPr lang="th-TH" sz="360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พร้อมเพย์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การชำระเงินด้วย </a:t>
            </a:r>
            <a:r>
              <a:rPr lang="en-US" sz="3600" smtClean="0">
                <a:solidFill>
                  <a:schemeClr val="tx1"/>
                </a:solidFill>
              </a:rPr>
              <a:t>QR Code</a:t>
            </a:r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01728" y="386660"/>
            <a:ext cx="10515600" cy="969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ข้อควรระวังเมื่อใช้พร้อมเพย์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3985" y="2023706"/>
            <a:ext cx="941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ผู้โอน </a:t>
            </a:r>
            <a:endParaRPr lang="th-TH" sz="2000" b="1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57" y="2466419"/>
            <a:ext cx="1002986" cy="183600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992884" y="2023706"/>
            <a:ext cx="951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ผู้รับ</a:t>
            </a:r>
            <a:r>
              <a:rPr lang="th-TH" sz="20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51" y="2463411"/>
            <a:ext cx="783923" cy="18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Left Arrow 33"/>
          <p:cNvSpPr/>
          <p:nvPr/>
        </p:nvSpPr>
        <p:spPr>
          <a:xfrm>
            <a:off x="2680787" y="3113156"/>
            <a:ext cx="1895638" cy="510060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โอนเงิน</a:t>
            </a:r>
            <a:endParaRPr lang="th-TH" sz="18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2884" y="5346693"/>
            <a:ext cx="4464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tabLst>
                <a:tab pos="182563" algn="l"/>
              </a:tabLst>
              <a:defRPr/>
            </a:pPr>
            <a:r>
              <a:rPr lang="th-TH" sz="24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หากเปลี่ยนหรือเลิกใช้เบอร์โทรศัพท์มือถือ</a:t>
            </a:r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b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ผูกกับพร้อม</a:t>
            </a:r>
            <a:r>
              <a:rPr lang="th-TH" sz="24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เพย์ ต้องแจ้งให้ธนาคารทราบ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40">
            <a:off x="1219023" y="4559012"/>
            <a:ext cx="315838" cy="62920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5973876" y="1674413"/>
            <a:ext cx="5904000" cy="2697562"/>
            <a:chOff x="5973876" y="1674413"/>
            <a:chExt cx="5904000" cy="2697562"/>
          </a:xfrm>
        </p:grpSpPr>
        <p:grpSp>
          <p:nvGrpSpPr>
            <p:cNvPr id="7" name="Group 6"/>
            <p:cNvGrpSpPr/>
            <p:nvPr/>
          </p:nvGrpSpPr>
          <p:grpSpPr>
            <a:xfrm>
              <a:off x="5973876" y="1674413"/>
              <a:ext cx="5904000" cy="2697562"/>
              <a:chOff x="6284381" y="1345693"/>
              <a:chExt cx="5904000" cy="270000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6284381" y="1345693"/>
                <a:ext cx="5904000" cy="2700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398848" y="1680877"/>
                <a:ext cx="5789533" cy="1350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7188" lvl="1" indent="-357188">
                  <a:buFont typeface="Arial" panose="020B0604020202020204" pitchFamily="34" charset="0"/>
                  <a:buChar char="•"/>
                  <a:tabLst>
                    <a:tab pos="182563" algn="l"/>
                  </a:tabLst>
                  <a:defRPr/>
                </a:pPr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เลือกเมนู </a:t>
                </a:r>
                <a:endParaRPr lang="th-TH" sz="24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  <a:p>
                <a:pPr marL="342900" lvl="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63" algn="l"/>
                  </a:tabLst>
                  <a:defRPr/>
                </a:pPr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ใส่เบอร์โทรศัพท์มือถือ </a:t>
                </a:r>
                <a:r>
                  <a:rPr lang="th-TH" sz="24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เลขประจำตัวประชาชน </a:t>
                </a:r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หรือหมายเลข </a:t>
                </a:r>
                <a:r>
                  <a:rPr lang="en-US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e-Wallet </a:t>
                </a:r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ของผู้รับโอน </a:t>
                </a:r>
                <a:r>
                  <a:rPr lang="th-TH" sz="20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(</a:t>
                </a:r>
                <a:r>
                  <a:rPr lang="th-TH" sz="20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ไม่</a:t>
                </a:r>
                <a:r>
                  <a:rPr lang="th-TH" sz="20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ใส่เลขที่บัญชีเงินฝาก)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63" algn="l"/>
                  </a:tabLst>
                  <a:defRPr/>
                </a:pPr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ตรวจสอบชื่อ-นามสกุลผู้รับโอน และจำนวนเงินโอน</a:t>
                </a:r>
                <a:b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ให้ถูกต้องก่อน</a:t>
                </a:r>
                <a:r>
                  <a:rPr lang="th-TH" sz="24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ยืนยัน</a:t>
                </a:r>
                <a:endParaRPr lang="th-TH" sz="2400" b="1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pic>
          <p:nvPicPr>
            <p:cNvPr id="14" name="Picture 2" descr="Image result for Promptpay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16059" y="2062426"/>
              <a:ext cx="1094541" cy="384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70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4299500"/>
            <a:ext cx="11304000" cy="796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715716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บัตรอิเล็กทรอนิกส์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chemeClr val="tx1"/>
                </a:solidFill>
              </a:rPr>
              <a:t>Online </a:t>
            </a:r>
            <a:r>
              <a:rPr lang="en-US" sz="3600">
                <a:solidFill>
                  <a:schemeClr val="tx1"/>
                </a:solidFill>
              </a:rPr>
              <a:t>banking </a:t>
            </a:r>
            <a:endParaRPr lang="th-TH" sz="360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พร้อมเพย์</a:t>
            </a:r>
            <a:endParaRPr lang="th-TH" sz="36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การ</a:t>
            </a:r>
            <a:r>
              <a:rPr lang="th-TH" sz="3600">
                <a:solidFill>
                  <a:schemeClr val="tx1"/>
                </a:solidFill>
              </a:rPr>
              <a:t>ชำระเงินด้วย </a:t>
            </a:r>
            <a:r>
              <a:rPr lang="en-US" sz="3600">
                <a:solidFill>
                  <a:schemeClr val="tx1"/>
                </a:solidFill>
              </a:rPr>
              <a:t>QR </a:t>
            </a:r>
            <a:r>
              <a:rPr lang="en-US" sz="3600" smtClean="0">
                <a:solidFill>
                  <a:schemeClr val="tx1"/>
                </a:solidFill>
              </a:rPr>
              <a:t>Code</a:t>
            </a:r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3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528" y="-63810"/>
            <a:ext cx="10515600" cy="1325563"/>
          </a:xfrm>
        </p:spPr>
        <p:txBody>
          <a:bodyPr/>
          <a:lstStyle/>
          <a:p>
            <a:pPr algn="r"/>
            <a:r>
              <a:rPr lang="en-US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QR Code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คืออะไร ใช้แล้วดียังไง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7381" y="1199737"/>
            <a:ext cx="2266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294">
              <a:spcBef>
                <a:spcPts val="600"/>
              </a:spcBef>
            </a:pPr>
            <a:r>
              <a:rPr lang="en-US" b="1" smtClean="0">
                <a:solidFill>
                  <a:srgbClr val="002060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QR Code </a:t>
            </a:r>
            <a:r>
              <a:rPr lang="th-TH" b="1" smtClean="0">
                <a:solidFill>
                  <a:srgbClr val="002060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คืออะไร</a:t>
            </a:r>
            <a:endParaRPr lang="th-TH" b="1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9172" y="1660940"/>
            <a:ext cx="5204568" cy="1697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64319" indent="-264319"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</a:t>
            </a:r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ซื้อ</a:t>
            </a:r>
            <a:r>
              <a:rPr lang="en-US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สะดวกและปลอดภัยใน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การชำระค่าสินค้า </a:t>
            </a:r>
            <a:endParaRPr lang="th-TH" sz="2400" b="1" kern="0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       (ไม่ใช้เงินสด ไม่ใช้บัตร ไม่ใช้เลขที่บัญชี)</a:t>
            </a:r>
          </a:p>
          <a:p>
            <a:pPr marL="264319" indent="-264319"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</a:t>
            </a:r>
            <a:r>
              <a:rPr lang="en-US" sz="24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ไม่ต้องติดตั้งเครื่องรับบัตร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ต้องทอน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</a:t>
            </a:r>
            <a:b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     ลด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ภาระจัดการเงินสด</a:t>
            </a:r>
          </a:p>
        </p:txBody>
      </p:sp>
      <p:sp>
        <p:nvSpPr>
          <p:cNvPr id="8" name="Rectangle 2"/>
          <p:cNvSpPr/>
          <p:nvPr/>
        </p:nvSpPr>
        <p:spPr>
          <a:xfrm>
            <a:off x="1387862" y="3496967"/>
            <a:ext cx="2231033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รูปแบบ </a:t>
            </a:r>
            <a:r>
              <a:rPr lang="en-US" altLang="th-TH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endParaRPr lang="th-TH" altLang="th-TH" b="1" dirty="0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22939" y="3590520"/>
            <a:ext cx="2231692" cy="2739406"/>
            <a:chOff x="1349954" y="2718974"/>
            <a:chExt cx="1932852" cy="2284029"/>
          </a:xfrm>
        </p:grpSpPr>
        <p:sp>
          <p:nvSpPr>
            <p:cNvPr id="19" name="สี่เหลี่ยมผืนผ้ามุมมน 9"/>
            <p:cNvSpPr/>
            <p:nvPr/>
          </p:nvSpPr>
          <p:spPr>
            <a:xfrm>
              <a:off x="1473148" y="2718974"/>
              <a:ext cx="1160110" cy="27014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kern="0" spc="-30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ธนาคาร</a:t>
              </a:r>
              <a:endParaRPr lang="en-US" sz="2000" b="1" kern="0" spc="-3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13624"/>
            <a:stretch/>
          </p:blipFill>
          <p:spPr>
            <a:xfrm>
              <a:off x="1349954" y="3149759"/>
              <a:ext cx="1932852" cy="1853244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6416490" y="1181126"/>
            <a:ext cx="361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294">
              <a:spcBef>
                <a:spcPts val="600"/>
              </a:spcBef>
            </a:pPr>
            <a:r>
              <a:rPr lang="th-TH" b="1" smtClean="0">
                <a:solidFill>
                  <a:srgbClr val="002060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ใช้แล้วดียังไง</a:t>
            </a:r>
            <a:endParaRPr lang="th-TH" b="1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54473" y="1687101"/>
            <a:ext cx="4217805" cy="1633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64319" indent="-264319"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รหัสที่ใช้เก็บข้อมูล </a:t>
            </a:r>
          </a:p>
          <a:p>
            <a:pPr marL="264319" indent="-264319">
              <a:spcBef>
                <a:spcPts val="450"/>
              </a:spcBef>
              <a:spcAft>
                <a:spcPts val="2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เป็นช่องทางในการเข้าถึงเว็บไซต์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เลขที่บัญชีเงินฝาก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e-Wallet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ร้านค้า </a:t>
            </a:r>
            <a:endParaRPr lang="th-TH" sz="2400" b="1" kern="0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85" y="1741096"/>
            <a:ext cx="1365796" cy="137541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43376" y="4951945"/>
            <a:ext cx="25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</a:pPr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</a:t>
            </a:r>
            <a:r>
              <a:rPr lang="th-TH" sz="18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สแกน </a:t>
            </a:r>
            <a:r>
              <a:rPr lang="en-US" sz="18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18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ธนาคารเดียวกัน</a:t>
            </a:r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b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ต่าง</a:t>
            </a:r>
            <a:r>
              <a:rPr lang="th-TH" sz="18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ธนาคารกับ</a:t>
            </a:r>
            <a:r>
              <a:rPr lang="th-TH" sz="1800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บัญชีของ</a:t>
            </a:r>
            <a:r>
              <a:rPr lang="th-TH" sz="18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ร้านค้าได้  </a:t>
            </a:r>
            <a:endParaRPr lang="en-US" sz="1800" b="1">
              <a:solidFill>
                <a:srgbClr val="00206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1558666" y="4830011"/>
            <a:ext cx="2743174" cy="1239391"/>
          </a:xfrm>
          <a:prstGeom prst="wedgeEllipseCallout">
            <a:avLst>
              <a:gd name="adj1" fmla="val 59319"/>
              <a:gd name="adj2" fmla="val -17149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/>
          <p:cNvGrpSpPr/>
          <p:nvPr/>
        </p:nvGrpSpPr>
        <p:grpSpPr>
          <a:xfrm>
            <a:off x="6529172" y="3575182"/>
            <a:ext cx="4788980" cy="3007284"/>
            <a:chOff x="5831797" y="3725058"/>
            <a:chExt cx="4788980" cy="3007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18511"/>
            <a:stretch/>
          </p:blipFill>
          <p:spPr>
            <a:xfrm>
              <a:off x="5831797" y="4420867"/>
              <a:ext cx="3386722" cy="1294233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6224146" y="3725058"/>
              <a:ext cx="2526660" cy="727991"/>
              <a:chOff x="5931955" y="3754637"/>
              <a:chExt cx="2490509" cy="787993"/>
            </a:xfrm>
          </p:grpSpPr>
          <p:sp>
            <p:nvSpPr>
              <p:cNvPr id="12" name="สี่เหลี่ยมผืนผ้ามุมมน 9"/>
              <p:cNvSpPr/>
              <p:nvPr/>
            </p:nvSpPr>
            <p:spPr>
              <a:xfrm>
                <a:off x="6376571" y="3754637"/>
                <a:ext cx="1933445" cy="350706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kern="0" spc="-30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ผู้ให้บริการ </a:t>
                </a:r>
                <a:r>
                  <a:rPr lang="en-US" sz="2000" b="1" kern="0" spc="-30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e-Money</a:t>
                </a:r>
                <a:endParaRPr lang="th-TH" sz="2000" b="1" kern="0" spc="-30" dirty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931955" y="4136403"/>
                <a:ext cx="2490509" cy="406227"/>
                <a:chOff x="8701468" y="5777738"/>
                <a:chExt cx="1519830" cy="245532"/>
              </a:xfrm>
            </p:grpSpPr>
            <p:pic>
              <p:nvPicPr>
                <p:cNvPr id="14" name="Picture 1" descr="https://d.line-scdn.net/stf/line-lp/main_3langs_logo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01468" y="5787825"/>
                  <a:ext cx="631734" cy="2253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3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2145" y="5777738"/>
                  <a:ext cx="339153" cy="2455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7" name="Rectangle 26"/>
            <p:cNvSpPr/>
            <p:nvPr/>
          </p:nvSpPr>
          <p:spPr>
            <a:xfrm>
              <a:off x="7358604" y="5809012"/>
              <a:ext cx="32621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600"/>
                </a:spcBef>
              </a:pPr>
              <a:r>
                <a:rPr lang="th-TH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อาจต้องสแกน</a:t>
              </a:r>
              <a:r>
                <a:rPr lang="en-US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QR Code </a:t>
              </a:r>
              <a:r>
                <a:rPr lang="th-TH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ของ </a:t>
              </a:r>
              <a:r>
                <a:rPr lang="en-US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/>
              </a:r>
              <a:br>
                <a:rPr lang="en-US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en-US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e-Money</a:t>
              </a:r>
              <a:r>
                <a:rPr lang="th-TH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ตามที่ร้านค้ากำหนด </a:t>
              </a:r>
              <a:br>
                <a:rPr lang="th-TH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18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โดยไม่สามารถใช้ข้ามเครือข่ายได้</a:t>
              </a:r>
              <a:endParaRPr lang="en-US" sz="1800" b="1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29" name="Oval Callout 28"/>
          <p:cNvSpPr/>
          <p:nvPr/>
        </p:nvSpPr>
        <p:spPr>
          <a:xfrm rot="16200000">
            <a:off x="9181658" y="4533458"/>
            <a:ext cx="1046463" cy="3297820"/>
          </a:xfrm>
          <a:prstGeom prst="wedgeEllipseCallout">
            <a:avLst>
              <a:gd name="adj1" fmla="val 69485"/>
              <a:gd name="adj2" fmla="val -40751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32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21" grpId="0"/>
      <p:bldP spid="24" grpId="0" animBg="1"/>
      <p:bldP spid="23" grpId="0"/>
      <p:bldP spid="26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5210-0236-4ED2-A35A-6C52E67EA0F2}" type="slidenum">
              <a:rPr lang="th-TH" b="0" smtClean="0"/>
              <a:pPr/>
              <a:t>23</a:t>
            </a:fld>
            <a:endParaRPr lang="th-TH" b="0"/>
          </a:p>
        </p:txBody>
      </p:sp>
      <p:sp>
        <p:nvSpPr>
          <p:cNvPr id="3" name="Slide Number Placeholder 6"/>
          <p:cNvSpPr txBox="1">
            <a:spLocks/>
          </p:cNvSpPr>
          <p:nvPr/>
        </p:nvSpPr>
        <p:spPr>
          <a:xfrm>
            <a:off x="8524539" y="6589695"/>
            <a:ext cx="2057400" cy="26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85250" y="2329629"/>
            <a:ext cx="5850699" cy="1313364"/>
          </a:xfrm>
          <a:prstGeom prst="roundRect">
            <a:avLst>
              <a:gd name="adj" fmla="val 7055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64319" indent="-264319"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ติดต่อธนาคาร/ผู้ให้บริการ </a:t>
            </a:r>
            <a:r>
              <a:rPr lang="en-US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เพื่อขอใช้บริการ</a:t>
            </a:r>
          </a:p>
          <a:p>
            <a:pPr marL="264319" indent="-264319"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นำป้าย </a:t>
            </a:r>
            <a:r>
              <a:rPr lang="en-US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ที่ระบุ</a:t>
            </a:r>
            <a:r>
              <a:rPr lang="th-TH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ชื่อบัญชีเงินฝาก</a:t>
            </a: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sz="2400" b="1" kern="0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sz="2400" b="1" kern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400" b="1" kern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400" b="1" kern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ของร้านค้ามา</a:t>
            </a:r>
            <a:r>
              <a:rPr lang="th-TH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วางให้ผู้ซื้อสแกนจ่าย ณ จุดรับชำระ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257922" y="167652"/>
            <a:ext cx="10515600" cy="11808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อยากใช้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QR Code 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ต้อง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411" y="4514721"/>
            <a:ext cx="2685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แผง</a:t>
            </a:r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ลอย/ ร้านค้าริมถนน</a:t>
            </a:r>
            <a:endParaRPr lang="th-TH" sz="2000"/>
          </a:p>
        </p:txBody>
      </p:sp>
      <p:sp>
        <p:nvSpPr>
          <p:cNvPr id="12" name="Rectangle 11"/>
          <p:cNvSpPr/>
          <p:nvPr/>
        </p:nvSpPr>
        <p:spPr>
          <a:xfrm>
            <a:off x="3179210" y="4514721"/>
            <a:ext cx="1394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ร้านค้า</a:t>
            </a:r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ออนไลน์</a:t>
            </a:r>
            <a:endParaRPr lang="th-TH" sz="2000"/>
          </a:p>
        </p:txBody>
      </p:sp>
      <p:sp>
        <p:nvSpPr>
          <p:cNvPr id="20" name="Rectangle 19"/>
          <p:cNvSpPr/>
          <p:nvPr/>
        </p:nvSpPr>
        <p:spPr>
          <a:xfrm>
            <a:off x="816795" y="2657845"/>
            <a:ext cx="4095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294" algn="ctr">
              <a:spcBef>
                <a:spcPts val="600"/>
              </a:spcBef>
            </a:pPr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ร้านสะดวก</a:t>
            </a:r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ซื้อ</a:t>
            </a:r>
            <a:r>
              <a:rPr lang="th-TH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/ ร้านค้า</a:t>
            </a:r>
            <a:r>
              <a:rPr lang="th-TH" sz="20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ปลีก </a:t>
            </a:r>
            <a:endParaRPr lang="th-TH" sz="20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2362" t="13624" r="29850"/>
          <a:stretch/>
        </p:blipFill>
        <p:spPr>
          <a:xfrm>
            <a:off x="5831964" y="4495116"/>
            <a:ext cx="1116744" cy="1631848"/>
          </a:xfrm>
          <a:prstGeom prst="rect">
            <a:avLst/>
          </a:prstGeom>
        </p:spPr>
      </p:pic>
      <p:sp>
        <p:nvSpPr>
          <p:cNvPr id="33" name="สี่เหลี่ยมผืนผ้ามุมมน 9"/>
          <p:cNvSpPr/>
          <p:nvPr/>
        </p:nvSpPr>
        <p:spPr>
          <a:xfrm>
            <a:off x="614765" y="1846785"/>
            <a:ext cx="1286314" cy="48284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kern="0" spc="-3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</a:t>
            </a:r>
            <a:endParaRPr lang="th-TH" b="1" kern="0" spc="-3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95" y="3042040"/>
            <a:ext cx="1908000" cy="11076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5" y="4906789"/>
            <a:ext cx="1920949" cy="1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5" y="3054060"/>
            <a:ext cx="1980000" cy="1095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9" y="4874214"/>
            <a:ext cx="1928136" cy="122298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01079" y="1856781"/>
            <a:ext cx="326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ร้านเรารับ</a:t>
            </a:r>
            <a:r>
              <a:rPr lang="en-US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QR code </a:t>
            </a:r>
            <a:r>
              <a:rPr lang="th-TH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ได้ไหม</a:t>
            </a:r>
            <a:r>
              <a:rPr lang="en-US" b="1" smtClean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?</a:t>
            </a:r>
            <a:endParaRPr lang="th-TH"/>
          </a:p>
        </p:txBody>
      </p:sp>
      <p:grpSp>
        <p:nvGrpSpPr>
          <p:cNvPr id="4" name="Group 3"/>
          <p:cNvGrpSpPr/>
          <p:nvPr/>
        </p:nvGrpSpPr>
        <p:grpSpPr>
          <a:xfrm>
            <a:off x="5670318" y="3854996"/>
            <a:ext cx="4385149" cy="2119670"/>
            <a:chOff x="5733749" y="4098036"/>
            <a:chExt cx="4385149" cy="2119670"/>
          </a:xfrm>
        </p:grpSpPr>
        <p:grpSp>
          <p:nvGrpSpPr>
            <p:cNvPr id="13" name="Group 12"/>
            <p:cNvGrpSpPr/>
            <p:nvPr/>
          </p:nvGrpSpPr>
          <p:grpSpPr>
            <a:xfrm>
              <a:off x="6855299" y="5145748"/>
              <a:ext cx="3263599" cy="1071958"/>
              <a:chOff x="10741031" y="5029236"/>
              <a:chExt cx="2705854" cy="10003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741031" y="5224088"/>
                <a:ext cx="2705854" cy="603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th-TH" sz="18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หมั่นตรวจสอบป้าย</a:t>
                </a:r>
                <a:r>
                  <a:rPr lang="en-US" sz="18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 QR Code </a:t>
                </a:r>
                <a:r>
                  <a:rPr lang="th-TH" sz="18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th-TH" sz="18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18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อยู่เสมอว่าเป็นของจริง </a:t>
                </a:r>
                <a:endParaRPr lang="th-TH" sz="1800" b="1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15" name="Oval Callout 14"/>
              <p:cNvSpPr/>
              <p:nvPr/>
            </p:nvSpPr>
            <p:spPr>
              <a:xfrm>
                <a:off x="11147613" y="5029236"/>
                <a:ext cx="1952689" cy="1000389"/>
              </a:xfrm>
              <a:prstGeom prst="wedgeEllipseCallout">
                <a:avLst>
                  <a:gd name="adj1" fmla="val -69843"/>
                  <a:gd name="adj2" fmla="val -3871"/>
                </a:avLst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4" name="Rectangle 2"/>
            <p:cNvSpPr/>
            <p:nvPr/>
          </p:nvSpPr>
          <p:spPr>
            <a:xfrm>
              <a:off x="6193808" y="4141300"/>
              <a:ext cx="1905589" cy="527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ข้อควรระวัง</a:t>
              </a:r>
              <a:endParaRPr lang="th-TH" altLang="th-TH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3749" y="4098036"/>
              <a:ext cx="526253" cy="469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1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2" grpId="0"/>
      <p:bldP spid="20" grpId="0"/>
      <p:bldP spid="33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2611877" y="1472394"/>
            <a:ext cx="8094581" cy="3024000"/>
          </a:xfrm>
          <a:prstGeom prst="roundRect">
            <a:avLst>
              <a:gd name="adj" fmla="val 7055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64319" indent="-264319"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th-TH" b="1" ker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977" y="2277124"/>
            <a:ext cx="1755670" cy="3055965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2476413" y="885034"/>
            <a:ext cx="7940785" cy="4357934"/>
            <a:chOff x="1114847" y="849148"/>
            <a:chExt cx="9032109" cy="50702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847" y="849148"/>
              <a:ext cx="8827637" cy="5070255"/>
            </a:xfrm>
            <a:prstGeom prst="rect">
              <a:avLst/>
            </a:prstGeom>
          </p:spPr>
        </p:pic>
        <p:sp>
          <p:nvSpPr>
            <p:cNvPr id="9" name="Rectangle 2"/>
            <p:cNvSpPr/>
            <p:nvPr/>
          </p:nvSpPr>
          <p:spPr>
            <a:xfrm>
              <a:off x="1797584" y="1487192"/>
              <a:ext cx="1644673" cy="614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24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1. เข้าระบบ</a:t>
              </a:r>
              <a:endParaRPr lang="th-TH" altLang="th-TH" sz="2400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0" name="Rectangle 2"/>
            <p:cNvSpPr/>
            <p:nvPr/>
          </p:nvSpPr>
          <p:spPr>
            <a:xfrm>
              <a:off x="4278228" y="1487192"/>
              <a:ext cx="1276536" cy="614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24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2. สแกน</a:t>
              </a:r>
              <a:endParaRPr lang="th-TH" altLang="th-TH" sz="2400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1" name="Rectangle 2"/>
            <p:cNvSpPr/>
            <p:nvPr/>
          </p:nvSpPr>
          <p:spPr>
            <a:xfrm>
              <a:off x="6424325" y="1468528"/>
              <a:ext cx="1372062" cy="614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24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3. ระบุ</a:t>
              </a:r>
              <a:endParaRPr lang="th-TH" altLang="th-TH" sz="2400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2" name="Rectangle 2"/>
            <p:cNvSpPr/>
            <p:nvPr/>
          </p:nvSpPr>
          <p:spPr>
            <a:xfrm>
              <a:off x="8314770" y="1543184"/>
              <a:ext cx="1832186" cy="966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2400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4. ตรวจสอบและยืนยัน</a:t>
              </a:r>
              <a:endParaRPr lang="th-TH" altLang="th-TH" sz="2400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0258" y="4705230"/>
            <a:ext cx="2138629" cy="1597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2809975" y="4536091"/>
            <a:ext cx="3449508" cy="1458510"/>
            <a:chOff x="1689427" y="4147035"/>
            <a:chExt cx="3449508" cy="1458510"/>
          </a:xfrm>
        </p:grpSpPr>
        <p:sp>
          <p:nvSpPr>
            <p:cNvPr id="16" name="Rectangle 15"/>
            <p:cNvSpPr/>
            <p:nvPr/>
          </p:nvSpPr>
          <p:spPr>
            <a:xfrm>
              <a:off x="2570540" y="4684288"/>
              <a:ext cx="2508790" cy="92125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th-TH" sz="2400" b="1" kern="1200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ตั้งรหัสให้เดายากและเก็บเป็นความลับ</a:t>
              </a:r>
              <a:endParaRPr lang="th-TH" sz="2400" b="1" kern="120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3" name="Rectangle 2"/>
            <p:cNvSpPr/>
            <p:nvPr/>
          </p:nvSpPr>
          <p:spPr>
            <a:xfrm>
              <a:off x="1958075" y="4154458"/>
              <a:ext cx="1865517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ข้อควรระวัง</a:t>
              </a:r>
              <a:endParaRPr lang="th-TH" altLang="th-TH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7" name="Oval Callout 16"/>
            <p:cNvSpPr/>
            <p:nvPr/>
          </p:nvSpPr>
          <p:spPr>
            <a:xfrm>
              <a:off x="2510935" y="4688288"/>
              <a:ext cx="2628000" cy="857581"/>
            </a:xfrm>
            <a:prstGeom prst="wedgeEllipseCallout">
              <a:avLst>
                <a:gd name="adj1" fmla="val -48663"/>
                <a:gd name="adj2" fmla="val -59504"/>
              </a:avLst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solidFill>
                  <a:srgbClr val="002060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89427" y="4147035"/>
              <a:ext cx="578878" cy="51623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14565" y="4535690"/>
            <a:ext cx="3443699" cy="1387859"/>
            <a:chOff x="8604276" y="4230886"/>
            <a:chExt cx="3443699" cy="1387859"/>
          </a:xfrm>
        </p:grpSpPr>
        <p:grpSp>
          <p:nvGrpSpPr>
            <p:cNvPr id="23" name="Group 22"/>
            <p:cNvGrpSpPr/>
            <p:nvPr/>
          </p:nvGrpSpPr>
          <p:grpSpPr>
            <a:xfrm>
              <a:off x="9389601" y="4712448"/>
              <a:ext cx="2658374" cy="906297"/>
              <a:chOff x="9395166" y="4870559"/>
              <a:chExt cx="2658374" cy="906297"/>
            </a:xfrm>
          </p:grpSpPr>
          <p:sp>
            <p:nvSpPr>
              <p:cNvPr id="18" name="Oval Callout 17"/>
              <p:cNvSpPr/>
              <p:nvPr/>
            </p:nvSpPr>
            <p:spPr>
              <a:xfrm>
                <a:off x="9395166" y="4870559"/>
                <a:ext cx="2658374" cy="906297"/>
              </a:xfrm>
              <a:prstGeom prst="wedgeEllipseCallout">
                <a:avLst>
                  <a:gd name="adj1" fmla="val -47878"/>
                  <a:gd name="adj2" fmla="val -54960"/>
                </a:avLst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431097" y="4933827"/>
                <a:ext cx="24892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th-TH" sz="2400" b="1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ตรวจสอบ</a:t>
                </a:r>
                <a:r>
                  <a:rPr lang="th-TH" sz="2400" b="1" smtClean="0">
                    <a:solidFill>
                      <a:srgbClr val="00206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ชื่อผู้รับเงิน และจำนวนเงิน</a:t>
                </a:r>
                <a:endParaRPr lang="th-TH" sz="2400" b="1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sp>
          <p:nvSpPr>
            <p:cNvPr id="26" name="Rectangle 2"/>
            <p:cNvSpPr/>
            <p:nvPr/>
          </p:nvSpPr>
          <p:spPr>
            <a:xfrm>
              <a:off x="8866034" y="4232011"/>
              <a:ext cx="1865517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b="1" smtClean="0">
                  <a:solidFill>
                    <a:srgbClr val="00206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ข้อควรระวัง</a:t>
              </a:r>
              <a:endParaRPr lang="th-TH" altLang="th-TH" b="1" dirty="0">
                <a:solidFill>
                  <a:srgbClr val="00206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4276" y="4230886"/>
              <a:ext cx="578878" cy="516234"/>
            </a:xfrm>
            <a:prstGeom prst="rect">
              <a:avLst/>
            </a:prstGeom>
          </p:spPr>
        </p:pic>
      </p:grpSp>
      <p:sp>
        <p:nvSpPr>
          <p:cNvPr id="32" name="สี่เหลี่ยมผืนผ้ามุมมน 9"/>
          <p:cNvSpPr/>
          <p:nvPr/>
        </p:nvSpPr>
        <p:spPr>
          <a:xfrm>
            <a:off x="779705" y="1702266"/>
            <a:ext cx="1286314" cy="48284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kern="0" spc="-3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ผู้ซื้อ</a:t>
            </a:r>
            <a:endParaRPr lang="th-TH" b="1" kern="0" spc="-3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257922" y="167652"/>
            <a:ext cx="10515600" cy="11808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อยากใช้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QR Code 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ต้อง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45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5210-0236-4ED2-A35A-6C52E67EA0F2}" type="slidenum">
              <a:rPr lang="th-TH" smtClean="0"/>
              <a:pPr/>
              <a:t>25</a:t>
            </a:fld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6"/>
          <a:stretch/>
        </p:blipFill>
        <p:spPr>
          <a:xfrm>
            <a:off x="496463" y="2130168"/>
            <a:ext cx="6215942" cy="37498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95918" y="2051683"/>
            <a:ext cx="520835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ธนาคารต้นทางเพื่อแจ้งปัญหา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นำหลักฐานการโอนเงินไปแจ้ง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</a:t>
            </a:r>
            <a:endParaRPr lang="th-TH" sz="24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นำใบแจ้งความไปติดต่อ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ธนาคารต้นทาง </a:t>
            </a:r>
            <a:b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เพื่อประสาน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กับธนาคาร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ปลายทางติดตาม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คืน </a:t>
            </a:r>
            <a:endParaRPr lang="th-TH" sz="24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ขอความ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ยินยอม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จากผู้รับ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เป็นลาย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ลักษณ์อักษร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หากผู้รับโอนไม่ยินยอม ผู้โอน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อาจต้องฟ้องร้อง</a:t>
            </a:r>
            <a:b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ขอเงินคืน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60715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>
              <a:lnSpc>
                <a:spcPts val="3400"/>
              </a:lnSpc>
              <a:spcAft>
                <a:spcPct val="0"/>
              </a:spcAft>
              <a:defRPr/>
            </a:pPr>
            <a:r>
              <a:rPr lang="th-TH" alt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ทำยังไงหากโอนเงินผิด</a:t>
            </a:r>
            <a:endParaRPr lang="th-TH" alt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18" y="186323"/>
            <a:ext cx="954560" cy="91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02788" y="1567630"/>
            <a:ext cx="2520000" cy="461665"/>
          </a:xfrm>
          <a:prstGeom prst="rect">
            <a:avLst/>
          </a:prstGeom>
          <a:noFill/>
          <a:ln w="76200">
            <a:solidFill>
              <a:srgbClr val="F7EA8B"/>
            </a:solidFill>
          </a:ln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โอนผิดบัญชี</a:t>
            </a:r>
            <a:endParaRPr lang="th-TH" sz="24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4086" y="1541914"/>
            <a:ext cx="2520000" cy="46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ระบุจำนวนเงินโอนผิด</a:t>
            </a:r>
            <a:endParaRPr lang="th-TH" sz="24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81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35632" y="6458702"/>
            <a:ext cx="2057400" cy="365125"/>
          </a:xfrm>
        </p:spPr>
        <p:txBody>
          <a:bodyPr/>
          <a:lstStyle/>
          <a:p>
            <a:fld id="{12555210-0236-4ED2-A35A-6C52E67EA0F2}" type="slidenum">
              <a:rPr lang="th-TH" smtClean="0"/>
              <a:pPr/>
              <a:t>26</a:t>
            </a:fld>
            <a:endParaRPr lang="th-TH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488" r="2809" b="10591"/>
          <a:stretch/>
        </p:blipFill>
        <p:spPr>
          <a:xfrm>
            <a:off x="4938168" y="1229310"/>
            <a:ext cx="5889001" cy="514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60715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>
              <a:lnSpc>
                <a:spcPts val="3400"/>
              </a:lnSpc>
              <a:spcAft>
                <a:spcPct val="0"/>
              </a:spcAft>
              <a:defRPr/>
            </a:pPr>
            <a:r>
              <a:rPr lang="th-TH" alt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หากมีปัญหาติดต่อ </a:t>
            </a:r>
            <a:r>
              <a:rPr lang="en-US" alt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Call center </a:t>
            </a:r>
            <a:r>
              <a:rPr lang="th-TH" alt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สถาบันการเงิน</a:t>
            </a:r>
            <a:endParaRPr lang="th-TH" alt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20633" y="1796877"/>
            <a:ext cx="2760159" cy="1532334"/>
          </a:xfrm>
          <a:prstGeom prst="wedgeRoundRectCallout">
            <a:avLst>
              <a:gd name="adj1" fmla="val 56960"/>
              <a:gd name="adj2" fmla="val 78672"/>
              <a:gd name="adj3" fmla="val 16667"/>
            </a:avLst>
          </a:prstGeom>
          <a:solidFill>
            <a:srgbClr val="00B0F0"/>
          </a:solidFill>
          <a:ln w="381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th-TH" b="1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มี</a:t>
            </a:r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ปัญหาเรื่อง</a:t>
            </a:r>
            <a:b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</a:br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บริการ</a:t>
            </a:r>
            <a:r>
              <a:rPr lang="th-TH" b="1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ทางการเงิน</a:t>
            </a:r>
            <a:br>
              <a:rPr lang="th-TH" b="1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</a:br>
            <a:r>
              <a:rPr lang="th-TH" b="1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ต้องติดต่อใคร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32" y="3404201"/>
            <a:ext cx="1199534" cy="1360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57" y="193220"/>
            <a:ext cx="954560" cy="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512"/>
            <a:ext cx="10515600" cy="971260"/>
          </a:xfrm>
        </p:spPr>
        <p:txBody>
          <a:bodyPr/>
          <a:lstStyle/>
          <a:p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กิจกรรมที่ </a:t>
            </a:r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3.2  แชร์ไอเดีย </a:t>
            </a:r>
            <a:r>
              <a:rPr 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Next time, I will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872" y="763792"/>
            <a:ext cx="375527" cy="375527"/>
          </a:xfrm>
          <a:prstGeom prst="rect">
            <a:avLst/>
          </a:prstGeom>
          <a:solidFill>
            <a:srgbClr val="0F00D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029541" y="2329905"/>
            <a:ext cx="6096000" cy="3699240"/>
          </a:xfrm>
          <a:prstGeom prst="wedgeRoundRectCallout">
            <a:avLst>
              <a:gd name="adj1" fmla="val -62745"/>
              <a:gd name="adj2" fmla="val -439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solidFill>
                  <a:prstClr val="white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48616" y="2793227"/>
            <a:ext cx="6096000" cy="2920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</a:pPr>
            <a:r>
              <a:rPr lang="th-TH" b="1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บริการทางการเงินในยุคดิจิทัลที่ </a:t>
            </a:r>
            <a:endParaRPr lang="en-US" smtClean="0">
              <a:solidFill>
                <a:prstClr val="black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742950" lvl="1" indent="-28575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th-TH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ฉันกำลังใช้/อยากใช้ คือ .....................................</a:t>
            </a:r>
          </a:p>
          <a:p>
            <a:pPr marL="742950" lvl="1" indent="-28575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th-TH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เพราะ ............................................................... </a:t>
            </a:r>
            <a:endParaRPr lang="en-US" smtClean="0">
              <a:solidFill>
                <a:prstClr val="black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457200" indent="-228600">
              <a:lnSpc>
                <a:spcPts val="1600"/>
              </a:lnSpc>
              <a:tabLst>
                <a:tab pos="514350" algn="l"/>
              </a:tabLst>
            </a:pPr>
            <a:r>
              <a:rPr lang="en-US" b="1" spc="-20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 </a:t>
            </a:r>
            <a:endParaRPr lang="en-US" smtClean="0">
              <a:solidFill>
                <a:prstClr val="black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457200" indent="-457200">
              <a:lnSpc>
                <a:spcPts val="1600"/>
              </a:lnSpc>
            </a:pPr>
            <a:r>
              <a:rPr lang="th-TH" b="1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เพื่อให้มั่นใจว่าปลอดภัย </a:t>
            </a:r>
            <a:endParaRPr lang="en-US" smtClean="0">
              <a:solidFill>
                <a:prstClr val="black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742950" lvl="1" indent="-28575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th-TH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ฉันจะทำ (</a:t>
            </a:r>
            <a:r>
              <a:rPr lang="en-US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do)</a:t>
            </a:r>
            <a:r>
              <a:rPr lang="th-TH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....................................................    </a:t>
            </a:r>
            <a:endParaRPr lang="en-US" smtClean="0">
              <a:solidFill>
                <a:prstClr val="black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742950" lvl="1" indent="-28575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th-TH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ฉันจะไม่ทำ (</a:t>
            </a:r>
            <a:r>
              <a:rPr lang="en-US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don’t</a:t>
            </a:r>
            <a:r>
              <a:rPr lang="th-TH" smtClean="0">
                <a:solidFill>
                  <a:prstClr val="black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) ............................................</a:t>
            </a:r>
            <a:endParaRPr lang="en-US">
              <a:solidFill>
                <a:prstClr val="black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07635" y="2459878"/>
            <a:ext cx="2565213" cy="3529153"/>
            <a:chOff x="1598770" y="2731625"/>
            <a:chExt cx="2171129" cy="2829528"/>
          </a:xfrm>
        </p:grpSpPr>
        <p:pic>
          <p:nvPicPr>
            <p:cNvPr id="31" name="Picture 30" descr="C:\Users\jitran\AppData\Local\Microsoft\Windows\Temporary Internet Files\Content.Outlook\E9PNR9FX\เด็กชายAsset 1@2x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719" y="2731625"/>
              <a:ext cx="1440180" cy="2829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 descr="C:\Users\jitran\AppData\Local\Microsoft\Windows\Temporary Internet Files\Content.Outlook\E9PNR9FX\เด็กหญิงAsset 3@2x.pn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770" y="2858186"/>
              <a:ext cx="1045210" cy="2623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Rectangle 32"/>
          <p:cNvSpPr/>
          <p:nvPr/>
        </p:nvSpPr>
        <p:spPr>
          <a:xfrm>
            <a:off x="1107635" y="1507211"/>
            <a:ext cx="7843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ใช้บริการทางการเงินดิจิทัลยังไงจึงจะเหมาะสม</a:t>
            </a:r>
            <a:r>
              <a:rPr lang="th-TH" sz="3200" b="1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3200" b="1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ปลอดภัย</a:t>
            </a:r>
            <a:endParaRPr lang="en-US" sz="3200" b="1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01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95"/>
            <a:ext cx="10515600" cy="900000"/>
          </a:xfrm>
        </p:spPr>
        <p:txBody>
          <a:bodyPr/>
          <a:lstStyle/>
          <a:p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กิจกรรมที่ 3.1  เกม</a:t>
            </a:r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รู้จักบริการทางการเงินในยุคดิจิทัล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210643801"/>
              </p:ext>
            </p:extLst>
          </p:nvPr>
        </p:nvGraphicFramePr>
        <p:xfrm>
          <a:off x="45720" y="2026752"/>
          <a:ext cx="6278880" cy="347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820166" y="1268721"/>
            <a:ext cx="10740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จัดหมวดหมู่ของคำที่เกี่ยวข้องกับบริการทางการเงินในยุคดิจิทัลให้ถูกต้อง</a:t>
            </a:r>
            <a:endParaRPr lang="en-US" b="1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4067028645"/>
              </p:ext>
            </p:extLst>
          </p:nvPr>
        </p:nvGraphicFramePr>
        <p:xfrm>
          <a:off x="6089213" y="1988516"/>
          <a:ext cx="5616772" cy="3554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953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85" y="1288221"/>
            <a:ext cx="705198" cy="8638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14" y="1181304"/>
            <a:ext cx="1093623" cy="109362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92888"/>
              </p:ext>
            </p:extLst>
          </p:nvPr>
        </p:nvGraphicFramePr>
        <p:xfrm>
          <a:off x="127764" y="2334770"/>
          <a:ext cx="2863792" cy="378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84302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ผู้ให้บริการ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ทางการเงิน </a:t>
                      </a: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95698"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844889"/>
              </p:ext>
            </p:extLst>
          </p:nvPr>
        </p:nvGraphicFramePr>
        <p:xfrm>
          <a:off x="9185532" y="2334770"/>
          <a:ext cx="2863792" cy="3791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68492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</a:t>
                      </a: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วิธีการรักษาความปลอดภัย/</a:t>
                      </a:r>
                      <a:b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ลดความเสี่ยง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1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13730"/>
              </p:ext>
            </p:extLst>
          </p:nvPr>
        </p:nvGraphicFramePr>
        <p:xfrm>
          <a:off x="3155416" y="2334770"/>
          <a:ext cx="2863792" cy="3782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77566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</a:t>
                      </a: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รูปแบบการใช้บริการ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ทางการเงิน </a:t>
                      </a: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02434"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endParaRPr lang="th-TH" sz="160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6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981330"/>
              </p:ext>
            </p:extLst>
          </p:nvPr>
        </p:nvGraphicFramePr>
        <p:xfrm>
          <a:off x="6170474" y="2334770"/>
          <a:ext cx="2863792" cy="3788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71746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</a:t>
                      </a: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ชื่อแอปพลิเคชันของ</a:t>
                      </a:r>
                      <a:b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ผู้ให้บริการ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ทางการเงิน </a:t>
                      </a: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82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20" y="1320120"/>
            <a:ext cx="1572903" cy="863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2" y="1288221"/>
            <a:ext cx="830603" cy="86386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38200" y="-1995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กิจกรรมที่ 3.1  เกมรู้จักบริการทางการเงินในยุคดิจิทัล   </a:t>
            </a:r>
            <a:endParaRPr 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94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974139"/>
              </p:ext>
            </p:extLst>
          </p:nvPr>
        </p:nvGraphicFramePr>
        <p:xfrm>
          <a:off x="140358" y="2289384"/>
          <a:ext cx="2863792" cy="381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86606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ผู้ให้บริการ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ทางการเงิน </a:t>
                      </a: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29394">
                <a:tc>
                  <a:txBody>
                    <a:bodyPr/>
                    <a:lstStyle/>
                    <a:p>
                      <a:pPr marL="180975" indent="-180975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ธนาคารกรุงเทพ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ธนาคารกสิกรไทย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ธนาคารไทยพาณิชย์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ธนาคารออมสิน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บริษัท แรบบิท-ไลน์ เพย์ จำกัด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บริษัท ทรู มันนี่ จำกัด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บริษัท อิออน ธนสินทรัพย์ </a:t>
                      </a:r>
                      <a:b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</a:b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(ไทยแลนด์) จำกัด (มหาชน) </a:t>
                      </a:r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+mn-ea"/>
                        <a:cs typeface="Browallia New" panose="020B0604020202020204" pitchFamily="34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บริษัท บัตรกรุงไทย จำกัด (มหาชน)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655091"/>
              </p:ext>
            </p:extLst>
          </p:nvPr>
        </p:nvGraphicFramePr>
        <p:xfrm>
          <a:off x="9185532" y="2289384"/>
          <a:ext cx="2863792" cy="381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86606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</a:t>
                      </a: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วิธีการรักษาความปลอดภัย/</a:t>
                      </a:r>
                      <a:b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ลดความเสี่ยง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29394"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ตรวจสอบยอดเงินก่อนยืนยันการทำรายการ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กำหนด 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Password </a:t>
                      </a: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ให้เดายาก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ไม่บอกรหัสกดเงิน (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PIN) </a:t>
                      </a: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ให้ผู้อื่นรู้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ไม่ถ่ายรูปบัตรลง 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Social media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ล็อคหน้าจอสมาร์ทโฟน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กำหนดวงเงินทำรายการสูงสุดต่อวัน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ตรวจสอบความถูกต้องของสลิป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รีบแจ้งอายัดเมื่อบัตรหาย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408594"/>
              </p:ext>
            </p:extLst>
          </p:nvPr>
        </p:nvGraphicFramePr>
        <p:xfrm>
          <a:off x="3155416" y="2289384"/>
          <a:ext cx="2863792" cy="381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85923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</a:t>
                      </a: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รูปแบบการใช้บริการ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ทางการเงิน </a:t>
                      </a: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0077"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ถอนเงินสดด้วยบัตรเดบิต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รูดซื้อสินค้าด้วยบัตรเครดิต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ซื้อของออนไลน์ด้วยบัตรเดบิต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จ่ายค่าอาหารด้วยบัตร 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e-Money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จ่ายบิลผ่าน 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Internet banking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เช็คยอดเงินผ่าน 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Mobile banking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โอนเงินแบบพร้อมเพย์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ชำระเงินด้วย </a:t>
                      </a: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QR Code</a:t>
                      </a:r>
                      <a:r>
                        <a:rPr lang="en-GB" sz="16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47963"/>
              </p:ext>
            </p:extLst>
          </p:nvPr>
        </p:nvGraphicFramePr>
        <p:xfrm>
          <a:off x="6170474" y="2289384"/>
          <a:ext cx="2863792" cy="381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3792"/>
              </a:tblGrid>
              <a:tr h="895393">
                <a:tc>
                  <a:txBody>
                    <a:bodyPr/>
                    <a:lstStyle/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หมวดที่ </a:t>
                      </a: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457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ชื่อแอปพลิเคชันของ</a:t>
                      </a:r>
                      <a:b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8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ผู้ให้บริการ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ทางการเงิน </a:t>
                      </a:r>
                      <a:endParaRPr lang="th-TH" sz="1800" smtClean="0"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20607"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rabbit LINE Pay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true money wallet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บัวหลวง เอ็มแบงก์กิ้ง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K PLUS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Krungthai NEXT 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MyMo By GSB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SCB Easy / SCB Connect (LINE)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TMB Touch</a:t>
                      </a:r>
                      <a:endParaRPr lang="th-TH" sz="11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900" smtClean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85" y="1288221"/>
            <a:ext cx="705198" cy="863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14" y="1181304"/>
            <a:ext cx="1093623" cy="1093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20" y="1320120"/>
            <a:ext cx="1572903" cy="8638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2" y="1288221"/>
            <a:ext cx="830603" cy="86386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-1995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เฉลยกิจกรรมที่ 3.1  เกมรู้จักบริการทางการเงินในยุคดิจิทัล   </a:t>
            </a:r>
            <a:endParaRPr 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8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2364377"/>
            <a:ext cx="11304000" cy="796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715716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บัตรอิเล็กทรอนิกส์</a:t>
            </a:r>
            <a:endParaRPr lang="th-TH" sz="36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chemeClr val="tx1"/>
                </a:solidFill>
              </a:rPr>
              <a:t>Online banking</a:t>
            </a:r>
            <a:endParaRPr lang="th-TH" sz="36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พร้อมเพย์</a:t>
            </a:r>
            <a:endParaRPr lang="th-TH" sz="36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การ</a:t>
            </a:r>
            <a:r>
              <a:rPr lang="th-TH" sz="3600">
                <a:solidFill>
                  <a:schemeClr val="tx1"/>
                </a:solidFill>
              </a:rPr>
              <a:t>ชำระเงินด้วย </a:t>
            </a:r>
            <a:r>
              <a:rPr lang="en-US" sz="3600">
                <a:solidFill>
                  <a:schemeClr val="tx1"/>
                </a:solidFill>
              </a:rPr>
              <a:t>QR </a:t>
            </a:r>
            <a:r>
              <a:rPr lang="en-US" sz="3600" smtClean="0">
                <a:solidFill>
                  <a:schemeClr val="tx1"/>
                </a:solidFill>
              </a:rPr>
              <a:t>Code</a:t>
            </a:r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15" y="0"/>
            <a:ext cx="10515600" cy="1269181"/>
          </a:xfrm>
        </p:spPr>
        <p:txBody>
          <a:bodyPr>
            <a:normAutofit/>
          </a:bodyPr>
          <a:lstStyle/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บัตร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อิเล็กทรอนิกส์ คืออะไร 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ใครรู้จัก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บ้าง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10650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697">
            <a:off x="2077704" y="2067275"/>
            <a:ext cx="6882467" cy="370365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697">
            <a:off x="6322583" y="3272940"/>
            <a:ext cx="550756" cy="2517844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697">
            <a:off x="5827821" y="3162359"/>
            <a:ext cx="598284" cy="2459539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2817669" y="4098427"/>
            <a:ext cx="1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จ่ายเงิน</a:t>
            </a:r>
            <a:r>
              <a:rPr lang="th-TH" sz="2400" b="1" u="sng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ทันที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ที่ใช้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697">
            <a:off x="7051479" y="3516257"/>
            <a:ext cx="701725" cy="2463919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7786237" y="3905766"/>
            <a:ext cx="995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เติมเงิน</a:t>
            </a:r>
            <a:b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u="sng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ก่อน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32025" y="4616549"/>
            <a:ext cx="1009548" cy="648432"/>
            <a:chOff x="6741475" y="4616549"/>
            <a:chExt cx="1009548" cy="648432"/>
          </a:xfrm>
        </p:grpSpPr>
        <p:cxnSp>
          <p:nvCxnSpPr>
            <p:cNvPr id="96" name="Elbow Connector 95"/>
            <p:cNvCxnSpPr/>
            <p:nvPr/>
          </p:nvCxnSpPr>
          <p:spPr>
            <a:xfrm flipV="1">
              <a:off x="6741475" y="4672523"/>
              <a:ext cx="972000" cy="592458"/>
            </a:xfrm>
            <a:prstGeom prst="bentConnector3">
              <a:avLst>
                <a:gd name="adj1" fmla="val 9900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7643023" y="4616549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697">
            <a:off x="6661736" y="3401921"/>
            <a:ext cx="567531" cy="2469261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3668162" y="3356466"/>
            <a:ext cx="192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จ่ายเงิน</a:t>
            </a:r>
            <a:r>
              <a:rPr lang="th-TH" sz="2400" b="1" u="sng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หลัง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99717" y="4256976"/>
            <a:ext cx="1894152" cy="1055199"/>
            <a:chOff x="3909167" y="4256976"/>
            <a:chExt cx="1894152" cy="1055199"/>
          </a:xfrm>
        </p:grpSpPr>
        <p:grpSp>
          <p:nvGrpSpPr>
            <p:cNvPr id="7" name="Group 6"/>
            <p:cNvGrpSpPr/>
            <p:nvPr/>
          </p:nvGrpSpPr>
          <p:grpSpPr>
            <a:xfrm>
              <a:off x="3910994" y="4305521"/>
              <a:ext cx="1892325" cy="1006654"/>
              <a:chOff x="3910994" y="4305521"/>
              <a:chExt cx="1892325" cy="1006654"/>
            </a:xfrm>
          </p:grpSpPr>
          <p:cxnSp>
            <p:nvCxnSpPr>
              <p:cNvPr id="98" name="Elbow Connector 97"/>
              <p:cNvCxnSpPr/>
              <p:nvPr/>
            </p:nvCxnSpPr>
            <p:spPr>
              <a:xfrm>
                <a:off x="3910994" y="4305521"/>
                <a:ext cx="1892325" cy="1006654"/>
              </a:xfrm>
              <a:prstGeom prst="bentConnector3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4857052" y="5049042"/>
                <a:ext cx="5040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3909167" y="4256976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32177" y="3517836"/>
            <a:ext cx="2133985" cy="108000"/>
            <a:chOff x="4541627" y="3517836"/>
            <a:chExt cx="2133985" cy="108000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4547296" y="3578509"/>
              <a:ext cx="212831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541627" y="3517836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2936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5" grpId="0"/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905" y="2118012"/>
            <a:ext cx="17280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ถอน/กดเงิน</a:t>
            </a:r>
            <a:endParaRPr lang="th-TH" sz="24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5905" y="3166105"/>
            <a:ext cx="17280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โอนเงิน</a:t>
            </a:r>
            <a:endParaRPr lang="th-TH" sz="24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5905" y="4217980"/>
            <a:ext cx="17280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th-TH" sz="2400" b="1"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จ่ายบิล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5905" y="5236861"/>
            <a:ext cx="17280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ซื้อสินค้า </a:t>
            </a:r>
            <a:b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(ร้านค้าทั่วไป </a:t>
            </a:r>
            <a:r>
              <a:rPr lang="en-US" sz="1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&amp; </a:t>
            </a:r>
            <a:r>
              <a:rPr lang="th-TH" sz="1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ร้านค้าออนไลน์) </a:t>
            </a:r>
            <a:endParaRPr lang="th-TH" sz="14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92968" y="1262980"/>
            <a:ext cx="2160000" cy="720000"/>
          </a:xfrm>
          <a:prstGeom prst="roundRect">
            <a:avLst/>
          </a:prstGeom>
          <a:solidFill>
            <a:srgbClr val="CCD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Debit card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บัตรเดบิต)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551777" y="1262980"/>
            <a:ext cx="2160000" cy="720000"/>
          </a:xfrm>
          <a:prstGeom prst="roundRect">
            <a:avLst/>
          </a:prstGeom>
          <a:solidFill>
            <a:srgbClr val="82C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ATM </a:t>
            </a:r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</a:t>
            </a:r>
          </a:p>
          <a:p>
            <a:pPr algn="ctr"/>
            <a:r>
              <a:rPr lang="th-TH" sz="20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(บัตร</a:t>
            </a:r>
            <a:r>
              <a:rPr lang="en-US" sz="2000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ATM) </a:t>
            </a:r>
            <a:endParaRPr lang="th-TH" sz="20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252377" y="1262980"/>
            <a:ext cx="2160000" cy="720000"/>
          </a:xfrm>
          <a:prstGeom prst="roundRect">
            <a:avLst/>
          </a:prstGeom>
          <a:solidFill>
            <a:srgbClr val="F2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Credit </a:t>
            </a:r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</a:t>
            </a:r>
          </a:p>
          <a:p>
            <a:pPr algn="ctr"/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(บัตรเครดิต)</a:t>
            </a:r>
            <a:endParaRPr lang="en-US" sz="20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619633" y="1262980"/>
            <a:ext cx="2160000" cy="720000"/>
          </a:xfrm>
          <a:prstGeom prst="roundRect">
            <a:avLst/>
          </a:prstGeom>
          <a:solidFill>
            <a:srgbClr val="F7E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บัตรเงินอิเล็กทรอนิกส์)</a:t>
            </a:r>
            <a:endParaRPr lang="en-US" sz="20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34" y="2208804"/>
            <a:ext cx="432000" cy="43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55" y="2208804"/>
            <a:ext cx="432000" cy="432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50" y="2208804"/>
            <a:ext cx="432000" cy="432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17" y="3266260"/>
            <a:ext cx="432000" cy="432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38" y="3266260"/>
            <a:ext cx="432000" cy="432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41" y="2154804"/>
            <a:ext cx="382195" cy="54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67" y="4312509"/>
            <a:ext cx="432000" cy="432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88" y="4312509"/>
            <a:ext cx="432000" cy="43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74436" y="5451235"/>
            <a:ext cx="432000" cy="396000"/>
            <a:chOff x="2403150" y="1106996"/>
            <a:chExt cx="606545" cy="31080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150" y="1106996"/>
              <a:ext cx="606545" cy="31080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914" y="1152681"/>
              <a:ext cx="224712" cy="11884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6" y="5275742"/>
            <a:ext cx="621354" cy="62135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88" y="5363243"/>
            <a:ext cx="432000" cy="432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49" y="2151545"/>
            <a:ext cx="382195" cy="54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55" y="2147541"/>
            <a:ext cx="382195" cy="5400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7252377" y="2681585"/>
            <a:ext cx="212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เสียดอกเบี้ยและค่าธรรมเนียมตั้งแต่วันที่กดเงิน</a:t>
            </a:r>
            <a:endParaRPr lang="th-TH" sz="1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41" y="3259296"/>
            <a:ext cx="382195" cy="5400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99" y="3259296"/>
            <a:ext cx="382195" cy="54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02" y="4287588"/>
            <a:ext cx="382195" cy="54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2" y="4247012"/>
            <a:ext cx="382195" cy="54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87" y="4323959"/>
            <a:ext cx="432000" cy="432000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7252377" y="4744509"/>
            <a:ext cx="2284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ติดต่อผู้ให้บริการเพื่อขอใช้บริการ</a:t>
            </a:r>
            <a:endParaRPr lang="th-TH" sz="1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8784358" y="5463475"/>
            <a:ext cx="432000" cy="396000"/>
            <a:chOff x="2403150" y="1106996"/>
            <a:chExt cx="606545" cy="310801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150" y="1106996"/>
              <a:ext cx="606545" cy="310801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914" y="1152681"/>
              <a:ext cx="224712" cy="118845"/>
            </a:xfrm>
            <a:prstGeom prst="rect">
              <a:avLst/>
            </a:prstGeom>
          </p:spPr>
        </p:pic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08" y="5287982"/>
            <a:ext cx="621354" cy="62135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10" y="5375483"/>
            <a:ext cx="432000" cy="432000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11103616" y="5863498"/>
            <a:ext cx="432000" cy="396000"/>
            <a:chOff x="2403150" y="1106996"/>
            <a:chExt cx="606545" cy="310801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150" y="1106996"/>
              <a:ext cx="606545" cy="310801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914" y="1152681"/>
              <a:ext cx="224712" cy="118845"/>
            </a:xfrm>
            <a:prstGeom prst="rect">
              <a:avLst/>
            </a:prstGeom>
          </p:spPr>
        </p:pic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866" y="5688005"/>
            <a:ext cx="621354" cy="62135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568" y="5775506"/>
            <a:ext cx="432000" cy="432000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1360715" y="0"/>
            <a:ext cx="10515600" cy="1269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บัตร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อิเล็กทรอนิกส์ทำอะไรได้บ้าง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26320" y="2070481"/>
            <a:ext cx="1747176" cy="3664857"/>
            <a:chOff x="9926320" y="2070481"/>
            <a:chExt cx="1747176" cy="366485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7932" y="3291366"/>
              <a:ext cx="432000" cy="432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46" y="3259296"/>
              <a:ext cx="234231" cy="48917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875" y="4320482"/>
              <a:ext cx="432000" cy="43200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689" y="4288412"/>
              <a:ext cx="234231" cy="489176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10637207" y="3342012"/>
              <a:ext cx="1010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แอปพลิเคชัน</a:t>
              </a:r>
              <a:endParaRPr lang="th-TH" sz="14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662746" y="4387419"/>
              <a:ext cx="1010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แอปพลิเคชัน</a:t>
              </a:r>
              <a:endParaRPr lang="th-TH" sz="14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926320" y="2070481"/>
              <a:ext cx="1721637" cy="3664857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69" y="2336035"/>
              <a:ext cx="432000" cy="432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6483" y="2303965"/>
              <a:ext cx="234231" cy="489176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10650944" y="2386681"/>
              <a:ext cx="1010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แอปพลิเคชัน</a:t>
              </a:r>
              <a:endParaRPr lang="th-TH" sz="14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512" y="5220308"/>
              <a:ext cx="432000" cy="432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3389" y="5188238"/>
              <a:ext cx="234231" cy="48917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0642383" y="5287245"/>
              <a:ext cx="1010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แอปพลิเคชัน</a:t>
              </a:r>
              <a:endParaRPr lang="th-TH" sz="14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2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" grpId="0" animBg="1"/>
      <p:bldP spid="39" grpId="0" animBg="1"/>
      <p:bldP spid="41" grpId="0" animBg="1"/>
      <p:bldP spid="43" grpId="0" animBg="1"/>
      <p:bldP spid="72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t="45434" b="11718"/>
          <a:stretch/>
        </p:blipFill>
        <p:spPr>
          <a:xfrm>
            <a:off x="2938463" y="3022229"/>
            <a:ext cx="5753100" cy="208964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b="55216"/>
          <a:stretch/>
        </p:blipFill>
        <p:spPr>
          <a:xfrm>
            <a:off x="2938463" y="1074462"/>
            <a:ext cx="5686425" cy="2057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8463" y="5102516"/>
            <a:ext cx="893445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คล้ายบัตรเดบิต แต่ต่างกันที่ด้านหน้าบัตร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มีชื่อ-นามสกุลผู้ถือบัตร เป็นภาษาอังกฤษ </a:t>
            </a:r>
            <a:r>
              <a:rPr lang="th-TH" sz="2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(แทนคำว่า</a:t>
            </a:r>
            <a:r>
              <a:rPr lang="th-TH" sz="2200" spc="1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200" spc="1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Debit </a:t>
            </a:r>
            <a:r>
              <a:rPr lang="en-US" sz="2200" spc="1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 </a:t>
            </a:r>
            <a:r>
              <a:rPr lang="th-TH" sz="2200" spc="1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sz="2200" spc="1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Electronic use only)</a:t>
            </a:r>
            <a:endParaRPr lang="th-TH" sz="2200" spc="10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มีโลโก้ผู้อ</a:t>
            </a:r>
            <a:r>
              <a:rPr lang="th-TH" sz="22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อกบัตร</a:t>
            </a:r>
            <a:endParaRPr lang="th-TH" sz="2200" b="1" spc="1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60715" y="0"/>
            <a:ext cx="10515600" cy="1269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บัตรอิเล็กทรอนิกส์มีหน้าตายังไง</a:t>
            </a:r>
            <a:endParaRPr lang="th-TH" b="1">
              <a:solidFill>
                <a:srgbClr val="2E3387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60715" y="1316910"/>
            <a:ext cx="1476000" cy="720000"/>
          </a:xfrm>
          <a:prstGeom prst="roundRect">
            <a:avLst/>
          </a:prstGeom>
          <a:solidFill>
            <a:srgbClr val="CCD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Debit card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บัตรเดบิต)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60715" y="5111873"/>
            <a:ext cx="1556962" cy="720000"/>
          </a:xfrm>
          <a:prstGeom prst="roundRect">
            <a:avLst/>
          </a:prstGeom>
          <a:solidFill>
            <a:srgbClr val="F2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Credit </a:t>
            </a:r>
            <a:r>
              <a:rPr lang="en-US" b="1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Card</a:t>
            </a:r>
          </a:p>
          <a:p>
            <a:pPr algn="ctr"/>
            <a:r>
              <a:rPr lang="th-TH" sz="20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(บัตรเครดิต)</a:t>
            </a:r>
            <a:endParaRPr lang="en-US" sz="2000" b="1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09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FE61A21EDF8E6A40831CAB6B20FEECED" ma:contentTypeVersion="1" ma:contentTypeDescription="สร้างเอกสารใหม่" ma:contentTypeScope="" ma:versionID="50fae079669103ca3584a4d85ba0349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0ffaa90f370ffabf7a49a23e3f2a21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กำหนดการวันที่เริ่ม" ma:description="วันที่เริ่มต้นของการจัดกำหนดการคือคอลัมน์ของไซต์ที่สร้างขึ้นโดยฟีเจอร์การเผยแพร่ ซึ่งใช้เพื่อระบุวันที่และเวลาที่หน้านี้จะปรากฏให้ผู้เยี่ยมชมไซต์เห็นเป็นครั้งแรก" ma:hidden="true" ma:internalName="PublishingStartDate">
      <xsd:simpleType>
        <xsd:restriction base="dms:Unknown"/>
      </xsd:simpleType>
    </xsd:element>
    <xsd:element name="PublishingExpirationDate" ma:index="9" nillable="true" ma:displayName="กำหนดการวันที่สิ้นสุด" ma:description="การจัดกำหนดการวันสิ้นสุดคือคอลัมน์ของไซต์ที่สร้างขึ้นโดยฟีเจอร์การเผยแพร่ ซึ่งใช้เพื่อระบุวันที่และเวลาที่หน้านี้จะไม่ปรากฏให้ผู้เยี่ยมชมไซต์เห็นอีกต่อไป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F9E96C0-87B7-45C5-A09D-D42DE3B79FF2}"/>
</file>

<file path=customXml/itemProps2.xml><?xml version="1.0" encoding="utf-8"?>
<ds:datastoreItem xmlns:ds="http://schemas.openxmlformats.org/officeDocument/2006/customXml" ds:itemID="{288AC5F6-51DF-4FBD-956A-A7D4D1BE1F06}"/>
</file>

<file path=customXml/itemProps3.xml><?xml version="1.0" encoding="utf-8"?>
<ds:datastoreItem xmlns:ds="http://schemas.openxmlformats.org/officeDocument/2006/customXml" ds:itemID="{A94096C1-9809-4705-AD99-5B265F7DB105}"/>
</file>

<file path=docProps/app.xml><?xml version="1.0" encoding="utf-8"?>
<Properties xmlns="http://schemas.openxmlformats.org/officeDocument/2006/extended-properties" xmlns:vt="http://schemas.openxmlformats.org/officeDocument/2006/docPropsVTypes">
  <TotalTime>8190</TotalTime>
  <Words>3911</Words>
  <Application>Microsoft Office PowerPoint</Application>
  <PresentationFormat>Widescreen</PresentationFormat>
  <Paragraphs>607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Angsana New</vt:lpstr>
      <vt:lpstr>Times New Roman</vt:lpstr>
      <vt:lpstr>KodchiangUPC</vt:lpstr>
      <vt:lpstr>Calibri Light</vt:lpstr>
      <vt:lpstr>BrowalliaUPC</vt:lpstr>
      <vt:lpstr>Wingdings</vt:lpstr>
      <vt:lpstr>Arial</vt:lpstr>
      <vt:lpstr>Cordia New</vt:lpstr>
      <vt:lpstr>Browallia New</vt:lpstr>
      <vt:lpstr>Calibri</vt:lpstr>
      <vt:lpstr>Symbol</vt:lpstr>
      <vt:lpstr>1_Office Theme</vt:lpstr>
      <vt:lpstr>1_Custom Design</vt:lpstr>
      <vt:lpstr>บทที่ 3  Digital Literacy... เพื่อชีวิตการเงินดีในยุคดิจิทัล</vt:lpstr>
      <vt:lpstr>หัวข้อเนื้อหา</vt:lpstr>
      <vt:lpstr> กิจกรรมที่ 3.1  เกมรู้จักบริการทางการเงินในยุคดิจิทัล   </vt:lpstr>
      <vt:lpstr>PowerPoint Presentation</vt:lpstr>
      <vt:lpstr>PowerPoint Presentation</vt:lpstr>
      <vt:lpstr>หัวข้อเนื้อหา</vt:lpstr>
      <vt:lpstr>บัตรอิเล็กทรอนิกส์ คืออะไร ใครรู้จักบ้าง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หัวข้อเนื้อหา</vt:lpstr>
      <vt:lpstr>Online banking คืออะไร และดียังไง</vt:lpstr>
      <vt:lpstr>PowerPoint Presentation</vt:lpstr>
      <vt:lpstr>PowerPoint Presentation</vt:lpstr>
      <vt:lpstr>หัวข้อเนื้อหา</vt:lpstr>
      <vt:lpstr>พร้อมเพย์คืออะไร และดียังไง</vt:lpstr>
      <vt:lpstr>PowerPoint Presentation</vt:lpstr>
      <vt:lpstr>PowerPoint Presentation</vt:lpstr>
      <vt:lpstr>หัวข้อเนื้อหา</vt:lpstr>
      <vt:lpstr>QR Code คืออะไร ใช้แล้วดียังไง</vt:lpstr>
      <vt:lpstr>PowerPoint Presentation</vt:lpstr>
      <vt:lpstr>PowerPoint Presentation</vt:lpstr>
      <vt:lpstr>PowerPoint Presentation</vt:lpstr>
      <vt:lpstr>PowerPoint Presentation</vt:lpstr>
      <vt:lpstr> กิจกรรมที่ 3.2  แชร์ไอเดีย Next time, I will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จิตรา นุชประเสริฐ</dc:creator>
  <cp:lastModifiedBy>สิรีธร ปุษปาคม</cp:lastModifiedBy>
  <cp:revision>753</cp:revision>
  <cp:lastPrinted>2019-02-08T11:36:48Z</cp:lastPrinted>
  <dcterms:created xsi:type="dcterms:W3CDTF">2019-01-08T08:45:12Z</dcterms:created>
  <dcterms:modified xsi:type="dcterms:W3CDTF">2019-07-04T07:01:24Z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0x010100FE61A21EDF8E6A40831CAB6B20FEECED</vt:lpwstr>
  </property>
  <property fmtid="{D5CDD505-2E9C-101B-9397-08002B2CF9AE}" pid="3" name="Order">
    <vt:r8>7700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