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presentation.xml" ContentType="application/vnd.openxmlformats-officedocument.presentationml.presentation.main+xml"/>
  <Override PartName="/ppt/slides/slide11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7.xml" ContentType="application/vnd.openxmlformats-officedocument.presentationml.slide+xml"/>
  <Override PartName="/ppt/slides/slide14.xml" ContentType="application/vnd.openxmlformats-officedocument.presentationml.slide+xml"/>
  <Override PartName="/ppt/slides/slide8.xml" ContentType="application/vnd.openxmlformats-officedocument.presentationml.slide+xml"/>
  <Override PartName="/ppt/slides/slide13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19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4.xml" ContentType="application/vnd.openxmlformats-officedocument.presentationml.notesSlide+xml"/>
  <Override PartName="/ppt/slideMasters/slideMaster2.xml" ContentType="application/vnd.openxmlformats-officedocument.presentationml.slideMaster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9.xml" ContentType="application/vnd.openxmlformats-officedocument.presentationml.notesSlide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6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quickStyle2.xml" ContentType="application/vnd.openxmlformats-officedocument.drawingml.diagramStyle+xml"/>
  <Override PartName="/ppt/diagrams/layout2.xml" ContentType="application/vnd.openxmlformats-officedocument.drawingml.diagramLayout+xml"/>
  <Override PartName="/ppt/handoutMasters/handoutMaster1.xml" ContentType="application/vnd.openxmlformats-officedocument.presentationml.handoutMaster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Masters/notesMaster1.xml" ContentType="application/vnd.openxmlformats-officedocument.presentationml.notesMaster+xml"/>
  <Override PartName="/ppt/diagrams/drawing1.xml" ContentType="application/vnd.ms-office.drawingml.diagramDrawing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diagrams/layout1.xml" ContentType="application/vnd.openxmlformats-officedocument.drawingml.diagramLayout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2"/>
  </p:notesMasterIdLst>
  <p:handoutMasterIdLst>
    <p:handoutMasterId r:id="rId23"/>
  </p:handoutMasterIdLst>
  <p:sldIdLst>
    <p:sldId id="307" r:id="rId3"/>
    <p:sldId id="312" r:id="rId4"/>
    <p:sldId id="319" r:id="rId5"/>
    <p:sldId id="338" r:id="rId6"/>
    <p:sldId id="339" r:id="rId7"/>
    <p:sldId id="340" r:id="rId8"/>
    <p:sldId id="320" r:id="rId9"/>
    <p:sldId id="333" r:id="rId10"/>
    <p:sldId id="353" r:id="rId11"/>
    <p:sldId id="342" r:id="rId12"/>
    <p:sldId id="358" r:id="rId13"/>
    <p:sldId id="321" r:id="rId14"/>
    <p:sldId id="354" r:id="rId15"/>
    <p:sldId id="334" r:id="rId16"/>
    <p:sldId id="347" r:id="rId17"/>
    <p:sldId id="348" r:id="rId18"/>
    <p:sldId id="360" r:id="rId19"/>
    <p:sldId id="330" r:id="rId20"/>
    <p:sldId id="332" r:id="rId21"/>
  </p:sldIdLst>
  <p:sldSz cx="12192000" cy="6858000"/>
  <p:notesSz cx="6669088" cy="9926638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วริษฐา ก้อนนาค" initials="วก" lastIdx="1" clrIdx="0">
    <p:extLst>
      <p:ext uri="{19B8F6BF-5375-455C-9EA6-DF929625EA0E}">
        <p15:presenceInfo xmlns:p15="http://schemas.microsoft.com/office/powerpoint/2012/main" userId="S-1-5-21-1959536293-879694598-1853977503-12472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521F"/>
    <a:srgbClr val="FF00FF"/>
    <a:srgbClr val="FFCC29"/>
    <a:srgbClr val="604A7B"/>
    <a:srgbClr val="39D5B0"/>
    <a:srgbClr val="49F2C5"/>
    <a:srgbClr val="D2FF00"/>
    <a:srgbClr val="FFEC07"/>
    <a:srgbClr val="B294C5"/>
    <a:srgbClr val="6373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>
    <p:restoredLeft sz="24974" autoAdjust="0"/>
    <p:restoredTop sz="65434" autoAdjust="0"/>
  </p:normalViewPr>
  <p:slideViewPr>
    <p:cSldViewPr snapToGrid="0">
      <p:cViewPr varScale="1">
        <p:scale>
          <a:sx n="72" d="100"/>
          <a:sy n="72" d="100"/>
        </p:scale>
        <p:origin x="1416" y="5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5342"/>
    </p:cViewPr>
  </p:sorterViewPr>
  <p:notesViewPr>
    <p:cSldViewPr snapToGrid="0">
      <p:cViewPr>
        <p:scale>
          <a:sx n="90" d="100"/>
          <a:sy n="90" d="100"/>
        </p:scale>
        <p:origin x="3750" y="-25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customXml" Target="../customXml/item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Relationship Id="rId30" Type="http://schemas.openxmlformats.org/officeDocument/2006/relationships/customXml" Target="../customXml/item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87BED9-8764-402D-B28F-49EDD3351D6A}" type="doc">
      <dgm:prSet loTypeId="urn:microsoft.com/office/officeart/2005/8/layout/vList6" loCatId="process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th-TH"/>
        </a:p>
      </dgm:t>
    </dgm:pt>
    <dgm:pt modelId="{C8F5FE1B-EA1C-48C3-8C6C-EBE9ACE4BD28}">
      <dgm:prSet phldrT="[Text]" custT="1"/>
      <dgm:spPr>
        <a:solidFill>
          <a:srgbClr val="FD2703"/>
        </a:solidFill>
      </dgm:spPr>
      <dgm:t>
        <a:bodyPr/>
        <a:lstStyle/>
        <a:p>
          <a:r>
            <a:rPr lang="th-TH" sz="1600" b="1" smtClean="0">
              <a:latin typeface="Browallia New" panose="020B0604020202020204" pitchFamily="34" charset="-34"/>
              <a:cs typeface="Browallia New" panose="020B0604020202020204" pitchFamily="34" charset="-34"/>
            </a:rPr>
            <a:t>สิ่งที่ควรหลีกเลี่ยง/หยุดทำ </a:t>
          </a:r>
          <a:endParaRPr lang="th-TH" sz="1600" b="1"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009E39DA-44C0-4258-A619-C3894417067B}" type="parTrans" cxnId="{D3146E64-F3A6-4599-96E9-4F21C62AD300}">
      <dgm:prSet/>
      <dgm:spPr/>
      <dgm:t>
        <a:bodyPr/>
        <a:lstStyle/>
        <a:p>
          <a:endParaRPr lang="th-TH" sz="1400"/>
        </a:p>
      </dgm:t>
    </dgm:pt>
    <dgm:pt modelId="{1E5D0F8A-5FC1-4937-818D-C66E25D52C1A}" type="sibTrans" cxnId="{D3146E64-F3A6-4599-96E9-4F21C62AD300}">
      <dgm:prSet/>
      <dgm:spPr/>
      <dgm:t>
        <a:bodyPr/>
        <a:lstStyle/>
        <a:p>
          <a:endParaRPr lang="th-TH" sz="1400"/>
        </a:p>
      </dgm:t>
    </dgm:pt>
    <dgm:pt modelId="{C06A27BD-CD72-4CA5-8003-8BF9F54FEC6A}">
      <dgm:prSet phldrT="[Text]" custT="1"/>
      <dgm:spPr>
        <a:solidFill>
          <a:srgbClr val="EEC722"/>
        </a:solidFill>
      </dgm:spPr>
      <dgm:t>
        <a:bodyPr/>
        <a:lstStyle/>
        <a:p>
          <a:r>
            <a:rPr lang="th-TH" sz="1600" b="1" smtClean="0">
              <a:latin typeface="Browallia New" panose="020B0604020202020204" pitchFamily="34" charset="-34"/>
              <a:cs typeface="Browallia New" panose="020B0604020202020204" pitchFamily="34" charset="-34"/>
            </a:rPr>
            <a:t>สิ่งที่ควรระวัง </a:t>
          </a:r>
          <a:endParaRPr lang="th-TH" sz="1600" b="1"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943EAC3E-E5B0-45BB-8250-4B80F57C8F61}" type="parTrans" cxnId="{6346D8EE-4431-414E-A44B-48C783C314B8}">
      <dgm:prSet/>
      <dgm:spPr/>
      <dgm:t>
        <a:bodyPr/>
        <a:lstStyle/>
        <a:p>
          <a:endParaRPr lang="th-TH" sz="1400"/>
        </a:p>
      </dgm:t>
    </dgm:pt>
    <dgm:pt modelId="{934EE30B-3808-4B1E-8F25-1F7D8EAA8F25}" type="sibTrans" cxnId="{6346D8EE-4431-414E-A44B-48C783C314B8}">
      <dgm:prSet/>
      <dgm:spPr/>
      <dgm:t>
        <a:bodyPr/>
        <a:lstStyle/>
        <a:p>
          <a:endParaRPr lang="th-TH" sz="1400"/>
        </a:p>
      </dgm:t>
    </dgm:pt>
    <dgm:pt modelId="{7D5D8237-4276-48BF-A590-A642F7FC8E8C}">
      <dgm:prSet phldrT="[Text]" custT="1"/>
      <dgm:spPr>
        <a:solidFill>
          <a:srgbClr val="00B050"/>
        </a:solidFill>
      </dgm:spPr>
      <dgm:t>
        <a:bodyPr/>
        <a:lstStyle/>
        <a:p>
          <a:r>
            <a:rPr lang="th-TH" sz="1600" b="1" smtClean="0">
              <a:latin typeface="Browallia New" panose="020B0604020202020204" pitchFamily="34" charset="-34"/>
              <a:cs typeface="Browallia New" panose="020B0604020202020204" pitchFamily="34" charset="-34"/>
            </a:rPr>
            <a:t>สิ่งที่ควรทำ </a:t>
          </a:r>
          <a:endParaRPr lang="th-TH" sz="1600" b="1"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FC89B9D5-6208-43A6-8E92-073609FEFC0C}" type="parTrans" cxnId="{57908F80-160B-4D6B-9B40-EE3BB9102D1D}">
      <dgm:prSet/>
      <dgm:spPr/>
      <dgm:t>
        <a:bodyPr/>
        <a:lstStyle/>
        <a:p>
          <a:endParaRPr lang="th-TH" sz="1400"/>
        </a:p>
      </dgm:t>
    </dgm:pt>
    <dgm:pt modelId="{04DB20B1-9E06-45F9-A9B7-AEDE8D12D458}" type="sibTrans" cxnId="{57908F80-160B-4D6B-9B40-EE3BB9102D1D}">
      <dgm:prSet/>
      <dgm:spPr/>
      <dgm:t>
        <a:bodyPr/>
        <a:lstStyle/>
        <a:p>
          <a:endParaRPr lang="th-TH" sz="1400"/>
        </a:p>
      </dgm:t>
    </dgm:pt>
    <dgm:pt modelId="{18B51BBB-76A6-487D-98A2-16ECBC668BD0}" type="pres">
      <dgm:prSet presAssocID="{6F87BED9-8764-402D-B28F-49EDD3351D6A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th-TH"/>
        </a:p>
      </dgm:t>
    </dgm:pt>
    <dgm:pt modelId="{2817F1EB-396A-4E9B-9422-EE0BFD2A1D17}" type="pres">
      <dgm:prSet presAssocID="{C8F5FE1B-EA1C-48C3-8C6C-EBE9ACE4BD28}" presName="linNode" presStyleCnt="0"/>
      <dgm:spPr/>
    </dgm:pt>
    <dgm:pt modelId="{1C995664-99BA-42C0-BAD0-287A6B76713F}" type="pres">
      <dgm:prSet presAssocID="{C8F5FE1B-EA1C-48C3-8C6C-EBE9ACE4BD28}" presName="parent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C4EED867-4269-4EB8-AA8A-17BE776ABC42}" type="pres">
      <dgm:prSet presAssocID="{C8F5FE1B-EA1C-48C3-8C6C-EBE9ACE4BD28}" presName="childShp" presStyleLbl="bgAccFollowNode1" presStyleIdx="0" presStyleCnt="3">
        <dgm:presLayoutVars>
          <dgm:bulletEnabled val="1"/>
        </dgm:presLayoutVars>
      </dgm:prSet>
      <dgm:spPr>
        <a:noFill/>
        <a:ln>
          <a:noFill/>
        </a:ln>
      </dgm:spPr>
      <dgm:t>
        <a:bodyPr/>
        <a:lstStyle/>
        <a:p>
          <a:endParaRPr lang="th-TH"/>
        </a:p>
      </dgm:t>
    </dgm:pt>
    <dgm:pt modelId="{F098811C-882D-476A-B1C9-D111C6B3A05A}" type="pres">
      <dgm:prSet presAssocID="{1E5D0F8A-5FC1-4937-818D-C66E25D52C1A}" presName="spacing" presStyleCnt="0"/>
      <dgm:spPr/>
    </dgm:pt>
    <dgm:pt modelId="{F25B456A-5B19-408C-BA94-664D01F5FF96}" type="pres">
      <dgm:prSet presAssocID="{C06A27BD-CD72-4CA5-8003-8BF9F54FEC6A}" presName="linNode" presStyleCnt="0"/>
      <dgm:spPr/>
    </dgm:pt>
    <dgm:pt modelId="{F93DB569-CD98-43D1-B3E8-6E01F5D94940}" type="pres">
      <dgm:prSet presAssocID="{C06A27BD-CD72-4CA5-8003-8BF9F54FEC6A}" presName="parent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E68EB27F-B530-4D60-8F13-647989314F2E}" type="pres">
      <dgm:prSet presAssocID="{C06A27BD-CD72-4CA5-8003-8BF9F54FEC6A}" presName="childShp" presStyleLbl="bgAccFollowNode1" presStyleIdx="1" presStyleCnt="3">
        <dgm:presLayoutVars>
          <dgm:bulletEnabled val="1"/>
        </dgm:presLayoutVars>
      </dgm:prSet>
      <dgm:spPr>
        <a:noFill/>
        <a:ln>
          <a:noFill/>
        </a:ln>
      </dgm:spPr>
      <dgm:t>
        <a:bodyPr/>
        <a:lstStyle/>
        <a:p>
          <a:endParaRPr lang="th-TH"/>
        </a:p>
      </dgm:t>
    </dgm:pt>
    <dgm:pt modelId="{C98FCD27-B9AA-4E47-81B2-3F29E871CA90}" type="pres">
      <dgm:prSet presAssocID="{934EE30B-3808-4B1E-8F25-1F7D8EAA8F25}" presName="spacing" presStyleCnt="0"/>
      <dgm:spPr/>
    </dgm:pt>
    <dgm:pt modelId="{58F0516D-F480-48F4-AA30-E6AF3228B531}" type="pres">
      <dgm:prSet presAssocID="{7D5D8237-4276-48BF-A590-A642F7FC8E8C}" presName="linNode" presStyleCnt="0"/>
      <dgm:spPr/>
    </dgm:pt>
    <dgm:pt modelId="{E7696C65-9575-413E-AC04-5C798F857842}" type="pres">
      <dgm:prSet presAssocID="{7D5D8237-4276-48BF-A590-A642F7FC8E8C}" presName="parent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A5EF9947-2948-4454-8F4B-FCFEAB9ECE77}" type="pres">
      <dgm:prSet presAssocID="{7D5D8237-4276-48BF-A590-A642F7FC8E8C}" presName="childShp" presStyleLbl="bgAccFollowNode1" presStyleIdx="2" presStyleCnt="3">
        <dgm:presLayoutVars>
          <dgm:bulletEnabled val="1"/>
        </dgm:presLayoutVars>
      </dgm:prSet>
      <dgm:spPr>
        <a:noFill/>
        <a:ln>
          <a:noFill/>
        </a:ln>
      </dgm:spPr>
      <dgm:t>
        <a:bodyPr/>
        <a:lstStyle/>
        <a:p>
          <a:endParaRPr lang="th-TH"/>
        </a:p>
      </dgm:t>
    </dgm:pt>
  </dgm:ptLst>
  <dgm:cxnLst>
    <dgm:cxn modelId="{6346D8EE-4431-414E-A44B-48C783C314B8}" srcId="{6F87BED9-8764-402D-B28F-49EDD3351D6A}" destId="{C06A27BD-CD72-4CA5-8003-8BF9F54FEC6A}" srcOrd="1" destOrd="0" parTransId="{943EAC3E-E5B0-45BB-8250-4B80F57C8F61}" sibTransId="{934EE30B-3808-4B1E-8F25-1F7D8EAA8F25}"/>
    <dgm:cxn modelId="{32F77CE9-D8C0-4331-AA31-2C1C522370EF}" type="presOf" srcId="{6F87BED9-8764-402D-B28F-49EDD3351D6A}" destId="{18B51BBB-76A6-487D-98A2-16ECBC668BD0}" srcOrd="0" destOrd="0" presId="urn:microsoft.com/office/officeart/2005/8/layout/vList6"/>
    <dgm:cxn modelId="{F246CF31-17D9-47FD-9833-3E1CECF0EE02}" type="presOf" srcId="{C06A27BD-CD72-4CA5-8003-8BF9F54FEC6A}" destId="{F93DB569-CD98-43D1-B3E8-6E01F5D94940}" srcOrd="0" destOrd="0" presId="urn:microsoft.com/office/officeart/2005/8/layout/vList6"/>
    <dgm:cxn modelId="{BA17641C-E879-46A7-A77F-5CE17A50BA5B}" type="presOf" srcId="{C8F5FE1B-EA1C-48C3-8C6C-EBE9ACE4BD28}" destId="{1C995664-99BA-42C0-BAD0-287A6B76713F}" srcOrd="0" destOrd="0" presId="urn:microsoft.com/office/officeart/2005/8/layout/vList6"/>
    <dgm:cxn modelId="{D3146E64-F3A6-4599-96E9-4F21C62AD300}" srcId="{6F87BED9-8764-402D-B28F-49EDD3351D6A}" destId="{C8F5FE1B-EA1C-48C3-8C6C-EBE9ACE4BD28}" srcOrd="0" destOrd="0" parTransId="{009E39DA-44C0-4258-A619-C3894417067B}" sibTransId="{1E5D0F8A-5FC1-4937-818D-C66E25D52C1A}"/>
    <dgm:cxn modelId="{57908F80-160B-4D6B-9B40-EE3BB9102D1D}" srcId="{6F87BED9-8764-402D-B28F-49EDD3351D6A}" destId="{7D5D8237-4276-48BF-A590-A642F7FC8E8C}" srcOrd="2" destOrd="0" parTransId="{FC89B9D5-6208-43A6-8E92-073609FEFC0C}" sibTransId="{04DB20B1-9E06-45F9-A9B7-AEDE8D12D458}"/>
    <dgm:cxn modelId="{39A92C29-B497-4813-ACAF-400C25D1E1E2}" type="presOf" srcId="{7D5D8237-4276-48BF-A590-A642F7FC8E8C}" destId="{E7696C65-9575-413E-AC04-5C798F857842}" srcOrd="0" destOrd="0" presId="urn:microsoft.com/office/officeart/2005/8/layout/vList6"/>
    <dgm:cxn modelId="{6ABEF287-85A5-4437-9F00-49B6F144C1AA}" type="presParOf" srcId="{18B51BBB-76A6-487D-98A2-16ECBC668BD0}" destId="{2817F1EB-396A-4E9B-9422-EE0BFD2A1D17}" srcOrd="0" destOrd="0" presId="urn:microsoft.com/office/officeart/2005/8/layout/vList6"/>
    <dgm:cxn modelId="{153E5ADB-8840-4CF2-BF35-F5AF2EAA1969}" type="presParOf" srcId="{2817F1EB-396A-4E9B-9422-EE0BFD2A1D17}" destId="{1C995664-99BA-42C0-BAD0-287A6B76713F}" srcOrd="0" destOrd="0" presId="urn:microsoft.com/office/officeart/2005/8/layout/vList6"/>
    <dgm:cxn modelId="{654BAA52-DA99-4FB2-99D1-9695653DEF4F}" type="presParOf" srcId="{2817F1EB-396A-4E9B-9422-EE0BFD2A1D17}" destId="{C4EED867-4269-4EB8-AA8A-17BE776ABC42}" srcOrd="1" destOrd="0" presId="urn:microsoft.com/office/officeart/2005/8/layout/vList6"/>
    <dgm:cxn modelId="{E6EE0697-F617-4C8D-A6D8-CC191333BC97}" type="presParOf" srcId="{18B51BBB-76A6-487D-98A2-16ECBC668BD0}" destId="{F098811C-882D-476A-B1C9-D111C6B3A05A}" srcOrd="1" destOrd="0" presId="urn:microsoft.com/office/officeart/2005/8/layout/vList6"/>
    <dgm:cxn modelId="{93D97586-DB67-4EB3-92B3-A6D4F20D21D4}" type="presParOf" srcId="{18B51BBB-76A6-487D-98A2-16ECBC668BD0}" destId="{F25B456A-5B19-408C-BA94-664D01F5FF96}" srcOrd="2" destOrd="0" presId="urn:microsoft.com/office/officeart/2005/8/layout/vList6"/>
    <dgm:cxn modelId="{9529E659-0DD9-4ED0-9CBD-2252A793051B}" type="presParOf" srcId="{F25B456A-5B19-408C-BA94-664D01F5FF96}" destId="{F93DB569-CD98-43D1-B3E8-6E01F5D94940}" srcOrd="0" destOrd="0" presId="urn:microsoft.com/office/officeart/2005/8/layout/vList6"/>
    <dgm:cxn modelId="{EF73DC21-DBDB-4332-ADEB-E2D6D6588374}" type="presParOf" srcId="{F25B456A-5B19-408C-BA94-664D01F5FF96}" destId="{E68EB27F-B530-4D60-8F13-647989314F2E}" srcOrd="1" destOrd="0" presId="urn:microsoft.com/office/officeart/2005/8/layout/vList6"/>
    <dgm:cxn modelId="{AAB625F6-B6E8-4810-8947-957E9A22CA5A}" type="presParOf" srcId="{18B51BBB-76A6-487D-98A2-16ECBC668BD0}" destId="{C98FCD27-B9AA-4E47-81B2-3F29E871CA90}" srcOrd="3" destOrd="0" presId="urn:microsoft.com/office/officeart/2005/8/layout/vList6"/>
    <dgm:cxn modelId="{494B5894-629A-4C24-B5E1-2108CB2E8E13}" type="presParOf" srcId="{18B51BBB-76A6-487D-98A2-16ECBC668BD0}" destId="{58F0516D-F480-48F4-AA30-E6AF3228B531}" srcOrd="4" destOrd="0" presId="urn:microsoft.com/office/officeart/2005/8/layout/vList6"/>
    <dgm:cxn modelId="{5E399C1D-C9A3-4D5D-BA9D-DD430784ADFB}" type="presParOf" srcId="{58F0516D-F480-48F4-AA30-E6AF3228B531}" destId="{E7696C65-9575-413E-AC04-5C798F857842}" srcOrd="0" destOrd="0" presId="urn:microsoft.com/office/officeart/2005/8/layout/vList6"/>
    <dgm:cxn modelId="{5C8D994F-7318-4AF5-80EB-660A28C8A8E8}" type="presParOf" srcId="{58F0516D-F480-48F4-AA30-E6AF3228B531}" destId="{A5EF9947-2948-4454-8F4B-FCFEAB9ECE77}" srcOrd="1" destOrd="0" presId="urn:microsoft.com/office/officeart/2005/8/layout/vList6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28C6552-A135-423B-B17D-9A1C99366B45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th-TH"/>
        </a:p>
      </dgm:t>
    </dgm:pt>
    <dgm:pt modelId="{F6ECBE0D-E119-481D-A755-E6BF849CF4BF}">
      <dgm:prSet phldrT="[Text]" custT="1"/>
      <dgm:spPr>
        <a:solidFill>
          <a:schemeClr val="accent4">
            <a:lumMod val="40000"/>
            <a:lumOff val="60000"/>
            <a:alpha val="82000"/>
          </a:schemeClr>
        </a:solidFill>
        <a:ln>
          <a:noFill/>
        </a:ln>
      </dgm:spPr>
      <dgm:t>
        <a:bodyPr/>
        <a:lstStyle/>
        <a:p>
          <a:pPr>
            <a:lnSpc>
              <a:spcPts val="2000"/>
            </a:lnSpc>
          </a:pPr>
          <a:r>
            <a:rPr lang="th-TH" sz="2000" b="1" smtClean="0">
              <a:solidFill>
                <a:schemeClr val="tx1">
                  <a:lumMod val="85000"/>
                  <a:lumOff val="15000"/>
                </a:schemeClr>
              </a:solidFill>
              <a:latin typeface="Browallia New" panose="020B0604020202020204" pitchFamily="34" charset="-34"/>
              <a:cs typeface="Browallia New" panose="020B0604020202020204" pitchFamily="34" charset="-34"/>
            </a:rPr>
            <a:t>1.</a:t>
          </a:r>
          <a:r>
            <a:rPr lang="en-US" sz="2000" b="1" smtClean="0">
              <a:solidFill>
                <a:schemeClr val="tx1">
                  <a:lumMod val="85000"/>
                  <a:lumOff val="15000"/>
                </a:schemeClr>
              </a:solidFill>
              <a:latin typeface="Browallia New" panose="020B0604020202020204" pitchFamily="34" charset="-34"/>
              <a:cs typeface="Browallia New" panose="020B0604020202020204" pitchFamily="34" charset="-34"/>
            </a:rPr>
            <a:t> </a:t>
          </a:r>
          <a:r>
            <a:rPr lang="th-TH" sz="2000" b="1" smtClean="0">
              <a:solidFill>
                <a:schemeClr val="tx1">
                  <a:lumMod val="85000"/>
                  <a:lumOff val="15000"/>
                </a:schemeClr>
              </a:solidFill>
              <a:latin typeface="Browallia New" panose="020B0604020202020204" pitchFamily="34" charset="-34"/>
              <a:cs typeface="Browallia New" panose="020B0604020202020204" pitchFamily="34" charset="-34"/>
            </a:rPr>
            <a:t>ได้รับโทรศัพท์</a:t>
          </a:r>
          <a:br>
            <a:rPr lang="th-TH" sz="2000" b="1" smtClean="0">
              <a:solidFill>
                <a:schemeClr val="tx1">
                  <a:lumMod val="85000"/>
                  <a:lumOff val="15000"/>
                </a:schemeClr>
              </a:solidFill>
              <a:latin typeface="Browallia New" panose="020B0604020202020204" pitchFamily="34" charset="-34"/>
              <a:cs typeface="Browallia New" panose="020B0604020202020204" pitchFamily="34" charset="-34"/>
            </a:rPr>
          </a:br>
          <a:r>
            <a:rPr lang="th-TH" sz="2000" b="1" smtClean="0">
              <a:solidFill>
                <a:schemeClr val="tx1">
                  <a:lumMod val="85000"/>
                  <a:lumOff val="15000"/>
                </a:schemeClr>
              </a:solidFill>
              <a:latin typeface="Browallia New" panose="020B0604020202020204" pitchFamily="34" charset="-34"/>
              <a:cs typeface="Browallia New" panose="020B0604020202020204" pitchFamily="34" charset="-34"/>
            </a:rPr>
            <a:t>แจ้งว่าบัญชีถูกอายัดเนื่องจากเกี่ยวข้องกับคดียาเสพติด</a:t>
          </a:r>
          <a:endParaRPr lang="th-TH" sz="200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67E10DDE-3DC4-4005-B01B-40EBF6F9C061}" type="parTrans" cxnId="{A3F55107-3830-4FF7-BD2F-D3DFD086FCEC}">
      <dgm:prSet/>
      <dgm:spPr/>
      <dgm:t>
        <a:bodyPr/>
        <a:lstStyle/>
        <a:p>
          <a:pPr>
            <a:lnSpc>
              <a:spcPts val="2000"/>
            </a:lnSpc>
          </a:pPr>
          <a:endParaRPr lang="th-TH" sz="200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DC6B8AD9-FFA2-4DA3-A84E-D7C21E611424}" type="sibTrans" cxnId="{A3F55107-3830-4FF7-BD2F-D3DFD086FCEC}">
      <dgm:prSet/>
      <dgm:spPr/>
      <dgm:t>
        <a:bodyPr/>
        <a:lstStyle/>
        <a:p>
          <a:pPr>
            <a:lnSpc>
              <a:spcPts val="2000"/>
            </a:lnSpc>
          </a:pPr>
          <a:endParaRPr lang="th-TH" sz="200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729A7F8B-1384-4D38-8A99-2346A2FD71D4}">
      <dgm:prSet phldrT="[Text]" custT="1"/>
      <dgm:spPr>
        <a:solidFill>
          <a:schemeClr val="accent4">
            <a:lumMod val="40000"/>
            <a:lumOff val="60000"/>
            <a:alpha val="82000"/>
          </a:schemeClr>
        </a:solidFill>
        <a:ln>
          <a:noFill/>
        </a:ln>
      </dgm:spPr>
      <dgm:t>
        <a:bodyPr/>
        <a:lstStyle/>
        <a:p>
          <a:pPr>
            <a:lnSpc>
              <a:spcPts val="2000"/>
            </a:lnSpc>
          </a:pPr>
          <a:r>
            <a:rPr lang="th-TH" sz="2000" b="1" smtClean="0">
              <a:solidFill>
                <a:schemeClr val="tx1">
                  <a:lumMod val="85000"/>
                  <a:lumOff val="15000"/>
                </a:schemeClr>
              </a:solidFill>
              <a:latin typeface="Browallia New" panose="020B0604020202020204" pitchFamily="34" charset="-34"/>
              <a:cs typeface="Browallia New" panose="020B0604020202020204" pitchFamily="34" charset="-34"/>
            </a:rPr>
            <a:t>2. ถูกชวนไปลงทุนขายครีม แค่จ่ายค่าสมัคร ช่วยโปรโมทและหาสมาชิกเพิ่ม</a:t>
          </a:r>
          <a:br>
            <a:rPr lang="th-TH" sz="2000" b="1" smtClean="0">
              <a:solidFill>
                <a:schemeClr val="tx1">
                  <a:lumMod val="85000"/>
                  <a:lumOff val="15000"/>
                </a:schemeClr>
              </a:solidFill>
              <a:latin typeface="Browallia New" panose="020B0604020202020204" pitchFamily="34" charset="-34"/>
              <a:cs typeface="Browallia New" panose="020B0604020202020204" pitchFamily="34" charset="-34"/>
            </a:rPr>
          </a:br>
          <a:r>
            <a:rPr lang="th-TH" sz="2000" b="1" smtClean="0">
              <a:solidFill>
                <a:schemeClr val="tx1">
                  <a:lumMod val="85000"/>
                  <a:lumOff val="15000"/>
                </a:schemeClr>
              </a:solidFill>
              <a:latin typeface="Browallia New" panose="020B0604020202020204" pitchFamily="34" charset="-34"/>
              <a:cs typeface="Browallia New" panose="020B0604020202020204" pitchFamily="34" charset="-34"/>
            </a:rPr>
            <a:t>ก็ได้เงินแล้ว</a:t>
          </a:r>
          <a:endParaRPr lang="th-TH" sz="2000" b="1">
            <a:solidFill>
              <a:schemeClr val="tx1">
                <a:lumMod val="85000"/>
                <a:lumOff val="15000"/>
              </a:schemeClr>
            </a:solidFill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98EBE0AB-88F3-4A52-A540-597E9F516D4E}" type="parTrans" cxnId="{45AAA3A3-FC49-47B7-9FE3-C597211470C9}">
      <dgm:prSet/>
      <dgm:spPr/>
      <dgm:t>
        <a:bodyPr/>
        <a:lstStyle/>
        <a:p>
          <a:pPr>
            <a:lnSpc>
              <a:spcPts val="2000"/>
            </a:lnSpc>
          </a:pPr>
          <a:endParaRPr lang="th-TH" sz="200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C6E9AE06-A616-4157-A886-17818A715509}" type="sibTrans" cxnId="{45AAA3A3-FC49-47B7-9FE3-C597211470C9}">
      <dgm:prSet/>
      <dgm:spPr/>
      <dgm:t>
        <a:bodyPr/>
        <a:lstStyle/>
        <a:p>
          <a:pPr>
            <a:lnSpc>
              <a:spcPts val="2000"/>
            </a:lnSpc>
          </a:pPr>
          <a:endParaRPr lang="th-TH" sz="200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6667C40B-2BDD-4186-956A-D3DF3F851AF0}">
      <dgm:prSet phldrT="[Text]" custT="1"/>
      <dgm:spPr>
        <a:solidFill>
          <a:schemeClr val="accent4">
            <a:lumMod val="40000"/>
            <a:lumOff val="60000"/>
            <a:alpha val="82000"/>
          </a:schemeClr>
        </a:solidFill>
        <a:ln>
          <a:noFill/>
        </a:ln>
      </dgm:spPr>
      <dgm:t>
        <a:bodyPr/>
        <a:lstStyle/>
        <a:p>
          <a:pPr>
            <a:lnSpc>
              <a:spcPts val="2000"/>
            </a:lnSpc>
          </a:pPr>
          <a:r>
            <a:rPr lang="th-TH" sz="2000" b="1" smtClean="0">
              <a:solidFill>
                <a:schemeClr val="tx1">
                  <a:lumMod val="85000"/>
                  <a:lumOff val="15000"/>
                </a:schemeClr>
              </a:solidFill>
              <a:latin typeface="Browallia New" panose="020B0604020202020204" pitchFamily="34" charset="-34"/>
              <a:cs typeface="Browallia New" panose="020B0604020202020204" pitchFamily="34" charset="-34"/>
            </a:rPr>
            <a:t>3. ได้รับลิงก์ให้ดาวน์โหลดโปรแกรมเพื่อจะได้เงินในเกมฟรี</a:t>
          </a:r>
          <a:endParaRPr lang="th-TH" sz="2000" b="1">
            <a:solidFill>
              <a:schemeClr val="tx1">
                <a:lumMod val="85000"/>
                <a:lumOff val="15000"/>
              </a:schemeClr>
            </a:solidFill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AD37CCE8-37E0-42FE-96A5-E07E2B4047EA}" type="parTrans" cxnId="{CFCC3E6A-A68C-4539-8B4F-A1D6E9C9F21B}">
      <dgm:prSet/>
      <dgm:spPr/>
      <dgm:t>
        <a:bodyPr/>
        <a:lstStyle/>
        <a:p>
          <a:pPr>
            <a:lnSpc>
              <a:spcPts val="2000"/>
            </a:lnSpc>
          </a:pPr>
          <a:endParaRPr lang="th-TH" sz="200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16DD2299-8988-47DF-86CF-A48FE1CA79CF}" type="sibTrans" cxnId="{CFCC3E6A-A68C-4539-8B4F-A1D6E9C9F21B}">
      <dgm:prSet/>
      <dgm:spPr/>
      <dgm:t>
        <a:bodyPr/>
        <a:lstStyle/>
        <a:p>
          <a:pPr>
            <a:lnSpc>
              <a:spcPts val="2000"/>
            </a:lnSpc>
          </a:pPr>
          <a:endParaRPr lang="th-TH" sz="200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664D765B-8B53-4E9A-B9A0-B970A418CEED}">
      <dgm:prSet phldrT="[Text]" custT="1"/>
      <dgm:spPr>
        <a:solidFill>
          <a:schemeClr val="accent4">
            <a:lumMod val="40000"/>
            <a:lumOff val="60000"/>
            <a:alpha val="82000"/>
          </a:schemeClr>
        </a:solidFill>
        <a:ln>
          <a:noFill/>
        </a:ln>
      </dgm:spPr>
      <dgm:t>
        <a:bodyPr/>
        <a:lstStyle/>
        <a:p>
          <a:pPr>
            <a:lnSpc>
              <a:spcPts val="2000"/>
            </a:lnSpc>
          </a:pPr>
          <a:r>
            <a:rPr lang="th-TH" sz="2000" b="1" smtClean="0">
              <a:solidFill>
                <a:schemeClr val="tx1">
                  <a:lumMod val="85000"/>
                  <a:lumOff val="15000"/>
                </a:schemeClr>
              </a:solidFill>
              <a:latin typeface="Browallia New" panose="020B0604020202020204" pitchFamily="34" charset="-34"/>
              <a:cs typeface="Browallia New" panose="020B0604020202020204" pitchFamily="34" charset="-34"/>
            </a:rPr>
            <a:t>4. ได้รับอีเมลจากธนาคาร ให้คลิกลิงก์เพื่อยืนยันตัวตน</a:t>
          </a:r>
          <a:endParaRPr lang="th-TH" sz="2000" b="1">
            <a:solidFill>
              <a:schemeClr val="tx1">
                <a:lumMod val="85000"/>
                <a:lumOff val="15000"/>
              </a:schemeClr>
            </a:solidFill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ACCB0B18-5C38-4E09-BB39-E09882A94641}" type="parTrans" cxnId="{9B923D4E-5D1A-4BFA-8C82-F046ADEDFA3C}">
      <dgm:prSet/>
      <dgm:spPr/>
      <dgm:t>
        <a:bodyPr/>
        <a:lstStyle/>
        <a:p>
          <a:pPr>
            <a:lnSpc>
              <a:spcPts val="2000"/>
            </a:lnSpc>
          </a:pPr>
          <a:endParaRPr lang="th-TH" sz="200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DDC9B01F-53BE-48AE-9428-35C0EF8C7F63}" type="sibTrans" cxnId="{9B923D4E-5D1A-4BFA-8C82-F046ADEDFA3C}">
      <dgm:prSet/>
      <dgm:spPr/>
      <dgm:t>
        <a:bodyPr/>
        <a:lstStyle/>
        <a:p>
          <a:pPr>
            <a:lnSpc>
              <a:spcPts val="2000"/>
            </a:lnSpc>
          </a:pPr>
          <a:endParaRPr lang="th-TH" sz="200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3B07CBBC-0AD3-4F4B-B090-4D10010CD48A}">
      <dgm:prSet phldrT="[Text]" custT="1"/>
      <dgm:spPr>
        <a:solidFill>
          <a:schemeClr val="accent4">
            <a:lumMod val="40000"/>
            <a:lumOff val="60000"/>
            <a:alpha val="82000"/>
          </a:schemeClr>
        </a:solidFill>
        <a:ln>
          <a:noFill/>
        </a:ln>
      </dgm:spPr>
      <dgm:t>
        <a:bodyPr/>
        <a:lstStyle/>
        <a:p>
          <a:pPr>
            <a:lnSpc>
              <a:spcPts val="2000"/>
            </a:lnSpc>
          </a:pPr>
          <a:r>
            <a:rPr lang="th-TH" sz="2000" b="1" smtClean="0">
              <a:solidFill>
                <a:schemeClr val="tx1">
                  <a:lumMod val="85000"/>
                  <a:lumOff val="15000"/>
                </a:schemeClr>
              </a:solidFill>
              <a:latin typeface="Browallia New" panose="020B0604020202020204" pitchFamily="34" charset="-34"/>
              <a:cs typeface="Browallia New" panose="020B0604020202020204" pitchFamily="34" charset="-34"/>
            </a:rPr>
            <a:t>5. เพื่อนใน </a:t>
          </a:r>
          <a:r>
            <a:rPr lang="en-US" sz="2000" b="1" smtClean="0">
              <a:solidFill>
                <a:schemeClr val="tx1">
                  <a:lumMod val="85000"/>
                  <a:lumOff val="15000"/>
                </a:schemeClr>
              </a:solidFill>
              <a:latin typeface="Browallia New" panose="020B0604020202020204" pitchFamily="34" charset="-34"/>
              <a:cs typeface="Browallia New" panose="020B0604020202020204" pitchFamily="34" charset="-34"/>
            </a:rPr>
            <a:t>Facebook </a:t>
          </a:r>
          <a:r>
            <a:rPr lang="th-TH" sz="2000" b="1" smtClean="0">
              <a:solidFill>
                <a:schemeClr val="tx1">
                  <a:lumMod val="85000"/>
                  <a:lumOff val="15000"/>
                </a:schemeClr>
              </a:solidFill>
              <a:latin typeface="Browallia New" panose="020B0604020202020204" pitchFamily="34" charset="-34"/>
              <a:cs typeface="Browallia New" panose="020B0604020202020204" pitchFamily="34" charset="-34"/>
            </a:rPr>
            <a:t>ขอให้จ่ายค่าธรรมเนียมก่อนได้รับของขวัญ</a:t>
          </a:r>
          <a:endParaRPr lang="th-TH" sz="2000" b="1">
            <a:solidFill>
              <a:schemeClr val="tx1">
                <a:lumMod val="85000"/>
                <a:lumOff val="15000"/>
              </a:schemeClr>
            </a:solidFill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6B89F1EB-CFEC-45E2-96D7-6B7F03458E21}" type="parTrans" cxnId="{359FAA46-B192-4162-8E55-EB798402C0DC}">
      <dgm:prSet/>
      <dgm:spPr/>
      <dgm:t>
        <a:bodyPr/>
        <a:lstStyle/>
        <a:p>
          <a:pPr>
            <a:lnSpc>
              <a:spcPts val="2000"/>
            </a:lnSpc>
          </a:pPr>
          <a:endParaRPr lang="th-TH" sz="200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908A59CF-35E9-45C6-A128-E370942DB487}" type="sibTrans" cxnId="{359FAA46-B192-4162-8E55-EB798402C0DC}">
      <dgm:prSet/>
      <dgm:spPr/>
      <dgm:t>
        <a:bodyPr/>
        <a:lstStyle/>
        <a:p>
          <a:pPr>
            <a:lnSpc>
              <a:spcPts val="2000"/>
            </a:lnSpc>
          </a:pPr>
          <a:endParaRPr lang="th-TH" sz="200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F4A7883D-346E-4C12-B0A3-CCFA52D7A2E9}" type="pres">
      <dgm:prSet presAssocID="{528C6552-A135-423B-B17D-9A1C99366B4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FA6BE6D2-5012-45BA-A547-72DD61B6E59F}" type="pres">
      <dgm:prSet presAssocID="{F6ECBE0D-E119-481D-A755-E6BF849CF4BF}" presName="node" presStyleLbl="node1" presStyleIdx="0" presStyleCnt="5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th-TH"/>
        </a:p>
      </dgm:t>
    </dgm:pt>
    <dgm:pt modelId="{0AB7A444-7C6C-4320-979F-0BD752EE13AE}" type="pres">
      <dgm:prSet presAssocID="{DC6B8AD9-FFA2-4DA3-A84E-D7C21E611424}" presName="sibTrans" presStyleCnt="0"/>
      <dgm:spPr/>
    </dgm:pt>
    <dgm:pt modelId="{FC5D7949-F211-43DA-AB8C-904ED6B09839}" type="pres">
      <dgm:prSet presAssocID="{729A7F8B-1384-4D38-8A99-2346A2FD71D4}" presName="node" presStyleLbl="node1" presStyleIdx="1" presStyleCnt="5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th-TH"/>
        </a:p>
      </dgm:t>
    </dgm:pt>
    <dgm:pt modelId="{16298827-9660-40EA-8D83-0DB2B835F493}" type="pres">
      <dgm:prSet presAssocID="{C6E9AE06-A616-4157-A886-17818A715509}" presName="sibTrans" presStyleCnt="0"/>
      <dgm:spPr/>
    </dgm:pt>
    <dgm:pt modelId="{3A73A1F1-B3FA-494B-AB0F-ED11F8445449}" type="pres">
      <dgm:prSet presAssocID="{6667C40B-2BDD-4186-956A-D3DF3F851AF0}" presName="node" presStyleLbl="node1" presStyleIdx="2" presStyleCnt="5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th-TH"/>
        </a:p>
      </dgm:t>
    </dgm:pt>
    <dgm:pt modelId="{F9BA55FD-D6BE-4533-8C78-0B50D541859C}" type="pres">
      <dgm:prSet presAssocID="{16DD2299-8988-47DF-86CF-A48FE1CA79CF}" presName="sibTrans" presStyleCnt="0"/>
      <dgm:spPr/>
    </dgm:pt>
    <dgm:pt modelId="{76EC8CE3-DE5E-46BE-A0E6-4EE82BBEBFCD}" type="pres">
      <dgm:prSet presAssocID="{664D765B-8B53-4E9A-B9A0-B970A418CEED}" presName="node" presStyleLbl="node1" presStyleIdx="3" presStyleCnt="5" custLinFactNeighborY="20932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th-TH"/>
        </a:p>
      </dgm:t>
    </dgm:pt>
    <dgm:pt modelId="{F7DBB5BD-0B24-4F5B-BE97-662B13A95101}" type="pres">
      <dgm:prSet presAssocID="{DDC9B01F-53BE-48AE-9428-35C0EF8C7F63}" presName="sibTrans" presStyleCnt="0"/>
      <dgm:spPr/>
    </dgm:pt>
    <dgm:pt modelId="{B1882F3F-16CE-4398-B386-D0B93939EE6B}" type="pres">
      <dgm:prSet presAssocID="{3B07CBBC-0AD3-4F4B-B090-4D10010CD48A}" presName="node" presStyleLbl="node1" presStyleIdx="4" presStyleCnt="5" custLinFactNeighborX="7000" custLinFactNeighborY="20932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th-TH"/>
        </a:p>
      </dgm:t>
    </dgm:pt>
  </dgm:ptLst>
  <dgm:cxnLst>
    <dgm:cxn modelId="{FEFBF899-A08E-4051-81C4-96F4A4A89963}" type="presOf" srcId="{664D765B-8B53-4E9A-B9A0-B970A418CEED}" destId="{76EC8CE3-DE5E-46BE-A0E6-4EE82BBEBFCD}" srcOrd="0" destOrd="0" presId="urn:microsoft.com/office/officeart/2005/8/layout/default"/>
    <dgm:cxn modelId="{E1E28AC8-A68D-4B04-83B1-9F99A4BEAD6B}" type="presOf" srcId="{3B07CBBC-0AD3-4F4B-B090-4D10010CD48A}" destId="{B1882F3F-16CE-4398-B386-D0B93939EE6B}" srcOrd="0" destOrd="0" presId="urn:microsoft.com/office/officeart/2005/8/layout/default"/>
    <dgm:cxn modelId="{9887E718-8FFC-4763-A6AD-7A55D360E70E}" type="presOf" srcId="{729A7F8B-1384-4D38-8A99-2346A2FD71D4}" destId="{FC5D7949-F211-43DA-AB8C-904ED6B09839}" srcOrd="0" destOrd="0" presId="urn:microsoft.com/office/officeart/2005/8/layout/default"/>
    <dgm:cxn modelId="{07CED90F-C01B-4D04-AAE4-9BDA560F3563}" type="presOf" srcId="{F6ECBE0D-E119-481D-A755-E6BF849CF4BF}" destId="{FA6BE6D2-5012-45BA-A547-72DD61B6E59F}" srcOrd="0" destOrd="0" presId="urn:microsoft.com/office/officeart/2005/8/layout/default"/>
    <dgm:cxn modelId="{CFCC3E6A-A68C-4539-8B4F-A1D6E9C9F21B}" srcId="{528C6552-A135-423B-B17D-9A1C99366B45}" destId="{6667C40B-2BDD-4186-956A-D3DF3F851AF0}" srcOrd="2" destOrd="0" parTransId="{AD37CCE8-37E0-42FE-96A5-E07E2B4047EA}" sibTransId="{16DD2299-8988-47DF-86CF-A48FE1CA79CF}"/>
    <dgm:cxn modelId="{45AAA3A3-FC49-47B7-9FE3-C597211470C9}" srcId="{528C6552-A135-423B-B17D-9A1C99366B45}" destId="{729A7F8B-1384-4D38-8A99-2346A2FD71D4}" srcOrd="1" destOrd="0" parTransId="{98EBE0AB-88F3-4A52-A540-597E9F516D4E}" sibTransId="{C6E9AE06-A616-4157-A886-17818A715509}"/>
    <dgm:cxn modelId="{359FAA46-B192-4162-8E55-EB798402C0DC}" srcId="{528C6552-A135-423B-B17D-9A1C99366B45}" destId="{3B07CBBC-0AD3-4F4B-B090-4D10010CD48A}" srcOrd="4" destOrd="0" parTransId="{6B89F1EB-CFEC-45E2-96D7-6B7F03458E21}" sibTransId="{908A59CF-35E9-45C6-A128-E370942DB487}"/>
    <dgm:cxn modelId="{5CC55954-A50B-4411-89A4-F75962D57B3E}" type="presOf" srcId="{528C6552-A135-423B-B17D-9A1C99366B45}" destId="{F4A7883D-346E-4C12-B0A3-CCFA52D7A2E9}" srcOrd="0" destOrd="0" presId="urn:microsoft.com/office/officeart/2005/8/layout/default"/>
    <dgm:cxn modelId="{A3F55107-3830-4FF7-BD2F-D3DFD086FCEC}" srcId="{528C6552-A135-423B-B17D-9A1C99366B45}" destId="{F6ECBE0D-E119-481D-A755-E6BF849CF4BF}" srcOrd="0" destOrd="0" parTransId="{67E10DDE-3DC4-4005-B01B-40EBF6F9C061}" sibTransId="{DC6B8AD9-FFA2-4DA3-A84E-D7C21E611424}"/>
    <dgm:cxn modelId="{9B923D4E-5D1A-4BFA-8C82-F046ADEDFA3C}" srcId="{528C6552-A135-423B-B17D-9A1C99366B45}" destId="{664D765B-8B53-4E9A-B9A0-B970A418CEED}" srcOrd="3" destOrd="0" parTransId="{ACCB0B18-5C38-4E09-BB39-E09882A94641}" sibTransId="{DDC9B01F-53BE-48AE-9428-35C0EF8C7F63}"/>
    <dgm:cxn modelId="{1A09D4A9-B731-41DA-AD1B-3725EAFE5EF5}" type="presOf" srcId="{6667C40B-2BDD-4186-956A-D3DF3F851AF0}" destId="{3A73A1F1-B3FA-494B-AB0F-ED11F8445449}" srcOrd="0" destOrd="0" presId="urn:microsoft.com/office/officeart/2005/8/layout/default"/>
    <dgm:cxn modelId="{4DFED712-1B32-4CB1-B793-516907E1C4B5}" type="presParOf" srcId="{F4A7883D-346E-4C12-B0A3-CCFA52D7A2E9}" destId="{FA6BE6D2-5012-45BA-A547-72DD61B6E59F}" srcOrd="0" destOrd="0" presId="urn:microsoft.com/office/officeart/2005/8/layout/default"/>
    <dgm:cxn modelId="{57023C6E-5686-4822-8A23-982FA1632219}" type="presParOf" srcId="{F4A7883D-346E-4C12-B0A3-CCFA52D7A2E9}" destId="{0AB7A444-7C6C-4320-979F-0BD752EE13AE}" srcOrd="1" destOrd="0" presId="urn:microsoft.com/office/officeart/2005/8/layout/default"/>
    <dgm:cxn modelId="{46373B66-D2F0-465B-ABF7-0A76CC58471A}" type="presParOf" srcId="{F4A7883D-346E-4C12-B0A3-CCFA52D7A2E9}" destId="{FC5D7949-F211-43DA-AB8C-904ED6B09839}" srcOrd="2" destOrd="0" presId="urn:microsoft.com/office/officeart/2005/8/layout/default"/>
    <dgm:cxn modelId="{2D6D6C3B-486E-40D6-B3AD-AA09FCC409CF}" type="presParOf" srcId="{F4A7883D-346E-4C12-B0A3-CCFA52D7A2E9}" destId="{16298827-9660-40EA-8D83-0DB2B835F493}" srcOrd="3" destOrd="0" presId="urn:microsoft.com/office/officeart/2005/8/layout/default"/>
    <dgm:cxn modelId="{DD0402DD-898E-400D-87BA-E08B4A7AD37B}" type="presParOf" srcId="{F4A7883D-346E-4C12-B0A3-CCFA52D7A2E9}" destId="{3A73A1F1-B3FA-494B-AB0F-ED11F8445449}" srcOrd="4" destOrd="0" presId="urn:microsoft.com/office/officeart/2005/8/layout/default"/>
    <dgm:cxn modelId="{3FC6ADA8-368F-42CC-80A8-BF8BE895CB73}" type="presParOf" srcId="{F4A7883D-346E-4C12-B0A3-CCFA52D7A2E9}" destId="{F9BA55FD-D6BE-4533-8C78-0B50D541859C}" srcOrd="5" destOrd="0" presId="urn:microsoft.com/office/officeart/2005/8/layout/default"/>
    <dgm:cxn modelId="{DC712927-F4D9-40F8-8D46-AD636634EB42}" type="presParOf" srcId="{F4A7883D-346E-4C12-B0A3-CCFA52D7A2E9}" destId="{76EC8CE3-DE5E-46BE-A0E6-4EE82BBEBFCD}" srcOrd="6" destOrd="0" presId="urn:microsoft.com/office/officeart/2005/8/layout/default"/>
    <dgm:cxn modelId="{F7116FB1-1316-4DA5-A413-1C9C5A7822D3}" type="presParOf" srcId="{F4A7883D-346E-4C12-B0A3-CCFA52D7A2E9}" destId="{F7DBB5BD-0B24-4F5B-BE97-662B13A95101}" srcOrd="7" destOrd="0" presId="urn:microsoft.com/office/officeart/2005/8/layout/default"/>
    <dgm:cxn modelId="{B828C025-9681-4AE4-891E-C0BCF3940D79}" type="presParOf" srcId="{F4A7883D-346E-4C12-B0A3-CCFA52D7A2E9}" destId="{B1882F3F-16CE-4398-B386-D0B93939EE6B}" srcOrd="8" destOrd="0" presId="urn:microsoft.com/office/officeart/2005/8/layout/defaul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CB84FF-092D-455F-AABE-94B440C32C2B}" type="datetimeFigureOut">
              <a:rPr lang="th-TH" smtClean="0"/>
              <a:t>04/07/62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5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428585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72DFD8-7920-4780-A2AC-67E95E9894F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266079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3E54-9CD7-45C7-BBE8-03ABFED973BA}" type="datetimeFigureOut">
              <a:rPr lang="th-TH" smtClean="0"/>
              <a:t>04/07/62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512763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053377"/>
            <a:ext cx="5335270" cy="537520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5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28585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5E207D-A438-4047-9010-370A8666F5A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87975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Browallia New" panose="020B0604020202020204" pitchFamily="34" charset="-34"/>
        <a:ea typeface="+mn-ea"/>
        <a:cs typeface="Browallia New" panose="020B0604020202020204" pitchFamily="34" charset="-34"/>
      </a:defRPr>
    </a:lvl1pPr>
    <a:lvl2pPr marL="457200" algn="l" defTabSz="914400" rtl="0" eaLnBrk="1" latinLnBrk="0" hangingPunct="1">
      <a:defRPr sz="1600" kern="1200">
        <a:solidFill>
          <a:schemeClr val="tx1"/>
        </a:solidFill>
        <a:latin typeface="Browallia New" panose="020B0604020202020204" pitchFamily="34" charset="-34"/>
        <a:ea typeface="+mn-ea"/>
        <a:cs typeface="Browallia New" panose="020B0604020202020204" pitchFamily="34" charset="-34"/>
      </a:defRPr>
    </a:lvl2pPr>
    <a:lvl3pPr marL="914400" algn="l" defTabSz="914400" rtl="0" eaLnBrk="1" latinLnBrk="0" hangingPunct="1">
      <a:defRPr sz="1600" kern="1200">
        <a:solidFill>
          <a:schemeClr val="tx1"/>
        </a:solidFill>
        <a:latin typeface="Browallia New" panose="020B0604020202020204" pitchFamily="34" charset="-34"/>
        <a:ea typeface="+mn-ea"/>
        <a:cs typeface="Browallia New" panose="020B0604020202020204" pitchFamily="34" charset="-34"/>
      </a:defRPr>
    </a:lvl3pPr>
    <a:lvl4pPr marL="1371600" algn="l" defTabSz="914400" rtl="0" eaLnBrk="1" latinLnBrk="0" hangingPunct="1">
      <a:defRPr sz="1600" kern="1200">
        <a:solidFill>
          <a:schemeClr val="tx1"/>
        </a:solidFill>
        <a:latin typeface="Browallia New" panose="020B0604020202020204" pitchFamily="34" charset="-34"/>
        <a:ea typeface="+mn-ea"/>
        <a:cs typeface="Browallia New" panose="020B0604020202020204" pitchFamily="34" charset="-34"/>
      </a:defRPr>
    </a:lvl4pPr>
    <a:lvl5pPr marL="1828800" algn="l" defTabSz="914400" rtl="0" eaLnBrk="1" latinLnBrk="0" hangingPunct="1">
      <a:defRPr sz="1600" kern="1200">
        <a:solidFill>
          <a:schemeClr val="tx1"/>
        </a:solidFill>
        <a:latin typeface="Browallia New" panose="020B0604020202020204" pitchFamily="34" charset="-34"/>
        <a:ea typeface="+mn-ea"/>
        <a:cs typeface="Browallia New" panose="020B0604020202020204" pitchFamily="34" charset="-34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tGqkOw7k0rE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2CiCPeM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E207D-A438-4047-9010-370A8666F5A8}" type="slidenum">
              <a:rPr lang="th-TH" smtClean="0"/>
              <a:t>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12354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514350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57188" y="3863975"/>
            <a:ext cx="5954712" cy="5375206"/>
          </a:xfrm>
        </p:spPr>
        <p:txBody>
          <a:bodyPr/>
          <a:lstStyle/>
          <a:p>
            <a:r>
              <a:rPr lang="th-TH" b="1" smtClean="0"/>
              <a:t>บทพูด  </a:t>
            </a:r>
          </a:p>
          <a:p>
            <a:pPr marL="173038" indent="-17303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th-TH" smtClean="0"/>
              <a:t>แม้จะได้รับโทรศัพท์ที่อ้างว่าเป็นเจ้าหน้าที่ของรัฐ หรือพนักงานธนาคาร ก็ต้องตั้งสติให้ดี เพราะหากหลงเชื่อให้ข้อมูลทางการเงินหรือโอนเงินไป มิจฉาชีพก็จะนำเงินไปใช้และหลบหนีไปทันที ทำให้คุณแทบไม่มีโอกาสได้รับเงินคืนเลย </a:t>
            </a:r>
          </a:p>
          <a:p>
            <a:pPr marL="173038" indent="-17303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th-TH" b="1" smtClean="0"/>
              <a:t>วิธีป้องกันไม่ให้</a:t>
            </a:r>
            <a:r>
              <a:rPr lang="th-TH" b="1"/>
              <a:t>แก๊ง </a:t>
            </a:r>
            <a:r>
              <a:rPr lang="en-US" b="1"/>
              <a:t>Call center </a:t>
            </a:r>
            <a:r>
              <a:rPr lang="th-TH" b="1"/>
              <a:t>หลอก </a:t>
            </a:r>
            <a:r>
              <a:rPr lang="th-TH" b="1" smtClean="0"/>
              <a:t>มีดังนี้</a:t>
            </a:r>
          </a:p>
          <a:p>
            <a:pPr marL="450850" indent="-184150">
              <a:spcBef>
                <a:spcPts val="600"/>
              </a:spcBef>
            </a:pPr>
            <a:r>
              <a:rPr lang="th-TH" b="1" smtClean="0"/>
              <a:t>1.  คิดทบทวนอย่างมีสติ </a:t>
            </a:r>
            <a:r>
              <a:rPr lang="th-TH" smtClean="0"/>
              <a:t>ว่า</a:t>
            </a:r>
            <a:r>
              <a:rPr lang="th-TH"/>
              <a:t>เคยยื่นขอคืนภาษี เปิดบัญชีธนาคาร มียอดค้างชำระหนี้</a:t>
            </a:r>
            <a:r>
              <a:rPr lang="th-TH" smtClean="0"/>
              <a:t>บัตร</a:t>
            </a:r>
            <a:r>
              <a:rPr lang="th-TH"/>
              <a:t>เครดิต</a:t>
            </a:r>
            <a:r>
              <a:rPr lang="th-TH" smtClean="0"/>
              <a:t> หรือร่วมชิงรางวัล กับหน่วยงานที่โทรมาแอบอ้างจริงหรือไม่</a:t>
            </a:r>
          </a:p>
          <a:p>
            <a:pPr marL="450850" indent="-184150">
              <a:spcBef>
                <a:spcPts val="600"/>
              </a:spcBef>
            </a:pPr>
            <a:r>
              <a:rPr lang="th-TH" b="1" smtClean="0"/>
              <a:t>2.  ไม่ให้ข้อมูลส่วนตัว</a:t>
            </a:r>
            <a:r>
              <a:rPr lang="th-TH" smtClean="0"/>
              <a:t> เพราะหน่วยงานรัฐหรือธนาคารมีข้อมูลของประชาชนหรือลูกค้าอยู่แล้ว และจำไว้ว่า หน่วยงานรัฐหรือธนาคารไม่มีนโยบายโทรไปสอบถามข้อมูลส่วนตัว ยกเว้นกรณีโทรไปติดต่อหน่วยงานนั้น คุณอาจต้องตอบข้อมูลส่วนตัวเพื่อยืนยันตัวตนก่อน</a:t>
            </a:r>
          </a:p>
          <a:p>
            <a:pPr marL="450850" indent="-184150">
              <a:spcBef>
                <a:spcPts val="600"/>
              </a:spcBef>
            </a:pPr>
            <a:r>
              <a:rPr lang="th-TH" b="1" smtClean="0"/>
              <a:t>3.  ไม่ทำรายการตามคำบอก</a:t>
            </a:r>
            <a:r>
              <a:rPr lang="th-TH" smtClean="0"/>
              <a:t> เพราะอาจถูกหลอกให้โอนเงินไปให้มิจฉาชีพโดยไม่รู้ตัว เช่น หลอกให้ทำรายการที่ตู้ </a:t>
            </a:r>
            <a:r>
              <a:rPr lang="en-US" smtClean="0"/>
              <a:t>ATM </a:t>
            </a:r>
            <a:r>
              <a:rPr lang="th-TH" smtClean="0"/>
              <a:t>โดยเปลี่ยนหน้าจอเป็นภาษาอื่น หรือเร่งให้กดเร็ว ๆ จนอ่านไม่ทัน</a:t>
            </a:r>
          </a:p>
          <a:p>
            <a:pPr marL="450850" indent="-184150">
              <a:spcBef>
                <a:spcPts val="600"/>
              </a:spcBef>
            </a:pPr>
            <a:r>
              <a:rPr lang="th-TH" b="1" smtClean="0"/>
              <a:t>4.  ไม่รีบร้อนโอนเงินให้คนอื่น </a:t>
            </a:r>
            <a:r>
              <a:rPr lang="th-TH" smtClean="0"/>
              <a:t>เพราะหากเป็นการโอนผิดบัญชีจริง ควรให้ธนาคารเป็นผู้แก้ไขรายการเพื่อโอนคืนเท่านั้น</a:t>
            </a:r>
          </a:p>
          <a:p>
            <a:pPr marL="450850" indent="-184150">
              <a:spcBef>
                <a:spcPts val="600"/>
              </a:spcBef>
            </a:pPr>
            <a:r>
              <a:rPr lang="th-TH" b="1" smtClean="0"/>
              <a:t>5.  ตรวจสอบก่อนทำรายการ </a:t>
            </a:r>
            <a:r>
              <a:rPr lang="th-TH" smtClean="0"/>
              <a:t>โดยสามารถสอบถาม </a:t>
            </a:r>
            <a:r>
              <a:rPr lang="en-US" smtClean="0"/>
              <a:t>Call center </a:t>
            </a:r>
            <a:r>
              <a:rPr lang="th-TH" smtClean="0"/>
              <a:t>ของหน่วยงานหรือธนาคารที่</a:t>
            </a:r>
            <a:br>
              <a:rPr lang="th-TH" smtClean="0"/>
            </a:br>
            <a:r>
              <a:rPr lang="th-TH" smtClean="0"/>
              <a:t>ถูกอ้างถึงโดยตรง หรือไปติดต่อที่สาขาธนาคารก็ได้</a:t>
            </a:r>
          </a:p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08E11-8D0C-4BBA-B438-3B9662A93D9B}" type="slidenum">
              <a:rPr lang="th-TH" smtClean="0">
                <a:solidFill>
                  <a:prstClr val="black"/>
                </a:solidFill>
              </a:rPr>
              <a:pPr/>
              <a:t>10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8131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514350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57188" y="4053377"/>
            <a:ext cx="5954712" cy="5375206"/>
          </a:xfrm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1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บทพูด 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th-TH" smtClean="0"/>
              <a:t>สิ่ง</a:t>
            </a:r>
            <a:r>
              <a:rPr lang="th-TH"/>
              <a:t>แรกที่คุณต้อง</a:t>
            </a:r>
            <a:r>
              <a:rPr lang="th-TH" smtClean="0"/>
              <a:t>ทำ</a:t>
            </a:r>
            <a:r>
              <a:rPr lang="th-TH" sz="1600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เมื่อตกเป็นเหยื่อแก๊ง </a:t>
            </a:r>
            <a:r>
              <a:rPr lang="en-US" sz="1600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Call center </a:t>
            </a:r>
            <a:r>
              <a:rPr lang="th-TH" sz="1600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คือ</a:t>
            </a:r>
            <a:r>
              <a:rPr lang="th-TH" sz="1600" b="1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 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th-TH" b="1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รีบติดต่อธนาคาร</a:t>
            </a:r>
            <a:r>
              <a:rPr lang="th-TH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ที่คุณมีบัญชี เพื่อระงับการโอนและถอนเงิน 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th-TH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หลังจากนั้น</a:t>
            </a:r>
            <a:r>
              <a:rPr lang="th-TH" b="1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รวบรวมเอกสารที่เกี่ยวข้อง </a:t>
            </a:r>
            <a:r>
              <a:rPr lang="th-TH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และ</a:t>
            </a:r>
            <a:r>
              <a:rPr lang="th-TH" b="1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รีบแจ้ง ปปง. </a:t>
            </a:r>
            <a:r>
              <a:rPr lang="th-TH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(สำนักงานป้องกันและปราบปรามการฟอกเงิน)</a:t>
            </a:r>
            <a:r>
              <a:rPr lang="th-TH" b="1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 โทร. 1710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th-TH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หากมีข้อสงสัย สามารถสอบถามและขอคำปรึกษาเพิ่มเติมได้ที่</a:t>
            </a:r>
            <a:r>
              <a:rPr lang="th-TH" b="1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ศูนย์คุ้มครองผู้ใช้บริการทางการเงิน (ศคง.) ธนาคารแห่งประเทศไทย โทร. 1213</a:t>
            </a:r>
            <a:endParaRPr lang="en-US" b="1" kern="1200" smtClean="0">
              <a:solidFill>
                <a:schemeClr val="tx1"/>
              </a:solidFill>
              <a:effectLst/>
              <a:latin typeface="Browallia New" panose="020B0604020202020204" pitchFamily="34" charset="-34"/>
              <a:ea typeface="+mn-ea"/>
              <a:cs typeface="Browallia New" panose="020B0604020202020204" pitchFamily="34" charset="-34"/>
            </a:endParaRPr>
          </a:p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08E11-8D0C-4BBA-B438-3B9662A93D9B}" type="slidenum">
              <a:rPr lang="th-TH" smtClean="0">
                <a:solidFill>
                  <a:prstClr val="black"/>
                </a:solidFill>
              </a:rPr>
              <a:pPr/>
              <a:t>11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7298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57188" y="4053377"/>
            <a:ext cx="5954712" cy="5375206"/>
          </a:xfrm>
        </p:spPr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E207D-A438-4047-9010-370A8666F5A8}" type="slidenum">
              <a:rPr lang="th-TH" smtClean="0"/>
              <a:t>12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921782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7350" y="488950"/>
            <a:ext cx="5894388" cy="3316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87350" y="4053377"/>
            <a:ext cx="5894388" cy="5375206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th-TH" b="1" smtClean="0"/>
              <a:t>ก่อน</a:t>
            </a:r>
            <a:r>
              <a:rPr lang="th-TH" b="1"/>
              <a:t>เข้าสู่เนื้อหา </a:t>
            </a:r>
            <a:endParaRPr lang="th-TH" b="1" smtClean="0"/>
          </a:p>
          <a:p>
            <a:pPr marL="179388" indent="-17938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th-TH" smtClean="0"/>
              <a:t>ให้</a:t>
            </a:r>
            <a:r>
              <a:rPr lang="th-TH"/>
              <a:t>ผู้สอนเปิด</a:t>
            </a:r>
            <a:r>
              <a:rPr lang="th-TH" smtClean="0"/>
              <a:t>คลิป</a:t>
            </a:r>
            <a:r>
              <a:rPr lang="en-US" b="1" smtClean="0"/>
              <a:t>: </a:t>
            </a:r>
            <a:r>
              <a:rPr lang="th-TH" sz="1600" b="1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เหตุผลที่เขารู้จักคุณดี ทั้ง ๆ ที่เจอกันครั้งแรก </a:t>
            </a:r>
            <a:r>
              <a:rPr lang="en-US" sz="1600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(2.28 </a:t>
            </a:r>
            <a:r>
              <a:rPr lang="th-TH" sz="1600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นาที) </a:t>
            </a:r>
            <a:r>
              <a:rPr lang="en-US" sz="1600" u="sng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  <a:hlinkClick r:id="rId3"/>
              </a:rPr>
              <a:t>https://youtu.be/tGqkOw7k0rE</a:t>
            </a:r>
            <a:r>
              <a:rPr lang="en-US" sz="1600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  </a:t>
            </a:r>
            <a:r>
              <a:rPr lang="th-TH" sz="1600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ที่มา</a:t>
            </a:r>
            <a:r>
              <a:rPr lang="en-US" sz="1600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: www.safeinternetbanking.be</a:t>
            </a:r>
            <a:endParaRPr lang="th-TH" sz="1600" kern="1200" smtClean="0">
              <a:solidFill>
                <a:schemeClr val="tx1"/>
              </a:solidFill>
              <a:effectLst/>
              <a:latin typeface="Browallia New" panose="020B0604020202020204" pitchFamily="34" charset="-34"/>
              <a:ea typeface="+mn-ea"/>
              <a:cs typeface="Browallia New" panose="020B0604020202020204" pitchFamily="34" charset="-34"/>
            </a:endParaRPr>
          </a:p>
          <a:p>
            <a:pPr>
              <a:spcBef>
                <a:spcPts val="600"/>
              </a:spcBef>
            </a:pPr>
            <a:r>
              <a:rPr lang="th-TH" b="1" smtClean="0"/>
              <a:t>บทพูด</a:t>
            </a:r>
          </a:p>
          <a:p>
            <a:pPr marL="185738" indent="-185738">
              <a:buFont typeface="Arial" panose="020B0604020202020204" pitchFamily="34" charset="0"/>
              <a:buChar char="•"/>
            </a:pPr>
            <a:r>
              <a:rPr lang="th-TH" sz="1600" kern="1200" baseline="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หากเราเปิดเผยข้อมูลส่วนตัวโดยเฉพาะเรื่องที่เกี่ยวกับการเงินไว้ใน </a:t>
            </a:r>
            <a:r>
              <a:rPr lang="en-US" sz="1600" kern="1200" baseline="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Social media </a:t>
            </a:r>
            <a:r>
              <a:rPr lang="th-TH" sz="1600" kern="1200" baseline="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จะทำให้คนอื่นรวมถึงมิจฉาชีพสามารถเข้าถึงข้อมูลเหล่านั้น และขโมยเงินจากบัญชีเราได้</a:t>
            </a:r>
          </a:p>
          <a:p>
            <a:endParaRPr lang="th-TH" sz="1600" kern="1200" baseline="0" smtClean="0">
              <a:solidFill>
                <a:schemeClr val="tx1"/>
              </a:solidFill>
              <a:effectLst/>
              <a:latin typeface="Browallia New" panose="020B0604020202020204" pitchFamily="34" charset="-34"/>
              <a:ea typeface="+mn-ea"/>
              <a:cs typeface="Browallia New" panose="020B0604020202020204" pitchFamily="34" charset="-34"/>
            </a:endParaRPr>
          </a:p>
          <a:p>
            <a:endParaRPr lang="th-TH" sz="1600" kern="1200" baseline="0" smtClean="0">
              <a:solidFill>
                <a:schemeClr val="tx1"/>
              </a:solidFill>
              <a:effectLst/>
              <a:latin typeface="Browallia New" panose="020B0604020202020204" pitchFamily="34" charset="-34"/>
              <a:ea typeface="+mn-ea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E207D-A438-4047-9010-370A8666F5A8}" type="slidenum">
              <a:rPr lang="th-TH" smtClean="0"/>
              <a:t>13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30289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514350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57188" y="4053377"/>
            <a:ext cx="5954712" cy="5375206"/>
          </a:xfrm>
        </p:spPr>
        <p:txBody>
          <a:bodyPr/>
          <a:lstStyle/>
          <a:p>
            <a:r>
              <a:rPr lang="th-TH" b="1" smtClean="0"/>
              <a:t>บทพูด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th-TH" smtClean="0"/>
              <a:t>กลลวงที่โจรในโลกออนไลน์มักนำมาใช้เพื่อ</a:t>
            </a:r>
            <a:r>
              <a:rPr lang="th-TH" b="1" smtClean="0"/>
              <a:t>หลอกถามข้อมูล</a:t>
            </a:r>
            <a:r>
              <a:rPr lang="th-TH" smtClean="0"/>
              <a:t>หรือ</a:t>
            </a:r>
            <a:r>
              <a:rPr lang="th-TH" b="1" smtClean="0"/>
              <a:t>หลอกให้โอนเงิน</a:t>
            </a:r>
            <a:r>
              <a:rPr lang="th-TH" smtClean="0"/>
              <a:t>มีหลากหลายรูปแบบ</a:t>
            </a:r>
            <a:r>
              <a:rPr lang="th-TH" baseline="0" smtClean="0"/>
              <a:t> เช่น</a:t>
            </a:r>
            <a:endParaRPr lang="th-TH" smtClean="0"/>
          </a:p>
          <a:p>
            <a:pPr marL="447675" lvl="1" indent="-17938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th-TH" b="1" smtClean="0"/>
              <a:t>ปลอมเป็นธนาคาร</a:t>
            </a:r>
            <a:r>
              <a:rPr lang="th-TH" smtClean="0"/>
              <a:t> </a:t>
            </a:r>
            <a:endParaRPr lang="th-TH"/>
          </a:p>
          <a:p>
            <a:pPr marL="627063" lvl="2" indent="-17938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th-TH" b="1"/>
              <a:t>ส่ง </a:t>
            </a:r>
            <a:r>
              <a:rPr lang="en-US" b="1"/>
              <a:t>SMS </a:t>
            </a:r>
            <a:r>
              <a:rPr lang="th-TH" b="1"/>
              <a:t>หรืออีเมลหลอกเหยื่อ (</a:t>
            </a:r>
            <a:r>
              <a:rPr lang="en-US" b="1"/>
              <a:t>Phishing</a:t>
            </a:r>
            <a:r>
              <a:rPr lang="th-TH" b="1"/>
              <a:t>) </a:t>
            </a:r>
            <a:r>
              <a:rPr lang="th-TH"/>
              <a:t>ว่าได้รับรางวัลหรือบัญชีกำลังจะถูกอายัด จึงจำเป็นต้องอัปเดตข้อมูลที่ธนาคารมีอยู่ให้เป็น</a:t>
            </a:r>
            <a:r>
              <a:rPr lang="th-TH" smtClean="0"/>
              <a:t>ปัจจุบัน</a:t>
            </a:r>
          </a:p>
          <a:p>
            <a:pPr marL="627063" lvl="2" indent="-17938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th-TH" smtClean="0"/>
              <a:t>ให้</a:t>
            </a:r>
            <a:r>
              <a:rPr lang="th-TH"/>
              <a:t>เหยื่อ</a:t>
            </a:r>
            <a:r>
              <a:rPr lang="th-TH" b="1"/>
              <a:t>กรอกข้อมูลลงในเว็บไซต์ธนาคารปลอมหรือแอปพลิเคชันปลอม </a:t>
            </a:r>
            <a:r>
              <a:rPr lang="th-TH"/>
              <a:t>(หน้าตาคล้ายของจริง) ที่แนบมาใน </a:t>
            </a:r>
            <a:r>
              <a:rPr lang="en-US"/>
              <a:t>SMS </a:t>
            </a:r>
            <a:r>
              <a:rPr lang="th-TH"/>
              <a:t>หรืออีเมล เพื่อ</a:t>
            </a:r>
            <a:r>
              <a:rPr lang="th-TH" b="1"/>
              <a:t>หลอกถามข้อมูลส่วนตัว หรือฝังมัลแวร์ขโมยข้อมูล </a:t>
            </a:r>
            <a:r>
              <a:rPr lang="en-US" b="1"/>
              <a:t>Username </a:t>
            </a:r>
            <a:r>
              <a:rPr lang="th-TH" b="1"/>
              <a:t>และ </a:t>
            </a:r>
            <a:r>
              <a:rPr lang="en-US" b="1"/>
              <a:t>Password </a:t>
            </a:r>
            <a:r>
              <a:rPr lang="th-TH"/>
              <a:t>ในการทำรายการผ่าน </a:t>
            </a:r>
            <a:r>
              <a:rPr lang="en-US" smtClean="0"/>
              <a:t>Online </a:t>
            </a:r>
            <a:r>
              <a:rPr lang="en-US"/>
              <a:t>banking </a:t>
            </a:r>
            <a:r>
              <a:rPr lang="th-TH"/>
              <a:t>แล้วนำไปใช้ขโมยเงินออกจาก</a:t>
            </a:r>
            <a:r>
              <a:rPr lang="th-TH" smtClean="0"/>
              <a:t>บัญชี</a:t>
            </a:r>
          </a:p>
          <a:p>
            <a:pPr marL="447675" lvl="2" indent="-17938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th-TH" b="1" smtClean="0"/>
              <a:t>สวม</a:t>
            </a:r>
            <a:r>
              <a:rPr lang="th-TH" b="1"/>
              <a:t>รอยเป็นคุณใน </a:t>
            </a:r>
            <a:r>
              <a:rPr lang="en-US" b="1"/>
              <a:t>Social media </a:t>
            </a:r>
            <a:r>
              <a:rPr lang="en-US"/>
              <a:t>(</a:t>
            </a:r>
            <a:r>
              <a:rPr lang="th-TH"/>
              <a:t>เช่น </a:t>
            </a:r>
            <a:r>
              <a:rPr lang="en-US"/>
              <a:t>Facebook </a:t>
            </a:r>
            <a:r>
              <a:rPr lang="th-TH"/>
              <a:t>หรืออีเมล</a:t>
            </a:r>
            <a:r>
              <a:rPr lang="th-TH" smtClean="0"/>
              <a:t>)</a:t>
            </a:r>
          </a:p>
          <a:p>
            <a:pPr marL="627063" lvl="2" indent="-17938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th-TH"/>
              <a:t>หลอกครอบครัวหรือเพื่อนของคุณว่ากำลังเดือดร้อน ขอให้โอนเงินมาช่วยด่วน</a:t>
            </a:r>
            <a:endParaRPr lang="en-US"/>
          </a:p>
          <a:p>
            <a:pPr marL="447675" lvl="2">
              <a:spcBef>
                <a:spcPts val="600"/>
              </a:spcBef>
              <a:spcAft>
                <a:spcPts val="600"/>
              </a:spcAft>
            </a:pPr>
            <a:endParaRPr lang="th-TH"/>
          </a:p>
          <a:p>
            <a:endParaRPr lang="th-TH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08E11-8D0C-4BBA-B438-3B9662A93D9B}" type="slidenum">
              <a:rPr lang="th-TH" smtClean="0">
                <a:solidFill>
                  <a:prstClr val="black"/>
                </a:solidFill>
              </a:rPr>
              <a:pPr/>
              <a:t>14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5030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514350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57189" y="4053378"/>
            <a:ext cx="5954712" cy="5375206"/>
          </a:xfrm>
        </p:spPr>
        <p:txBody>
          <a:bodyPr/>
          <a:lstStyle/>
          <a:p>
            <a:r>
              <a:rPr lang="th-TH" b="1" smtClean="0"/>
              <a:t>บทพูด</a:t>
            </a:r>
          </a:p>
          <a:p>
            <a:pPr marL="447675" lvl="1" indent="-17938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th-TH" b="1"/>
              <a:t>หลอกว่ารัก (</a:t>
            </a:r>
            <a:r>
              <a:rPr lang="en-US" b="1"/>
              <a:t>Romance scam) </a:t>
            </a:r>
            <a:endParaRPr lang="th-TH" b="1" smtClean="0"/>
          </a:p>
          <a:p>
            <a:pPr marL="627063" lvl="2" indent="-17938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th-TH" smtClean="0"/>
              <a:t>เริ่มจากการ</a:t>
            </a:r>
            <a:r>
              <a:rPr lang="th-TH"/>
              <a:t>ติดต่อผ่าน</a:t>
            </a:r>
            <a:r>
              <a:rPr lang="th-TH" b="1"/>
              <a:t>เว็บไซต์หาคู่</a:t>
            </a:r>
            <a:r>
              <a:rPr lang="th-TH"/>
              <a:t>หรือ </a:t>
            </a:r>
            <a:r>
              <a:rPr lang="en-US" b="1"/>
              <a:t>Social media </a:t>
            </a:r>
            <a:r>
              <a:rPr lang="th-TH"/>
              <a:t>โดยใช้รูป </a:t>
            </a:r>
            <a:r>
              <a:rPr lang="en-US"/>
              <a:t>Profile </a:t>
            </a:r>
            <a:r>
              <a:rPr lang="th-TH"/>
              <a:t>เป็นชาวต่างชาติหน้าตาดี </a:t>
            </a:r>
            <a:endParaRPr lang="th-TH" smtClean="0"/>
          </a:p>
          <a:p>
            <a:pPr marL="627063" lvl="2" indent="-17938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th-TH" smtClean="0"/>
              <a:t>เมื่อพูดคุยสักระยะจนเหยื่อตายใจหรือมีความหวัง ก็จะหลอก</a:t>
            </a:r>
            <a:r>
              <a:rPr lang="th-TH"/>
              <a:t>เหยื่อว่าจะมอบทรัพย์สิน/ของขวัญให้ แต่เหยื่อต้องโอนเงินบางส่วนไปให้ก่อน </a:t>
            </a:r>
            <a:endParaRPr lang="th-TH" smtClean="0"/>
          </a:p>
          <a:p>
            <a:pPr marL="627063" lvl="2" indent="-17938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th-TH" smtClean="0"/>
              <a:t>เช่น จะให้เงินมาซื้อ</a:t>
            </a:r>
            <a:r>
              <a:rPr lang="th-TH"/>
              <a:t>บ้านใน</a:t>
            </a:r>
            <a:r>
              <a:rPr lang="th-TH" smtClean="0"/>
              <a:t>เมืองไทยแต่</a:t>
            </a:r>
            <a:r>
              <a:rPr lang="th-TH"/>
              <a:t>โอนไม่ได้ เพราะต้องจ่ายค่าธรรมเนียม </a:t>
            </a:r>
            <a:r>
              <a:rPr lang="th-TH" smtClean="0"/>
              <a:t>จึงหว่านล้อมให้</a:t>
            </a:r>
            <a:r>
              <a:rPr lang="th-TH"/>
              <a:t>เหยื่อโอนค่าธรรมเนียมไปให้ก่อน แต่เมื่อโอนไปแล้วก็ติดต่อไม่ได้อีกเลย</a:t>
            </a:r>
          </a:p>
          <a:p>
            <a:pPr marL="447675" lvl="1" indent="-17938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th-TH" b="1"/>
              <a:t>ปลอมเป็นร้านค้าออนไลน์ </a:t>
            </a:r>
            <a:endParaRPr lang="th-TH" b="1" smtClean="0"/>
          </a:p>
          <a:p>
            <a:pPr marL="627063" lvl="2" indent="-17938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th-TH" smtClean="0"/>
              <a:t>โฆษณาชวนเชื่อว่าขาย</a:t>
            </a:r>
            <a:r>
              <a:rPr lang="th-TH"/>
              <a:t>สินค้าที่หายาก</a:t>
            </a:r>
            <a:r>
              <a:rPr lang="th-TH" smtClean="0"/>
              <a:t>หรือมีราคา</a:t>
            </a:r>
            <a:r>
              <a:rPr lang="th-TH"/>
              <a:t>ถูกกว่าท้องตลาดมาก </a:t>
            </a:r>
            <a:endParaRPr lang="th-TH" smtClean="0"/>
          </a:p>
          <a:p>
            <a:pPr marL="627063" lvl="2" indent="-17938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th-TH" smtClean="0"/>
              <a:t>เมื่อเหยื่อหลงเชื่อและโอนเงินค่าสินค้าไป ก็ไม่</a:t>
            </a:r>
            <a:r>
              <a:rPr lang="th-TH"/>
              <a:t>ส่งสินค้าให้และหนีหายไป</a:t>
            </a:r>
          </a:p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08E11-8D0C-4BBA-B438-3B9662A93D9B}" type="slidenum">
              <a:rPr lang="th-TH" smtClean="0">
                <a:solidFill>
                  <a:prstClr val="black"/>
                </a:solidFill>
              </a:rPr>
              <a:pPr/>
              <a:t>15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4777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61988" y="234950"/>
            <a:ext cx="5500687" cy="3094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22548" y="3362165"/>
            <a:ext cx="6156729" cy="6388044"/>
          </a:xfrm>
        </p:spPr>
        <p:txBody>
          <a:bodyPr/>
          <a:lstStyle/>
          <a:p>
            <a:pPr>
              <a:lnSpc>
                <a:spcPts val="1700"/>
              </a:lnSpc>
            </a:pPr>
            <a:r>
              <a:rPr lang="th-TH" sz="1500" b="1" spc="-30"/>
              <a:t>บทพูด   </a:t>
            </a:r>
            <a:endParaRPr lang="th-TH" sz="1500" b="1" spc="-30" smtClean="0"/>
          </a:p>
          <a:p>
            <a:pPr marL="92075" indent="-92075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th-TH" sz="1500" spc="-30" smtClean="0"/>
              <a:t>นอกจาก</a:t>
            </a:r>
            <a:r>
              <a:rPr lang="th-TH" sz="1500" spc="-30"/>
              <a:t>ต้องรอบคอบ มีสติ และละเอียดถี่ถ้วนในการใช้งานแล้ว คุณควร</a:t>
            </a:r>
            <a:r>
              <a:rPr lang="th-TH" sz="1500" b="1" spc="-30"/>
              <a:t>ป้องกันภัยที่มาจากโลก</a:t>
            </a:r>
            <a:r>
              <a:rPr lang="th-TH" sz="1500" b="1" spc="-30" smtClean="0"/>
              <a:t>ออนไลน์ </a:t>
            </a:r>
            <a:r>
              <a:rPr lang="th-TH" sz="1500" spc="-30" smtClean="0"/>
              <a:t>ดังนี้</a:t>
            </a:r>
            <a:endParaRPr lang="th-TH" sz="1500" spc="-30"/>
          </a:p>
          <a:p>
            <a:pPr marL="269875" lvl="1" indent="-177800">
              <a:lnSpc>
                <a:spcPts val="1700"/>
              </a:lnSpc>
              <a:buAutoNum type="arabicPeriod"/>
            </a:pPr>
            <a:r>
              <a:rPr lang="th-TH" sz="1500" b="1" spc="-30"/>
              <a:t>จำกัดวงเงินการโอนต่อครั้งหรือต่อวัน </a:t>
            </a:r>
            <a:r>
              <a:rPr lang="th-TH" sz="1500" spc="-30"/>
              <a:t>และ</a:t>
            </a:r>
            <a:r>
              <a:rPr lang="th-TH" sz="1500" b="1" spc="-30"/>
              <a:t>แยกบัญชีที่ใช้</a:t>
            </a:r>
            <a:r>
              <a:rPr lang="th-TH" sz="1500" b="1" spc="-30" smtClean="0"/>
              <a:t>ทำรายการออนไลน์</a:t>
            </a:r>
            <a:r>
              <a:rPr lang="th-TH" sz="1500" b="1" spc="-30"/>
              <a:t>ออกจากบัญชีเงินออม</a:t>
            </a:r>
            <a:r>
              <a:rPr lang="th-TH" sz="1500" spc="-30"/>
              <a:t> เพื่อลดความเสียหายหากถูกขโมยเงิน </a:t>
            </a:r>
          </a:p>
          <a:p>
            <a:pPr marL="269875" lvl="1" indent="-177800">
              <a:lnSpc>
                <a:spcPts val="1700"/>
              </a:lnSpc>
              <a:buFont typeface="+mj-lt"/>
              <a:buAutoNum type="arabicPeriod"/>
              <a:defRPr/>
            </a:pPr>
            <a:r>
              <a:rPr lang="th-TH" sz="1500" b="1" spc="-30" smtClean="0"/>
              <a:t>ดูแลคอมพิวเตอร์หรือสมาร์ทโฟนให้</a:t>
            </a:r>
            <a:r>
              <a:rPr lang="th-TH" sz="1500" b="1" spc="-30"/>
              <a:t>ปลอดภัย </a:t>
            </a:r>
            <a:r>
              <a:rPr lang="th-TH" sz="1500" b="0" spc="-30"/>
              <a:t>เพื่อป้องกันโจรคัดลอก</a:t>
            </a:r>
            <a:r>
              <a:rPr lang="th-TH" sz="1500" b="0" spc="-30" smtClean="0"/>
              <a:t>ข้อมูลโดย</a:t>
            </a:r>
          </a:p>
          <a:p>
            <a:pPr marL="450850" lvl="3" indent="-184150">
              <a:lnSpc>
                <a:spcPts val="1700"/>
              </a:lnSpc>
              <a:buFont typeface="Arial" panose="020B0604020202020204" pitchFamily="34" charset="0"/>
              <a:buChar char="•"/>
              <a:tabLst>
                <a:tab pos="450850" algn="l"/>
              </a:tabLst>
              <a:defRPr/>
            </a:pPr>
            <a:r>
              <a:rPr lang="th-TH" sz="1500" spc="-30" smtClean="0"/>
              <a:t>ใช้</a:t>
            </a:r>
            <a:r>
              <a:rPr lang="th-TH" sz="1500" spc="-30"/>
              <a:t>โปรแกรมป้องกันไวรัส</a:t>
            </a:r>
          </a:p>
          <a:p>
            <a:pPr marL="450850" marR="0" lvl="3" indent="-184150" algn="l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th-TH" sz="1500" spc="-30" smtClean="0"/>
              <a:t>ไม่ใช้โปรแกรมเถื่อน  ไม่ </a:t>
            </a:r>
            <a:r>
              <a:rPr lang="en-US" sz="1500" spc="-30" smtClean="0"/>
              <a:t>Jailbreak/Root </a:t>
            </a:r>
            <a:r>
              <a:rPr lang="th-TH" sz="1500" spc="-30" smtClean="0"/>
              <a:t>สมาร์ทโฟน</a:t>
            </a:r>
          </a:p>
          <a:p>
            <a:pPr marL="450850" lvl="3" indent="-184150">
              <a:lnSpc>
                <a:spcPts val="1700"/>
              </a:lnSpc>
              <a:buFont typeface="Arial" panose="020B0604020202020204" pitchFamily="34" charset="0"/>
              <a:buChar char="•"/>
              <a:defRPr/>
            </a:pPr>
            <a:r>
              <a:rPr lang="th-TH" sz="1500" spc="-30" smtClean="0"/>
              <a:t>ตั้งรหัสล็อคหน้าจอ</a:t>
            </a:r>
          </a:p>
          <a:p>
            <a:pPr marL="450850" lvl="3" indent="-184150">
              <a:lnSpc>
                <a:spcPts val="1700"/>
              </a:lnSpc>
              <a:buFont typeface="Arial" panose="020B0604020202020204" pitchFamily="34" charset="0"/>
              <a:buChar char="•"/>
              <a:defRPr/>
            </a:pPr>
            <a:r>
              <a:rPr lang="th-TH" sz="1500" spc="-30" smtClean="0"/>
              <a:t>ใช้ </a:t>
            </a:r>
            <a:r>
              <a:rPr lang="en-US" sz="1500" spc="-30" smtClean="0"/>
              <a:t>3G, 4G </a:t>
            </a:r>
            <a:r>
              <a:rPr lang="th-TH" sz="1500" spc="-30" smtClean="0"/>
              <a:t>ในการทำธุรกรรมทางการเงิน</a:t>
            </a:r>
            <a:r>
              <a:rPr lang="th-TH" sz="1500" spc="-30" baseline="0" smtClean="0"/>
              <a:t>แทน</a:t>
            </a:r>
            <a:r>
              <a:rPr lang="th-TH" sz="1500" spc="-30" smtClean="0"/>
              <a:t> </a:t>
            </a:r>
            <a:r>
              <a:rPr lang="en-US" sz="1500" spc="-30" smtClean="0"/>
              <a:t>Free wifi </a:t>
            </a:r>
            <a:r>
              <a:rPr lang="th-TH" sz="1500" spc="-30" smtClean="0"/>
              <a:t> หรือหลีกเลี่ยงการใช้คอมพิวเตอร์สาธารณะ</a:t>
            </a:r>
            <a:r>
              <a:rPr lang="th-TH" sz="1500" spc="-30" baseline="0" smtClean="0"/>
              <a:t> </a:t>
            </a:r>
            <a:r>
              <a:rPr lang="th-TH" sz="1500" spc="-30" smtClean="0"/>
              <a:t>เพราะอาจถูกดักจับ </a:t>
            </a:r>
            <a:r>
              <a:rPr lang="en-US" sz="1500" spc="-30" smtClean="0"/>
              <a:t>Username </a:t>
            </a:r>
            <a:r>
              <a:rPr lang="th-TH" sz="1500" spc="-30" smtClean="0"/>
              <a:t>และ </a:t>
            </a:r>
            <a:r>
              <a:rPr lang="en-US" sz="1500" spc="-30" smtClean="0"/>
              <a:t>Password </a:t>
            </a:r>
            <a:r>
              <a:rPr lang="th-TH" sz="1500" spc="-30" smtClean="0"/>
              <a:t>หรืออนุญาต</a:t>
            </a:r>
            <a:r>
              <a:rPr lang="th-TH" sz="1500" spc="-30"/>
              <a:t>ให้เครื่อง</a:t>
            </a:r>
            <a:r>
              <a:rPr lang="th-TH" sz="1500" spc="-30" smtClean="0"/>
              <a:t>จำข้อมูลโดย</a:t>
            </a:r>
            <a:r>
              <a:rPr lang="th-TH" sz="1500" spc="-30"/>
              <a:t>ไม่</a:t>
            </a:r>
            <a:r>
              <a:rPr lang="th-TH" sz="1500" spc="-30" smtClean="0"/>
              <a:t>ตั้งใจ</a:t>
            </a:r>
          </a:p>
          <a:p>
            <a:pPr marL="269875" marR="0" lvl="1" indent="-177800" algn="l" defTabSz="914400" rtl="0" eaLnBrk="1" fontAlgn="auto" latinLnBrk="0" hangingPunct="1">
              <a:lnSpc>
                <a:spcPts val="1700"/>
              </a:lnSpc>
              <a:buClrTx/>
              <a:buSzTx/>
              <a:buFont typeface="+mj-lt"/>
              <a:buAutoNum type="arabicPeriod"/>
              <a:tabLst>
                <a:tab pos="182563" algn="l"/>
              </a:tabLst>
              <a:defRPr/>
            </a:pPr>
            <a:r>
              <a:rPr lang="th-TH" sz="1500" b="1" spc="-30" smtClean="0"/>
              <a:t>คิดก่อนคลิก-ใช้เว็บไซต์/แอปพลิเคชันที่ป</a:t>
            </a:r>
            <a:r>
              <a:rPr lang="th-TH" sz="1500" b="1" spc="-30"/>
              <a:t>ลอดภัย </a:t>
            </a:r>
            <a:endParaRPr lang="th-TH" sz="1500" b="1" spc="-30" smtClean="0"/>
          </a:p>
          <a:p>
            <a:pPr marL="450850" marR="0" lvl="3" indent="-184150" algn="l" defTabSz="914400" rtl="0" eaLnBrk="1" fontAlgn="auto" latinLnBrk="0" hangingPunct="1">
              <a:lnSpc>
                <a:spcPts val="1700"/>
              </a:lnSpc>
              <a:buClrTx/>
              <a:buSzTx/>
              <a:buFont typeface="Arial" panose="020B0604020202020204" pitchFamily="34" charset="0"/>
              <a:buChar char="•"/>
              <a:tabLst>
                <a:tab pos="182563" algn="l"/>
              </a:tabLst>
              <a:defRPr/>
            </a:pPr>
            <a:r>
              <a:rPr lang="th-TH" sz="1500" spc="-30" smtClean="0"/>
              <a:t>ก่อนเปิดลิงก์ ไฟล์แนบ หรือดาวน์โหลดแอปพลิเคชันที่ผู้ส่งอ้างว่าเป็นธนาคาร ต้องตรวจสอบให้ดีว่าผู้ส่งเป็นธนาคารจริงหรือไม่ </a:t>
            </a:r>
          </a:p>
          <a:p>
            <a:pPr marL="450850" lvl="3" indent="-184150">
              <a:lnSpc>
                <a:spcPts val="1700"/>
              </a:lnSpc>
              <a:buFont typeface="Arial" panose="020B0604020202020204" pitchFamily="34" charset="0"/>
              <a:buChar char="•"/>
              <a:tabLst>
                <a:tab pos="182563" algn="l"/>
              </a:tabLst>
              <a:defRPr/>
            </a:pPr>
            <a:r>
              <a:rPr lang="th-TH" sz="1500" spc="-30" smtClean="0"/>
              <a:t>พิมพ์</a:t>
            </a:r>
            <a:r>
              <a:rPr lang="th-TH" sz="1500" spc="-30"/>
              <a:t>ชื่อเว็บไซต์</a:t>
            </a:r>
            <a:r>
              <a:rPr lang="th-TH" sz="1500" spc="-30" smtClean="0"/>
              <a:t>ธนาคารเองแทนการค้นหาด้วย </a:t>
            </a:r>
            <a:r>
              <a:rPr lang="en-US" sz="1500" spc="-30" smtClean="0"/>
              <a:t>Google </a:t>
            </a:r>
            <a:r>
              <a:rPr lang="th-TH" sz="1500" spc="-30" smtClean="0"/>
              <a:t>ซึ่งสามารถสังเกตเว็บไซต์ที่ปลอดภัยได้จาก </a:t>
            </a:r>
            <a:r>
              <a:rPr lang="en-US" sz="1500" spc="-30" smtClean="0"/>
              <a:t>https://</a:t>
            </a:r>
            <a:r>
              <a:rPr lang="th-TH" sz="1500" spc="-30" smtClean="0"/>
              <a:t>.... ที่มีรูปแม่กุญแจล็อก เพื่อหลีกเลี่ยงเว็บไซต์ปลอมที่หลอกขโมยข้อมูล</a:t>
            </a:r>
          </a:p>
          <a:p>
            <a:pPr marL="450850" lvl="3" indent="-184150">
              <a:lnSpc>
                <a:spcPts val="1700"/>
              </a:lnSpc>
              <a:buFont typeface="Arial" panose="020B0604020202020204" pitchFamily="34" charset="0"/>
              <a:buChar char="•"/>
              <a:defRPr/>
            </a:pPr>
            <a:r>
              <a:rPr lang="th-TH" sz="1500" spc="-30" smtClean="0"/>
              <a:t>ดาวน์โหลดแอปพลิเคชันด้วยตนเองผ่านทาง </a:t>
            </a:r>
            <a:r>
              <a:rPr lang="en-US" sz="1500" spc="-30" smtClean="0"/>
              <a:t>App Store </a:t>
            </a:r>
            <a:r>
              <a:rPr lang="th-TH" sz="1500" spc="-30" smtClean="0"/>
              <a:t>หรือ </a:t>
            </a:r>
            <a:r>
              <a:rPr lang="en-US" sz="1500" spc="-30" smtClean="0"/>
              <a:t>Google Play </a:t>
            </a:r>
            <a:r>
              <a:rPr lang="th-TH" sz="1500" spc="-30" smtClean="0"/>
              <a:t>หรือให้เจ้าหน้าที่ธนาคารแนะนำ</a:t>
            </a:r>
          </a:p>
          <a:p>
            <a:pPr marL="269875" lvl="1" indent="-177800">
              <a:lnSpc>
                <a:spcPts val="1700"/>
              </a:lnSpc>
              <a:buFont typeface="+mj-lt"/>
              <a:buAutoNum type="arabicPeriod"/>
              <a:tabLst>
                <a:tab pos="182563" algn="l"/>
              </a:tabLst>
              <a:defRPr/>
            </a:pPr>
            <a:r>
              <a:rPr lang="th-TH" sz="1500" b="1" spc="-30"/>
              <a:t>ตั้ง </a:t>
            </a:r>
            <a:r>
              <a:rPr lang="en-US" sz="1500" b="1" spc="-30"/>
              <a:t>Username</a:t>
            </a:r>
            <a:r>
              <a:rPr lang="th-TH" sz="1500" b="1" spc="-30"/>
              <a:t> หรือ </a:t>
            </a:r>
            <a:r>
              <a:rPr lang="en-US" sz="1500" b="1" spc="-30"/>
              <a:t>Password </a:t>
            </a:r>
            <a:r>
              <a:rPr lang="th-TH" sz="1500" b="1" spc="-30"/>
              <a:t>ให้เดายาก แต่จำได้แม่น </a:t>
            </a:r>
          </a:p>
          <a:p>
            <a:pPr marL="450850" marR="0" lvl="3" indent="-184150" algn="l" defTabSz="914400" rtl="0" eaLnBrk="1" fontAlgn="auto" latinLnBrk="0" hangingPunct="1">
              <a:lnSpc>
                <a:spcPts val="1700"/>
              </a:lnSpc>
              <a:buClrTx/>
              <a:buSzTx/>
              <a:buFont typeface="Arial" panose="020B0604020202020204" pitchFamily="34" charset="0"/>
              <a:buChar char="•"/>
              <a:tabLst>
                <a:tab pos="450850" algn="l"/>
              </a:tabLst>
              <a:defRPr/>
            </a:pPr>
            <a:r>
              <a:rPr lang="th-TH" sz="1500" spc="-30" smtClean="0"/>
              <a:t>เปลี่ยน </a:t>
            </a:r>
            <a:r>
              <a:rPr lang="en-US" sz="1500" spc="-30" smtClean="0"/>
              <a:t>Password </a:t>
            </a:r>
            <a:r>
              <a:rPr lang="th-TH" sz="1500" spc="-30" smtClean="0"/>
              <a:t>สม่ำเสมอ</a:t>
            </a:r>
          </a:p>
          <a:p>
            <a:pPr marL="450850" marR="0" lvl="3" indent="-184150" algn="l" defTabSz="914400" rtl="0" eaLnBrk="1" fontAlgn="auto" latinLnBrk="0" hangingPunct="1">
              <a:lnSpc>
                <a:spcPts val="1700"/>
              </a:lnSpc>
              <a:buClrTx/>
              <a:buSzTx/>
              <a:buFont typeface="Arial" panose="020B0604020202020204" pitchFamily="34" charset="0"/>
              <a:buChar char="•"/>
              <a:tabLst>
                <a:tab pos="450850" algn="l"/>
              </a:tabLst>
              <a:defRPr/>
            </a:pPr>
            <a:r>
              <a:rPr lang="th-TH" sz="1500" spc="-30" smtClean="0"/>
              <a:t>เมื่อเลิกใช้งานอย่าลืม </a:t>
            </a:r>
            <a:r>
              <a:rPr lang="en-US" sz="1500" spc="-30" smtClean="0"/>
              <a:t>Log out </a:t>
            </a:r>
            <a:r>
              <a:rPr lang="th-TH" sz="1500" spc="-30" smtClean="0"/>
              <a:t>ทุกครั้ง </a:t>
            </a:r>
          </a:p>
          <a:p>
            <a:pPr marL="450850" marR="0" lvl="3" indent="-184150" algn="l" defTabSz="914400" rtl="0" eaLnBrk="1" fontAlgn="auto" latinLnBrk="0" hangingPunct="1">
              <a:lnSpc>
                <a:spcPts val="1700"/>
              </a:lnSpc>
              <a:buClrTx/>
              <a:buSzTx/>
              <a:buFont typeface="Arial" panose="020B0604020202020204" pitchFamily="34" charset="0"/>
              <a:buChar char="•"/>
              <a:tabLst>
                <a:tab pos="450850" algn="l"/>
              </a:tabLst>
              <a:defRPr/>
            </a:pPr>
            <a:r>
              <a:rPr lang="th-TH" sz="1500" spc="-30" smtClean="0"/>
              <a:t>อย่าใช้</a:t>
            </a:r>
            <a:r>
              <a:rPr lang="en-US" sz="1500" spc="-30" smtClean="0"/>
              <a:t> Password </a:t>
            </a:r>
            <a:r>
              <a:rPr lang="th-TH" sz="1500" spc="-30" smtClean="0"/>
              <a:t>เดียวกันทุกที่</a:t>
            </a:r>
            <a:r>
              <a:rPr lang="th-TH" sz="1500" spc="-30" baseline="0" smtClean="0"/>
              <a:t> (</a:t>
            </a:r>
            <a:r>
              <a:rPr lang="en-US" sz="1500" spc="-30" baseline="0" smtClean="0"/>
              <a:t>Online banking</a:t>
            </a:r>
            <a:r>
              <a:rPr lang="th-TH" sz="1500" spc="-30" baseline="0" smtClean="0"/>
              <a:t>/</a:t>
            </a:r>
            <a:r>
              <a:rPr lang="en-US" sz="1500" spc="-30" baseline="0" smtClean="0"/>
              <a:t> </a:t>
            </a:r>
            <a:r>
              <a:rPr lang="th-TH" sz="1500" spc="-30" smtClean="0"/>
              <a:t>อีเมล</a:t>
            </a:r>
            <a:r>
              <a:rPr lang="th-TH" sz="1500" spc="-30" baseline="0" smtClean="0"/>
              <a:t>/</a:t>
            </a:r>
            <a:r>
              <a:rPr lang="th-TH" sz="1500" spc="-30" smtClean="0"/>
              <a:t> </a:t>
            </a:r>
            <a:r>
              <a:rPr lang="en-US" sz="1500" spc="-30" baseline="0" smtClean="0"/>
              <a:t>Social media)</a:t>
            </a:r>
            <a:endParaRPr lang="th-TH" sz="1500" spc="-30" smtClean="0"/>
          </a:p>
          <a:p>
            <a:pPr marL="450850" lvl="3" indent="-184150">
              <a:lnSpc>
                <a:spcPts val="1700"/>
              </a:lnSpc>
              <a:buFont typeface="Arial" panose="020B0604020202020204" pitchFamily="34" charset="0"/>
              <a:buChar char="•"/>
              <a:tabLst>
                <a:tab pos="450850" algn="l"/>
              </a:tabLst>
              <a:defRPr/>
            </a:pPr>
            <a:r>
              <a:rPr lang="th-TH" sz="1500" spc="-30" smtClean="0"/>
              <a:t>ห้าม</a:t>
            </a:r>
            <a:r>
              <a:rPr lang="th-TH" sz="1500" spc="-30"/>
              <a:t>บอก </a:t>
            </a:r>
            <a:r>
              <a:rPr lang="en-US" sz="1500" spc="-30"/>
              <a:t>Username</a:t>
            </a:r>
            <a:r>
              <a:rPr lang="th-TH" sz="1500" spc="-30"/>
              <a:t> หรือ </a:t>
            </a:r>
            <a:r>
              <a:rPr lang="en-US" sz="1500" spc="-30"/>
              <a:t>Password </a:t>
            </a:r>
            <a:r>
              <a:rPr lang="th-TH" sz="1500" spc="-30"/>
              <a:t>แก่ผู้อื่น </a:t>
            </a:r>
          </a:p>
          <a:p>
            <a:pPr marL="450850" lvl="3" indent="-184150">
              <a:lnSpc>
                <a:spcPts val="1700"/>
              </a:lnSpc>
              <a:buFont typeface="Arial" panose="020B0604020202020204" pitchFamily="34" charset="0"/>
              <a:buChar char="•"/>
              <a:tabLst>
                <a:tab pos="450850" algn="l"/>
              </a:tabLst>
              <a:defRPr/>
            </a:pPr>
            <a:r>
              <a:rPr lang="th-TH" sz="1500" spc="-30"/>
              <a:t>ไม่ตั้ง</a:t>
            </a:r>
            <a:r>
              <a:rPr lang="th-TH" sz="1500" spc="-30" smtClean="0"/>
              <a:t>ค่าให้คอมพิวเตอร์หรือสมาร์ทโฟนจำ </a:t>
            </a:r>
            <a:r>
              <a:rPr lang="en-US" sz="1500" spc="-30"/>
              <a:t>Password </a:t>
            </a:r>
            <a:endParaRPr lang="en-US" sz="1500" spc="-30" smtClean="0"/>
          </a:p>
          <a:p>
            <a:pPr marL="450850" lvl="3" indent="-184150">
              <a:lnSpc>
                <a:spcPts val="1700"/>
              </a:lnSpc>
              <a:buFont typeface="Arial" panose="020B0604020202020204" pitchFamily="34" charset="0"/>
              <a:buChar char="•"/>
              <a:tabLst>
                <a:tab pos="450850" algn="l"/>
              </a:tabLst>
              <a:defRPr/>
            </a:pPr>
            <a:r>
              <a:rPr lang="th-TH" sz="1500" kern="1200" smtClean="0">
                <a:solidFill>
                  <a:schemeClr val="tx1"/>
                </a:solidFill>
                <a:effectLst/>
              </a:rPr>
              <a:t>มีอีเมลสำรองสำหรับกู้คืนบัญชี หรือรีเซ็ต </a:t>
            </a:r>
            <a:r>
              <a:rPr lang="en-US" sz="1500" kern="1200" smtClean="0">
                <a:solidFill>
                  <a:schemeClr val="tx1"/>
                </a:solidFill>
                <a:effectLst/>
              </a:rPr>
              <a:t>Password</a:t>
            </a:r>
            <a:endParaRPr lang="th-TH" sz="1500" spc="-30"/>
          </a:p>
          <a:p>
            <a:pPr marL="269875" lvl="1" indent="-177800">
              <a:lnSpc>
                <a:spcPts val="1700"/>
              </a:lnSpc>
              <a:buFont typeface="+mj-lt"/>
              <a:buAutoNum type="arabicPeriod"/>
              <a:tabLst>
                <a:tab pos="182563" algn="l"/>
              </a:tabLst>
              <a:defRPr/>
            </a:pPr>
            <a:r>
              <a:rPr lang="th-TH" sz="1500" b="1" spc="-30" smtClean="0"/>
              <a:t>ตรวจสอบความถูกต้องของรายการ</a:t>
            </a:r>
          </a:p>
          <a:p>
            <a:pPr marL="450850" lvl="1" indent="-184150">
              <a:lnSpc>
                <a:spcPts val="1700"/>
              </a:lnSpc>
              <a:buFont typeface="Arial" panose="020B0604020202020204" pitchFamily="34" charset="0"/>
              <a:buChar char="•"/>
              <a:tabLst>
                <a:tab pos="182563" algn="l"/>
              </a:tabLst>
              <a:defRPr/>
            </a:pPr>
            <a:r>
              <a:rPr lang="th-TH" sz="1500" b="0" spc="-30" smtClean="0"/>
              <a:t>ตรวจก่อนยืนยันการทำรายการทุกครั้ง</a:t>
            </a:r>
          </a:p>
          <a:p>
            <a:pPr marL="450850" lvl="1" indent="-184150">
              <a:lnSpc>
                <a:spcPts val="1700"/>
              </a:lnSpc>
              <a:buFont typeface="Arial" panose="020B0604020202020204" pitchFamily="34" charset="0"/>
              <a:buChar char="•"/>
              <a:tabLst>
                <a:tab pos="182563" algn="l"/>
              </a:tabLst>
              <a:defRPr/>
            </a:pPr>
            <a:r>
              <a:rPr lang="th-TH" sz="1500" b="0" spc="-30" smtClean="0"/>
              <a:t>ตรวจความเคลื่อนไหวของเงินในบัญชี ทั้ง</a:t>
            </a:r>
            <a:r>
              <a:rPr lang="th-TH" sz="1500" b="0" spc="-30"/>
              <a:t>รายการใช้จ่าย การโอนเงิน และยอดเงิน</a:t>
            </a:r>
            <a:r>
              <a:rPr lang="th-TH" sz="1500" b="0" spc="-30" smtClean="0"/>
              <a:t>คงเหลือ</a:t>
            </a:r>
            <a:r>
              <a:rPr lang="th-TH" sz="1500" b="0" spc="-30" baseline="0" smtClean="0"/>
              <a:t> </a:t>
            </a:r>
            <a:r>
              <a:rPr lang="th-TH" sz="1500" b="0" spc="-30" smtClean="0"/>
              <a:t>ผ่าน </a:t>
            </a:r>
            <a:r>
              <a:rPr lang="en-US" sz="1500" b="0" spc="-30"/>
              <a:t>SMS </a:t>
            </a:r>
            <a:r>
              <a:rPr lang="th-TH" sz="1500" b="0" spc="-30"/>
              <a:t>หรืออีเมลที่ลงทะเบียนให้ธนาคารแจ้งเตือน </a:t>
            </a:r>
            <a:endParaRPr lang="th-TH" sz="1500" b="0" spc="-30" smtClean="0"/>
          </a:p>
          <a:p>
            <a:pPr marL="269875" marR="0" lvl="1" indent="-177800" algn="l" defTabSz="914400" rtl="0" eaLnBrk="1" fontAlgn="auto" latinLnBrk="0" hangingPunct="1">
              <a:lnSpc>
                <a:spcPts val="1700"/>
              </a:lnSpc>
              <a:buClrTx/>
              <a:buSzTx/>
              <a:tabLst>
                <a:tab pos="182563" algn="l"/>
              </a:tabLst>
              <a:defRPr/>
            </a:pPr>
            <a:r>
              <a:rPr lang="th-TH" sz="1500" b="1" spc="-30" smtClean="0"/>
              <a:t>6.  รีบติดต่อธนาคารหาก</a:t>
            </a:r>
            <a:r>
              <a:rPr lang="th-TH" sz="1500" b="1" spc="-30"/>
              <a:t>พบรายการ</a:t>
            </a:r>
            <a:r>
              <a:rPr lang="th-TH" sz="1500" b="1" spc="-30" smtClean="0"/>
              <a:t>ผิดปกติ หรือเมื่อเปลี่ยน</a:t>
            </a:r>
            <a:r>
              <a:rPr lang="th-TH" sz="1500" b="1" spc="-30"/>
              <a:t>เบอร์โทรศัพท์ อีเมล หรือที่อยู่ </a:t>
            </a:r>
            <a:endParaRPr lang="th-TH" sz="1500" b="1" spc="-30" smtClean="0"/>
          </a:p>
          <a:p>
            <a:pPr marL="269875" marR="0" lvl="1" indent="-177800" algn="l" defTabSz="914400" rtl="0" eaLnBrk="1" fontAlgn="auto" latinLnBrk="0" hangingPunct="1">
              <a:lnSpc>
                <a:spcPts val="1700"/>
              </a:lnSpc>
              <a:buClrTx/>
              <a:buSzTx/>
              <a:tabLst>
                <a:tab pos="182563" algn="l"/>
              </a:tabLst>
              <a:defRPr/>
            </a:pPr>
            <a:r>
              <a:rPr lang="th-TH" sz="1500" b="1" spc="-30" smtClean="0"/>
              <a:t>7.  เปิดเผย</a:t>
            </a:r>
            <a:r>
              <a:rPr lang="th-TH" sz="1500" b="1" spc="-30"/>
              <a:t>ข้อมูลส่วนตัวใน </a:t>
            </a:r>
            <a:r>
              <a:rPr lang="en-US" sz="1500" b="1" spc="-30"/>
              <a:t>Social media </a:t>
            </a:r>
            <a:r>
              <a:rPr lang="th-TH" sz="1500" b="1" spc="-30"/>
              <a:t>เท่าที่จำเป็น และติดตามข่าวสารอยู่เสมอ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08E11-8D0C-4BBA-B438-3B9662A93D9B}" type="slidenum">
              <a:rPr lang="th-TH" smtClean="0">
                <a:solidFill>
                  <a:prstClr val="black"/>
                </a:solidFill>
              </a:rPr>
              <a:pPr/>
              <a:t>16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38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514350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57188" y="4053377"/>
            <a:ext cx="5954712" cy="5375206"/>
          </a:xfrm>
        </p:spPr>
        <p:txBody>
          <a:bodyPr/>
          <a:lstStyle/>
          <a:p>
            <a:r>
              <a:rPr lang="th-TH" b="1" smtClean="0"/>
              <a:t>บทพูด 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182563" algn="l"/>
              </a:tabLst>
            </a:pPr>
            <a:r>
              <a:rPr lang="th-TH"/>
              <a:t>หากคุณเผลอคลิกลิงก์ </a:t>
            </a:r>
            <a:r>
              <a:rPr lang="th-TH" smtClean="0"/>
              <a:t>เปิด</a:t>
            </a:r>
            <a:r>
              <a:rPr lang="th-TH"/>
              <a:t>ไฟล์แนบในอีเมลปลอม ดาวน์โหลดโปรแกรมที่น่าสงสัย </a:t>
            </a:r>
            <a:r>
              <a:rPr lang="th-TH" smtClean="0"/>
              <a:t>หรือ</a:t>
            </a:r>
            <a:br>
              <a:rPr lang="th-TH" smtClean="0"/>
            </a:br>
            <a:r>
              <a:rPr lang="th-TH" smtClean="0"/>
              <a:t>พบ</a:t>
            </a:r>
            <a:r>
              <a:rPr lang="th-TH"/>
              <a:t>เหตุการณ์ผิดสังเกต เช่น ยอดเงินในบัญชีลดลงหรือได้รับ </a:t>
            </a:r>
            <a:r>
              <a:rPr lang="en-US"/>
              <a:t>One Time Password (OTP) </a:t>
            </a:r>
            <a:r>
              <a:rPr lang="th-TH" smtClean="0"/>
              <a:t/>
            </a:r>
            <a:br>
              <a:rPr lang="th-TH" smtClean="0"/>
            </a:br>
            <a:r>
              <a:rPr lang="th-TH" smtClean="0"/>
              <a:t>ทั้ง </a:t>
            </a:r>
            <a:r>
              <a:rPr lang="th-TH"/>
              <a:t>ๆ </a:t>
            </a:r>
            <a:r>
              <a:rPr lang="th-TH" smtClean="0"/>
              <a:t>ที่ไม่ได้</a:t>
            </a:r>
            <a:r>
              <a:rPr lang="th-TH"/>
              <a:t>ทำธุรกรรม </a:t>
            </a:r>
            <a:r>
              <a:rPr lang="th-TH" smtClean="0"/>
              <a:t>ให้</a:t>
            </a:r>
            <a:r>
              <a:rPr lang="th-TH" b="1"/>
              <a:t>รีบติดต่อธนาคารทันที</a:t>
            </a:r>
            <a:endParaRPr lang="th-TH" b="1" smtClean="0"/>
          </a:p>
          <a:p>
            <a:pPr>
              <a:spcBef>
                <a:spcPts val="600"/>
              </a:spcBef>
              <a:tabLst>
                <a:tab pos="182563" algn="l"/>
              </a:tabLst>
            </a:pPr>
            <a:endParaRPr lang="th-TH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E207D-A438-4047-9010-370A8666F5A8}" type="slidenum">
              <a:rPr lang="th-TH" smtClean="0"/>
              <a:t>17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556921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514350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57188" y="4053377"/>
            <a:ext cx="5954712" cy="5375206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th-TH" b="1" kern="1200" smtClean="0">
                <a:solidFill>
                  <a:schemeClr val="tx1"/>
                </a:solidFill>
                <a:effectLst/>
              </a:rPr>
              <a:t>ผู้สอนอธิบาย  กิจกรรมที่ 4.1  เกมไฟเขียว-ไฟเหลือง-ไฟแดง </a:t>
            </a:r>
            <a:r>
              <a:rPr lang="en-GB" b="1" kern="1200" smtClean="0">
                <a:solidFill>
                  <a:schemeClr val="tx1"/>
                </a:solidFill>
                <a:effectLst/>
              </a:rPr>
              <a:t>(</a:t>
            </a:r>
            <a:r>
              <a:rPr lang="th-TH" b="1" kern="1200" smtClean="0">
                <a:solidFill>
                  <a:schemeClr val="tx1"/>
                </a:solidFill>
                <a:effectLst/>
              </a:rPr>
              <a:t>ประมาณ 1</a:t>
            </a:r>
            <a:r>
              <a:rPr lang="en-GB" b="1" kern="1200" smtClean="0">
                <a:solidFill>
                  <a:schemeClr val="tx1"/>
                </a:solidFill>
                <a:effectLst/>
              </a:rPr>
              <a:t>0</a:t>
            </a:r>
            <a:r>
              <a:rPr lang="th-TH" b="1" kern="1200" smtClean="0">
                <a:solidFill>
                  <a:schemeClr val="tx1"/>
                </a:solidFill>
                <a:effectLst/>
              </a:rPr>
              <a:t> นาที</a:t>
            </a:r>
            <a:r>
              <a:rPr lang="en-GB" b="1" kern="1200" smtClean="0">
                <a:solidFill>
                  <a:schemeClr val="tx1"/>
                </a:solidFill>
                <a:effectLst/>
              </a:rPr>
              <a:t>)</a:t>
            </a:r>
            <a:endParaRPr lang="en-US" kern="1200" smtClean="0">
              <a:solidFill>
                <a:schemeClr val="tx1"/>
              </a:solidFill>
              <a:effectLst/>
            </a:endParaRPr>
          </a:p>
          <a:p>
            <a:pPr marL="182563" indent="-18256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th-TH" b="1" kern="1200" smtClean="0">
                <a:solidFill>
                  <a:schemeClr val="tx1"/>
                </a:solidFill>
                <a:effectLst/>
              </a:rPr>
              <a:t>อุปกรณ์/ สิ่งที่ต้องเตรียม</a:t>
            </a:r>
            <a:r>
              <a:rPr lang="en-US" b="1" kern="1200" smtClean="0">
                <a:solidFill>
                  <a:schemeClr val="tx1"/>
                </a:solidFill>
                <a:effectLst/>
              </a:rPr>
              <a:t>:</a:t>
            </a:r>
            <a:r>
              <a:rPr lang="th-TH" b="1" kern="1200" smtClean="0">
                <a:solidFill>
                  <a:schemeClr val="tx1"/>
                </a:solidFill>
                <a:effectLst/>
              </a:rPr>
              <a:t> </a:t>
            </a:r>
            <a:r>
              <a:rPr lang="th-TH" b="0" kern="1200" baseline="0" smtClean="0">
                <a:solidFill>
                  <a:schemeClr val="tx1"/>
                </a:solidFill>
                <a:effectLst/>
              </a:rPr>
              <a:t> </a:t>
            </a:r>
            <a:r>
              <a:rPr lang="th-TH" kern="1200" smtClean="0">
                <a:solidFill>
                  <a:schemeClr val="tx1"/>
                </a:solidFill>
                <a:effectLst/>
              </a:rPr>
              <a:t>ใบกิจกรรม </a:t>
            </a:r>
            <a:r>
              <a:rPr lang="en-US" kern="1200" smtClean="0">
                <a:solidFill>
                  <a:schemeClr val="tx1"/>
                </a:solidFill>
                <a:effectLst/>
              </a:rPr>
              <a:t>“</a:t>
            </a:r>
            <a:r>
              <a:rPr lang="th-TH" kern="1200" smtClean="0">
                <a:solidFill>
                  <a:schemeClr val="tx1"/>
                </a:solidFill>
                <a:effectLst/>
              </a:rPr>
              <a:t>เกมไฟเขียว-ไฟเหลือง-ไฟแดง</a:t>
            </a:r>
            <a:r>
              <a:rPr lang="en-US" kern="1200" smtClean="0">
                <a:solidFill>
                  <a:schemeClr val="tx1"/>
                </a:solidFill>
                <a:effectLst/>
              </a:rPr>
              <a:t>”</a:t>
            </a:r>
            <a:r>
              <a:rPr lang="th-TH" kern="1200" smtClean="0">
                <a:solidFill>
                  <a:schemeClr val="tx1"/>
                </a:solidFill>
                <a:effectLst/>
              </a:rPr>
              <a:t> ตามจำนวนกลุ่มผู้เรียน</a:t>
            </a:r>
            <a:endParaRPr lang="en-US" kern="1200" smtClean="0">
              <a:solidFill>
                <a:schemeClr val="tx1"/>
              </a:solidFill>
              <a:effectLst/>
            </a:endParaRPr>
          </a:p>
          <a:p>
            <a:pPr marL="182563" indent="-18256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th-TH" b="1" kern="1200" smtClean="0">
                <a:solidFill>
                  <a:schemeClr val="tx1"/>
                </a:solidFill>
                <a:effectLst/>
              </a:rPr>
              <a:t>วิธีการ</a:t>
            </a:r>
            <a:endParaRPr lang="en-US" kern="1200" smtClean="0">
              <a:solidFill>
                <a:schemeClr val="tx1"/>
              </a:solidFill>
              <a:effectLst/>
            </a:endParaRPr>
          </a:p>
          <a:p>
            <a:pPr marL="182563" lvl="0">
              <a:spcBef>
                <a:spcPts val="600"/>
              </a:spcBef>
            </a:pPr>
            <a:r>
              <a:rPr lang="th-TH" kern="1200" smtClean="0">
                <a:solidFill>
                  <a:schemeClr val="tx1"/>
                </a:solidFill>
                <a:effectLst/>
              </a:rPr>
              <a:t>1. ผู้สอนแบ่งผู้เรียนเป็นกลุ่ม กลุ่มละ 5 คน (อาจเปลี่ยนแปลงได้ตามความเหมาะสม)</a:t>
            </a:r>
            <a:endParaRPr lang="en-US" kern="1200" smtClean="0">
              <a:solidFill>
                <a:schemeClr val="tx1"/>
              </a:solidFill>
              <a:effectLst/>
            </a:endParaRPr>
          </a:p>
          <a:p>
            <a:pPr marL="182563" lvl="0">
              <a:spcBef>
                <a:spcPts val="600"/>
              </a:spcBef>
            </a:pPr>
            <a:r>
              <a:rPr lang="th-TH" kern="1200" smtClean="0">
                <a:solidFill>
                  <a:schemeClr val="tx1"/>
                </a:solidFill>
                <a:effectLst/>
              </a:rPr>
              <a:t>2. ผู้สอนแจกใบกิจกรรมให้ผู้เรียนและชี้แจงวิธีการทำกิจกรรมดังนี้ </a:t>
            </a:r>
            <a:endParaRPr lang="en-US" kern="1200" smtClean="0">
              <a:solidFill>
                <a:schemeClr val="tx1"/>
              </a:solidFill>
              <a:effectLst/>
            </a:endParaRPr>
          </a:p>
          <a:p>
            <a:pPr marL="182563" indent="176213">
              <a:spcBef>
                <a:spcPts val="600"/>
              </a:spcBef>
            </a:pPr>
            <a:r>
              <a:rPr lang="th-TH" kern="1200" smtClean="0">
                <a:solidFill>
                  <a:schemeClr val="tx1"/>
                </a:solidFill>
                <a:effectLst/>
              </a:rPr>
              <a:t>2.1 อธิบายความหมายของสัญลักษณ์ไฟเขียว ไฟเหลือง และไฟแดง</a:t>
            </a:r>
            <a:endParaRPr lang="en-US" kern="1200" smtClean="0">
              <a:solidFill>
                <a:schemeClr val="tx1"/>
              </a:solidFill>
              <a:effectLst/>
            </a:endParaRPr>
          </a:p>
          <a:p>
            <a:pPr marL="538163" indent="182563">
              <a:buFont typeface="Arial" panose="020B0604020202020204" pitchFamily="34" charset="0"/>
              <a:buChar char="•"/>
            </a:pPr>
            <a:r>
              <a:rPr lang="th-TH" b="1" kern="1200" smtClean="0">
                <a:solidFill>
                  <a:schemeClr val="tx1"/>
                </a:solidFill>
                <a:effectLst/>
              </a:rPr>
              <a:t>ไฟเขียว</a:t>
            </a:r>
            <a:r>
              <a:rPr lang="th-TH" kern="1200" smtClean="0">
                <a:solidFill>
                  <a:schemeClr val="tx1"/>
                </a:solidFill>
                <a:effectLst/>
              </a:rPr>
              <a:t> หมายถึง ความปลอดภัย เป็นพฤติกรรมที่ดี ควรทำต่อ (</a:t>
            </a:r>
            <a:r>
              <a:rPr lang="en-US" kern="1200" smtClean="0">
                <a:solidFill>
                  <a:schemeClr val="tx1"/>
                </a:solidFill>
                <a:effectLst/>
              </a:rPr>
              <a:t>Continue)</a:t>
            </a:r>
          </a:p>
          <a:p>
            <a:pPr marL="538163" indent="182563">
              <a:buFont typeface="Arial" panose="020B0604020202020204" pitchFamily="34" charset="0"/>
              <a:buChar char="•"/>
            </a:pPr>
            <a:r>
              <a:rPr lang="th-TH" b="1" kern="1200" smtClean="0">
                <a:solidFill>
                  <a:schemeClr val="tx1"/>
                </a:solidFill>
                <a:effectLst/>
              </a:rPr>
              <a:t>ไฟเหลือง</a:t>
            </a:r>
            <a:r>
              <a:rPr lang="th-TH" kern="1200" smtClean="0">
                <a:solidFill>
                  <a:schemeClr val="tx1"/>
                </a:solidFill>
                <a:effectLst/>
              </a:rPr>
              <a:t> หมายถึง สถานการณ์ที่เป็นจุดตัดสินใจ ควรระมัดระวัง (</a:t>
            </a:r>
            <a:r>
              <a:rPr lang="en-US" kern="1200" smtClean="0">
                <a:solidFill>
                  <a:schemeClr val="tx1"/>
                </a:solidFill>
                <a:effectLst/>
              </a:rPr>
              <a:t>Beware)</a:t>
            </a:r>
          </a:p>
          <a:p>
            <a:pPr marL="538163" indent="182563">
              <a:buFont typeface="Arial" panose="020B0604020202020204" pitchFamily="34" charset="0"/>
              <a:buChar char="•"/>
            </a:pPr>
            <a:r>
              <a:rPr lang="th-TH" b="1" kern="1200" smtClean="0">
                <a:solidFill>
                  <a:schemeClr val="tx1"/>
                </a:solidFill>
                <a:effectLst/>
              </a:rPr>
              <a:t>ไฟแดง</a:t>
            </a:r>
            <a:r>
              <a:rPr lang="th-TH" kern="1200" smtClean="0">
                <a:solidFill>
                  <a:schemeClr val="tx1"/>
                </a:solidFill>
                <a:effectLst/>
              </a:rPr>
              <a:t> หมายถึง ความเสี่ยง เป็นพฤติกรรมที่เสี่ยง ควรหลีกเลี่ยง/หยุดทำ (</a:t>
            </a:r>
            <a:r>
              <a:rPr lang="en-US" kern="1200" smtClean="0">
                <a:solidFill>
                  <a:schemeClr val="tx1"/>
                </a:solidFill>
                <a:effectLst/>
              </a:rPr>
              <a:t>Stop)</a:t>
            </a:r>
          </a:p>
          <a:p>
            <a:pPr marL="182563" indent="176213">
              <a:spcBef>
                <a:spcPts val="600"/>
              </a:spcBef>
            </a:pPr>
            <a:r>
              <a:rPr lang="th-TH" kern="1200" smtClean="0">
                <a:solidFill>
                  <a:schemeClr val="tx1"/>
                </a:solidFill>
                <a:effectLst/>
              </a:rPr>
              <a:t>2.2 ให้ผู้เรียนแต่ละกลุ่ม</a:t>
            </a:r>
          </a:p>
          <a:p>
            <a:pPr marL="720725" indent="-182563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803275" algn="l"/>
              </a:tabLst>
            </a:pPr>
            <a:r>
              <a:rPr lang="th-TH" b="1" kern="1200" smtClean="0">
                <a:solidFill>
                  <a:schemeClr val="tx1"/>
                </a:solidFill>
                <a:effectLst/>
              </a:rPr>
              <a:t>เลือกเหตุการณ์กลโกง </a:t>
            </a:r>
            <a:r>
              <a:rPr lang="en-US" smtClean="0"/>
              <a:t>1 </a:t>
            </a:r>
            <a:r>
              <a:rPr lang="th-TH"/>
              <a:t>เหตุการณ์</a:t>
            </a:r>
            <a:r>
              <a:rPr lang="th-TH" smtClean="0"/>
              <a:t>จาก </a:t>
            </a:r>
            <a:r>
              <a:rPr lang="th-TH" b="1" kern="1200" smtClean="0">
                <a:solidFill>
                  <a:schemeClr val="tx1"/>
                </a:solidFill>
                <a:effectLst/>
              </a:rPr>
              <a:t>(1) แชร์ลูกโซ่ </a:t>
            </a:r>
            <a:r>
              <a:rPr lang="en-US" b="1" kern="1200" smtClean="0">
                <a:solidFill>
                  <a:schemeClr val="tx1"/>
                </a:solidFill>
                <a:effectLst/>
              </a:rPr>
              <a:t>(2) </a:t>
            </a:r>
            <a:r>
              <a:rPr lang="th-TH" b="1" kern="1200" smtClean="0">
                <a:solidFill>
                  <a:schemeClr val="tx1"/>
                </a:solidFill>
                <a:effectLst/>
              </a:rPr>
              <a:t>แก๊ง </a:t>
            </a:r>
            <a:r>
              <a:rPr lang="en-US" b="1" kern="1200" smtClean="0">
                <a:solidFill>
                  <a:schemeClr val="tx1"/>
                </a:solidFill>
                <a:effectLst/>
              </a:rPr>
              <a:t>Call center</a:t>
            </a:r>
            <a:r>
              <a:rPr lang="th-TH" b="1" kern="1200" smtClean="0">
                <a:solidFill>
                  <a:schemeClr val="tx1"/>
                </a:solidFill>
                <a:effectLst/>
              </a:rPr>
              <a:t> หรือ </a:t>
            </a:r>
            <a:br>
              <a:rPr lang="th-TH" b="1" kern="1200" smtClean="0">
                <a:solidFill>
                  <a:schemeClr val="tx1"/>
                </a:solidFill>
                <a:effectLst/>
              </a:rPr>
            </a:br>
            <a:r>
              <a:rPr lang="th-TH" b="1" kern="1200" smtClean="0">
                <a:solidFill>
                  <a:schemeClr val="tx1"/>
                </a:solidFill>
                <a:effectLst/>
              </a:rPr>
              <a:t>(3) โจรในโลกออนไลน์ (ไซเบอร์)  </a:t>
            </a:r>
            <a:r>
              <a:rPr lang="th-TH" kern="1200" smtClean="0">
                <a:solidFill>
                  <a:schemeClr val="tx1"/>
                </a:solidFill>
                <a:effectLst/>
              </a:rPr>
              <a:t>(ทั้งห้องควรเลือกครบ 3 เหตุการณ์) </a:t>
            </a:r>
          </a:p>
          <a:p>
            <a:pPr marL="720725" indent="-182563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803275" algn="l"/>
              </a:tabLst>
            </a:pPr>
            <a:r>
              <a:rPr lang="th-TH" kern="1200" smtClean="0">
                <a:solidFill>
                  <a:schemeClr val="tx1"/>
                </a:solidFill>
                <a:effectLst/>
              </a:rPr>
              <a:t>ระบุรายละเอียดของเหตุการณ์ที่มิจฉาชีพมักใช้หลอกเหยื่อ โดยค้นคว้าจาก</a:t>
            </a:r>
            <a:r>
              <a:rPr lang="th-TH" kern="1200" baseline="0" smtClean="0">
                <a:solidFill>
                  <a:schemeClr val="tx1"/>
                </a:solidFill>
                <a:effectLst/>
              </a:rPr>
              <a:t>อินเทอร์เน็ตเพิ่มเติมได้</a:t>
            </a:r>
            <a:r>
              <a:rPr lang="th-TH" kern="1200" smtClean="0">
                <a:solidFill>
                  <a:schemeClr val="tx1"/>
                </a:solidFill>
                <a:effectLst/>
              </a:rPr>
              <a:t> </a:t>
            </a:r>
          </a:p>
          <a:p>
            <a:pPr marL="630238" indent="-274638">
              <a:spcBef>
                <a:spcPts val="600"/>
              </a:spcBef>
            </a:pPr>
            <a:r>
              <a:rPr lang="th-TH" kern="1200" smtClean="0">
                <a:solidFill>
                  <a:schemeClr val="tx1"/>
                </a:solidFill>
                <a:effectLst/>
              </a:rPr>
              <a:t>2.3 ให้ผู้เรียนแต่ละกลุ่ม</a:t>
            </a:r>
            <a:r>
              <a:rPr lang="th-TH" b="1" kern="1200" smtClean="0">
                <a:solidFill>
                  <a:schemeClr val="tx1"/>
                </a:solidFill>
                <a:effectLst/>
              </a:rPr>
              <a:t>สวมบทบาท (</a:t>
            </a:r>
            <a:r>
              <a:rPr lang="en-US" b="1" kern="1200" smtClean="0">
                <a:solidFill>
                  <a:schemeClr val="tx1"/>
                </a:solidFill>
                <a:effectLst/>
              </a:rPr>
              <a:t>Roleplay</a:t>
            </a:r>
            <a:r>
              <a:rPr lang="th-TH" b="1" kern="1200" smtClean="0">
                <a:solidFill>
                  <a:schemeClr val="tx1"/>
                </a:solidFill>
                <a:effectLst/>
              </a:rPr>
              <a:t>) เป็นเหยื่อของแก๊งมิจฉาชีพ</a:t>
            </a:r>
            <a:r>
              <a:rPr lang="th-TH" kern="1200" smtClean="0">
                <a:solidFill>
                  <a:schemeClr val="tx1"/>
                </a:solidFill>
                <a:effectLst/>
              </a:rPr>
              <a:t> แล้วช่วยกันระดมความคิดเห็นและ</a:t>
            </a:r>
            <a:r>
              <a:rPr lang="th-TH" b="1" kern="1200" smtClean="0">
                <a:solidFill>
                  <a:schemeClr val="tx1"/>
                </a:solidFill>
                <a:effectLst/>
              </a:rPr>
              <a:t>เขียนลงในใบกิจกรรมเกี่ยวกับสิ่งที่ควรทำ สิ่งที่ควรระวัง และสิ่งที่ควรหลีกเลี่ยง/หยุดทำ</a:t>
            </a:r>
            <a:r>
              <a:rPr lang="th-TH" kern="1200" smtClean="0">
                <a:solidFill>
                  <a:schemeClr val="tx1"/>
                </a:solidFill>
                <a:effectLst/>
              </a:rPr>
              <a:t> เพื่อป้องกันไม่ให้ตกเป็นเหยื่อ/หลงเชื่อมิจฉาชีพ</a:t>
            </a:r>
            <a:endParaRPr lang="en-US" kern="1200" smtClean="0">
              <a:solidFill>
                <a:schemeClr val="tx1"/>
              </a:solidFill>
              <a:effectLst/>
            </a:endParaRPr>
          </a:p>
          <a:p>
            <a:pPr marL="630238" indent="-274638">
              <a:spcBef>
                <a:spcPts val="600"/>
              </a:spcBef>
            </a:pPr>
            <a:r>
              <a:rPr lang="th-TH" kern="1200" smtClean="0">
                <a:solidFill>
                  <a:schemeClr val="tx1"/>
                </a:solidFill>
                <a:effectLst/>
              </a:rPr>
              <a:t>2.</a:t>
            </a:r>
            <a:r>
              <a:rPr lang="en-US" kern="1200" smtClean="0">
                <a:solidFill>
                  <a:schemeClr val="tx1"/>
                </a:solidFill>
                <a:effectLst/>
              </a:rPr>
              <a:t>4</a:t>
            </a:r>
            <a:r>
              <a:rPr lang="th-TH" kern="1200" smtClean="0">
                <a:solidFill>
                  <a:schemeClr val="tx1"/>
                </a:solidFill>
                <a:effectLst/>
              </a:rPr>
              <a:t> ให้ตัวแทนของผู้เรียนแต่ละกลุ่มนำเสนอ เพื่อแลกเปลี่ยนความคิดเห็นกับผู้เรียนกลุ่มอื่น </a:t>
            </a:r>
            <a:endParaRPr lang="en-US" kern="1200" smtClean="0">
              <a:solidFill>
                <a:schemeClr val="tx1"/>
              </a:solidFill>
              <a:effectLst/>
            </a:endParaRPr>
          </a:p>
          <a:p>
            <a:endParaRPr lang="th-TH" sz="1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08E11-8D0C-4BBA-B438-3B9662A93D9B}" type="slidenum">
              <a:rPr lang="th-TH" smtClean="0">
                <a:solidFill>
                  <a:prstClr val="black"/>
                </a:solidFill>
              </a:rPr>
              <a:pPr/>
              <a:t>18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1169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514350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57188" y="4053377"/>
            <a:ext cx="5954712" cy="5375206"/>
          </a:xfrm>
        </p:spPr>
        <p:txBody>
          <a:bodyPr/>
          <a:lstStyle/>
          <a:p>
            <a:r>
              <a:rPr lang="th-TH" b="1" smtClean="0"/>
              <a:t>ผู้สอนอธิบาย  กิจกรรมที่ 4.2  เล่น เล่า เท่าทันภัยทางการเงิน (ประมาณ 25 นาที)</a:t>
            </a:r>
          </a:p>
          <a:p>
            <a:pPr marL="182563" indent="-18256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th-TH" b="1" smtClean="0"/>
              <a:t>อุปกรณ์/ สิ่งที่ต้องเตรียม</a:t>
            </a:r>
            <a:r>
              <a:rPr lang="en-US" b="1" smtClean="0"/>
              <a:t>:</a:t>
            </a:r>
            <a:r>
              <a:rPr lang="th-TH" smtClean="0"/>
              <a:t> บัตรกิจกรรมที่ระบุสถานการณ์ภัยทางการเงิน</a:t>
            </a:r>
          </a:p>
          <a:p>
            <a:pPr marL="182563" indent="-18256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th-TH" b="1" smtClean="0"/>
              <a:t>วิธีการ</a:t>
            </a:r>
          </a:p>
          <a:p>
            <a:pPr marL="355600" indent="-173038"/>
            <a:r>
              <a:rPr lang="th-TH" smtClean="0"/>
              <a:t>1.	ผู้สอนแบ่งกลุ่มผู้เรียนออกเป็น 5 กลุ่ม (อาจเปลี่ยนแปลงได้ตามความเหมาะสม)</a:t>
            </a:r>
          </a:p>
          <a:p>
            <a:pPr marL="355600" indent="-173038"/>
            <a:r>
              <a:rPr lang="th-TH" smtClean="0"/>
              <a:t>2.	ผู้สอนแจกบัตรกิจกรรมกลุ่มละ 1 ใบ</a:t>
            </a:r>
          </a:p>
          <a:p>
            <a:pPr marL="355600" indent="-173038"/>
            <a:r>
              <a:rPr lang="th-TH" smtClean="0"/>
              <a:t>3.	ผู้สอนให้ผู้เรียนในแต่ละกลุ่ม </a:t>
            </a:r>
          </a:p>
          <a:p>
            <a:pPr marL="541338" indent="-182563">
              <a:buFont typeface="Arial" panose="020B0604020202020204" pitchFamily="34" charset="0"/>
              <a:buChar char="•"/>
            </a:pPr>
            <a:r>
              <a:rPr lang="th-TH" smtClean="0"/>
              <a:t>วิเคราะห์สถานการณ์ </a:t>
            </a:r>
          </a:p>
          <a:p>
            <a:pPr marL="541338" indent="-182563">
              <a:buFont typeface="Arial" panose="020B0604020202020204" pitchFamily="34" charset="0"/>
              <a:buChar char="•"/>
            </a:pPr>
            <a:r>
              <a:rPr lang="th-TH" smtClean="0"/>
              <a:t>ตอบคำถามที่ได้รับจากบัตรกิจกรรม </a:t>
            </a:r>
          </a:p>
          <a:p>
            <a:pPr marL="541338" indent="-182563">
              <a:buFont typeface="Arial" panose="020B0604020202020204" pitchFamily="34" charset="0"/>
              <a:buChar char="•"/>
            </a:pPr>
            <a:r>
              <a:rPr lang="th-TH" smtClean="0"/>
              <a:t>แสดงบทบาทสมมติเกี่ยวกับสถานการณ์ที่ได้รับ และอธิบายเหตุผลว่า </a:t>
            </a:r>
            <a:r>
              <a:rPr lang="en-US" smtClean="0"/>
              <a:t>“</a:t>
            </a:r>
            <a:r>
              <a:rPr lang="th-TH" smtClean="0"/>
              <a:t>ควรทำอย่างไร</a:t>
            </a:r>
            <a:br>
              <a:rPr lang="th-TH" smtClean="0"/>
            </a:br>
            <a:r>
              <a:rPr lang="th-TH" smtClean="0"/>
              <a:t>จึงไม่ตกเป็นเหยื่อภัยทางการเงิน</a:t>
            </a:r>
            <a:r>
              <a:rPr lang="en-US" smtClean="0"/>
              <a:t>”</a:t>
            </a:r>
            <a:endParaRPr lang="th-TH" smtClean="0"/>
          </a:p>
          <a:p>
            <a:pPr marL="182563" marR="0" indent="-18256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th-TH" b="1" smtClean="0"/>
              <a:t>การประเมินผล </a:t>
            </a:r>
            <a:r>
              <a:rPr lang="en-US" b="1" smtClean="0"/>
              <a:t>:</a:t>
            </a:r>
            <a:r>
              <a:rPr lang="en-US" b="1" baseline="0" smtClean="0"/>
              <a:t> </a:t>
            </a:r>
            <a:endParaRPr lang="th-TH" b="1" baseline="0" smtClean="0"/>
          </a:p>
          <a:p>
            <a:pPr marL="358775" lvl="1" indent="-179388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th-TH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ผู้สอนสังเกตการคิดวิเคราะห์เพื่อตัดสินใจในสถานการณ์ต่าง ๆ ของผู้เรียนผ่านการแสดงบทบาทสมมติ ถ้าผู้เรียนให้เหตุผลได้อย่างเหมาะสม</a:t>
            </a:r>
            <a:r>
              <a:rPr lang="th-TH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 ถือว่าผ่านการประเมิน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08E11-8D0C-4BBA-B438-3B9662A93D9B}" type="slidenum">
              <a:rPr lang="th-TH" smtClean="0">
                <a:solidFill>
                  <a:prstClr val="black"/>
                </a:solidFill>
              </a:rPr>
              <a:pPr/>
              <a:t>19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023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57188" y="4053377"/>
            <a:ext cx="5954712" cy="5375206"/>
          </a:xfrm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1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บทพูด</a:t>
            </a:r>
          </a:p>
          <a:p>
            <a: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th-TH" sz="1600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ภัยทางการเงินหรือกลโกงที่มิจฉาชีพใช้หลอกเอาเงินจากเหยื่อได้มีการปรับเปลี่ยนให้ทันสมัยขึ้นตามความก้าวหน้าของเทคโนโลยี จนสร้างความเสียหายกับประชาชนในวงกว้างและมีมูลค่า</a:t>
            </a:r>
            <a:br>
              <a:rPr lang="th-TH" sz="1600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</a:br>
            <a:r>
              <a:rPr lang="th-TH" sz="1600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ความเสียหายเพิ่มขึ้น </a:t>
            </a:r>
          </a:p>
          <a:p>
            <a: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th-TH" sz="1600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ดังนั้น ผู้ใช้บริการทางการเงินจะต้องมีความรอบคอบ มีสติรู้เท่าทันกลโกง เพื่อไม่ให้ตกเป็นเหยื่อของแก๊งมิจฉาชีพ</a:t>
            </a:r>
          </a:p>
          <a:p>
            <a: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th-TH" sz="1600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ภัยทางการเงินยอดฮิตที่คนส่วนใหญ่เคยได้ยินจากข่าว</a:t>
            </a:r>
            <a:r>
              <a:rPr lang="th-TH" sz="1600" kern="1200" baseline="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 เช่น </a:t>
            </a:r>
            <a:r>
              <a:rPr lang="th-TH" sz="1600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แชร์ลูกโซ่ แก๊ง </a:t>
            </a:r>
            <a:r>
              <a:rPr lang="en-US" sz="1600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call center </a:t>
            </a:r>
            <a:r>
              <a:rPr lang="th-TH" sz="1600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และ</a:t>
            </a:r>
            <a:br>
              <a:rPr lang="th-TH" sz="1600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</a:br>
            <a:r>
              <a:rPr lang="th-TH" sz="1600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โจรในโลกออนไลน์ (ไซเบอร์)</a:t>
            </a:r>
            <a:endParaRPr lang="en-US" sz="1600" kern="1200" smtClean="0">
              <a:solidFill>
                <a:schemeClr val="tx1"/>
              </a:solidFill>
              <a:effectLst/>
              <a:latin typeface="Browallia New" panose="020B0604020202020204" pitchFamily="34" charset="-34"/>
              <a:ea typeface="+mn-ea"/>
              <a:cs typeface="Browallia New" panose="020B0604020202020204" pitchFamily="34" charset="-34"/>
            </a:endParaRPr>
          </a:p>
          <a:p>
            <a: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600" kern="1200" smtClean="0">
              <a:solidFill>
                <a:schemeClr val="tx1"/>
              </a:solidFill>
              <a:effectLst/>
              <a:latin typeface="Browallia New" panose="020B0604020202020204" pitchFamily="34" charset="-34"/>
              <a:ea typeface="+mn-ea"/>
              <a:cs typeface="Browallia New" panose="020B0604020202020204" pitchFamily="34" charset="-34"/>
            </a:endParaRPr>
          </a:p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E207D-A438-4047-9010-370A8666F5A8}" type="slidenum">
              <a:rPr lang="th-TH" smtClean="0"/>
              <a:t>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018431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57188" y="4053377"/>
            <a:ext cx="5954712" cy="5375206"/>
          </a:xfrm>
        </p:spPr>
        <p:txBody>
          <a:bodyPr/>
          <a:lstStyle/>
          <a:p>
            <a:r>
              <a:rPr lang="th-TH" b="1" smtClean="0"/>
              <a:t>บทพูด</a:t>
            </a:r>
          </a:p>
          <a:p>
            <a: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th-TH" b="0" kern="1200" smtClean="0">
                <a:solidFill>
                  <a:schemeClr val="tx1"/>
                </a:solidFill>
                <a:effectLst/>
              </a:rPr>
              <a:t>ผู้สอนชวนผู้เรียนคิด</a:t>
            </a:r>
            <a:r>
              <a:rPr lang="th-TH" b="0" kern="1200" baseline="0" smtClean="0">
                <a:solidFill>
                  <a:schemeClr val="tx1"/>
                </a:solidFill>
                <a:effectLst/>
              </a:rPr>
              <a:t> ด้วยการตั้งคำถามว่า  </a:t>
            </a:r>
            <a:r>
              <a:rPr lang="en-US" b="1" kern="1200" baseline="0" smtClean="0">
                <a:solidFill>
                  <a:schemeClr val="tx1"/>
                </a:solidFill>
                <a:effectLst/>
              </a:rPr>
              <a:t>“</a:t>
            </a:r>
            <a:r>
              <a:rPr lang="th-TH" b="1" kern="1200" baseline="0" smtClean="0">
                <a:solidFill>
                  <a:schemeClr val="tx1"/>
                </a:solidFill>
                <a:effectLst/>
              </a:rPr>
              <a:t>แชร์ลูกโซ่คืออะไร  มีใครรู้จักบ้าง</a:t>
            </a:r>
            <a:r>
              <a:rPr lang="en-US" b="1" kern="1200" baseline="0" smtClean="0">
                <a:solidFill>
                  <a:schemeClr val="tx1"/>
                </a:solidFill>
                <a:effectLst/>
              </a:rPr>
              <a:t>”</a:t>
            </a:r>
            <a:r>
              <a:rPr lang="en-US" b="0" kern="1200" baseline="0" smtClean="0">
                <a:solidFill>
                  <a:schemeClr val="tx1"/>
                </a:solidFill>
                <a:effectLst/>
              </a:rPr>
              <a:t> </a:t>
            </a:r>
            <a:r>
              <a:rPr lang="th-TH" b="0" smtClean="0"/>
              <a:t>เพื่อนำเข้าสู่เนื้อหาในส่วนต่อไป</a:t>
            </a:r>
          </a:p>
          <a:p>
            <a: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b="0" kern="1200" baseline="0" smtClean="0">
              <a:solidFill>
                <a:schemeClr val="tx1"/>
              </a:solidFill>
              <a:effectLst/>
            </a:endParaRPr>
          </a:p>
          <a:p>
            <a: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b="0" kern="1200" baseline="0" smtClean="0">
              <a:solidFill>
                <a:schemeClr val="tx1"/>
              </a:solidFill>
              <a:effectLst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th-TH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E207D-A438-4047-9010-370A8666F5A8}" type="slidenum">
              <a:rPr lang="th-TH" smtClean="0"/>
              <a:t>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472914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15938" y="276225"/>
            <a:ext cx="5684837" cy="3198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34740" y="3474801"/>
            <a:ext cx="6047010" cy="6094649"/>
          </a:xfrm>
        </p:spPr>
        <p:txBody>
          <a:bodyPr/>
          <a:lstStyle/>
          <a:p>
            <a:pPr>
              <a:lnSpc>
                <a:spcPts val="1900"/>
              </a:lnSpc>
            </a:pPr>
            <a:r>
              <a:rPr lang="th-TH" b="1" smtClean="0"/>
              <a:t>บทพูด  </a:t>
            </a:r>
          </a:p>
          <a:p>
            <a:pPr marL="180975" indent="-180975">
              <a:lnSpc>
                <a:spcPts val="1900"/>
              </a:lnSpc>
              <a:buFont typeface="Arial" panose="020B0604020202020204" pitchFamily="34" charset="0"/>
              <a:buChar char="•"/>
              <a:defRPr/>
            </a:pPr>
            <a:r>
              <a:rPr lang="th-TH" b="1" smtClean="0"/>
              <a:t>แชร์ลูกโซ่ </a:t>
            </a:r>
            <a:r>
              <a:rPr lang="th-TH"/>
              <a:t>เป็นวิธีการหลอกลวงระดมเงินจากประชาชนที่ทำกันเป็นเครือข่าย โดยโฆษณาจูงใจว่าจะได้รับผลตอบแทนสูงกว่าการลงทุนทั่วไป </a:t>
            </a:r>
            <a:endParaRPr lang="th-TH" smtClean="0"/>
          </a:p>
          <a:p>
            <a:pPr marL="180975" indent="-180975">
              <a:lnSpc>
                <a:spcPts val="1900"/>
              </a:lnSpc>
              <a:buFont typeface="Arial" panose="020B0604020202020204" pitchFamily="34" charset="0"/>
              <a:buChar char="•"/>
              <a:defRPr/>
            </a:pPr>
            <a:r>
              <a:rPr lang="th-TH" b="1" smtClean="0"/>
              <a:t>ลักษณะของแชร์ลูกโซ่</a:t>
            </a:r>
            <a:r>
              <a:rPr lang="th-TH" smtClean="0"/>
              <a:t>ที่พบมีดังนี้</a:t>
            </a:r>
          </a:p>
          <a:p>
            <a:pPr marL="449263" lvl="1" indent="-266700">
              <a:lnSpc>
                <a:spcPts val="1900"/>
              </a:lnSpc>
              <a:buFont typeface="+mj-lt"/>
              <a:buAutoNum type="arabicPeriod"/>
            </a:pPr>
            <a:r>
              <a:rPr lang="th-TH" b="1" smtClean="0"/>
              <a:t>เอาธุรกิจอื่นมาบังหน้า</a:t>
            </a:r>
            <a:r>
              <a:rPr lang="th-TH" smtClean="0"/>
              <a:t> เช่น </a:t>
            </a:r>
          </a:p>
          <a:p>
            <a:pPr marL="627063" lvl="2" indent="-180975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lang="th-TH" b="1" smtClean="0"/>
              <a:t>ชวนทำธุรกิจขายตรง</a:t>
            </a:r>
            <a:r>
              <a:rPr lang="th-TH" smtClean="0"/>
              <a:t>ที่สินค้ามีราคาแพง หรืออ้างสรรพคุณเกินจริง เช่น อาหารเสริมสุขภาพ เครื่องสำอาง และเครื่องประดับ</a:t>
            </a:r>
          </a:p>
          <a:p>
            <a:pPr marL="627063" lvl="2" indent="-180975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lang="th-TH" b="1" smtClean="0"/>
              <a:t>ชวนลงทุนที่ให้ผลตอบแทนสูง</a:t>
            </a:r>
            <a:r>
              <a:rPr lang="th-TH" smtClean="0"/>
              <a:t> เช่น ถือหุ้นในบริษัทที่จะจดทะเบียนในตลาดหลักทรัพย์ เก็งกำไรราคาทองคำ น้ำมันดิบ อัตราแลกเปลี่ยนเงินต่างประเทศ </a:t>
            </a:r>
            <a:r>
              <a:rPr lang="en-US" smtClean="0"/>
              <a:t>(FOREX)</a:t>
            </a:r>
            <a:r>
              <a:rPr lang="th-TH" smtClean="0"/>
              <a:t> สกุลเงินดิจิทัล (คริปโตเคอเรนซี) หรือหลอกให้สมัครสมาชิกฌาปนกิจสงเคราะห์ โดยอ้างว่าจะจ่ายเงินสงเคราะห์ให้จำนวนมากเมื่อเสียชีวิต </a:t>
            </a:r>
            <a:endParaRPr lang="en-US" smtClean="0"/>
          </a:p>
          <a:p>
            <a:pPr marL="450850" lvl="1" indent="-277813">
              <a:lnSpc>
                <a:spcPts val="1900"/>
              </a:lnSpc>
              <a:buFont typeface="+mj-lt"/>
              <a:buAutoNum type="arabicPeriod"/>
            </a:pPr>
            <a:r>
              <a:rPr lang="th-TH" b="1"/>
              <a:t>การันตีผลตอบแทนสูงผิดปกติ </a:t>
            </a:r>
            <a:r>
              <a:rPr lang="th-TH"/>
              <a:t>โดยมีค่าสมัครสมาชิกหรือเงินก้อนแรกที่ต้องจ่ายเป็นค่าซื้อสินค้าหรือเริ่มลงทุน </a:t>
            </a:r>
            <a:r>
              <a:rPr lang="th-TH" smtClean="0"/>
              <a:t>ซึ่งนำไป</a:t>
            </a:r>
            <a:r>
              <a:rPr lang="th-TH"/>
              <a:t>จ่ายเป็นค่าตอบแทนให้สมาชิกรายเดิม</a:t>
            </a:r>
            <a:r>
              <a:rPr lang="th-TH" smtClean="0"/>
              <a:t>เพื่อหลอกให้</a:t>
            </a:r>
            <a:r>
              <a:rPr lang="th-TH"/>
              <a:t>ลงทุน</a:t>
            </a:r>
            <a:r>
              <a:rPr lang="th-TH" smtClean="0"/>
              <a:t>หรือหา</a:t>
            </a:r>
            <a:r>
              <a:rPr lang="th-TH"/>
              <a:t>สมาชิก</a:t>
            </a:r>
            <a:r>
              <a:rPr lang="th-TH" smtClean="0"/>
              <a:t>ใหม่ไป</a:t>
            </a:r>
            <a:r>
              <a:rPr lang="th-TH"/>
              <a:t>เรื่อย </a:t>
            </a:r>
            <a:r>
              <a:rPr lang="th-TH" smtClean="0"/>
              <a:t>ๆ</a:t>
            </a:r>
          </a:p>
          <a:p>
            <a:pPr marL="450850" marR="0" lvl="1" indent="-277813" algn="l" defTabSz="914400" rtl="0" eaLnBrk="1" fontAlgn="auto" latinLnBrk="0" hangingPunct="1">
              <a:lnSpc>
                <a:spcPts val="1900"/>
              </a:lnSpc>
              <a:buClrTx/>
              <a:buSzTx/>
              <a:buFont typeface="+mj-lt"/>
              <a:buAutoNum type="arabicPeriod"/>
              <a:tabLst/>
              <a:defRPr/>
            </a:pPr>
            <a:r>
              <a:rPr lang="th-TH" b="1" smtClean="0"/>
              <a:t>ชวนฟังสัมมนา/แผนธุรกิจ เพื่อหาสมาชิกเพิ่ม</a:t>
            </a:r>
            <a:r>
              <a:rPr lang="th-TH" b="0" smtClean="0"/>
              <a:t>โดย</a:t>
            </a:r>
          </a:p>
          <a:p>
            <a:pPr marL="625475" marR="0" lvl="2" indent="-174625" algn="l" defTabSz="914400" rtl="0" eaLnBrk="1" fontAlgn="auto" latinLnBrk="0" hangingPunct="1">
              <a:lnSpc>
                <a:spcPts val="1900"/>
              </a:lnSpc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th-TH" smtClean="0"/>
              <a:t>โฆษณาผ่านญาติ พี่น้อง คนรู้จัก หรือสื่อออนไลน์ </a:t>
            </a:r>
          </a:p>
          <a:p>
            <a:pPr marL="625475" marR="0" lvl="2" indent="-174625" algn="l" defTabSz="914400" rtl="0" eaLnBrk="1" fontAlgn="auto" latinLnBrk="0" hangingPunct="1">
              <a:lnSpc>
                <a:spcPts val="1900"/>
              </a:lnSpc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th-TH" smtClean="0"/>
              <a:t>จัดฉากว่าธุรกิจน่าเชื่อถือ ด้วยการจัดงาน ณ สถานที่หรูหรา แอบอ้างว่ามีดารา คนมีชื่อเสียง หรือหน่วยงานภาครัฐเกี่ยวข้อง </a:t>
            </a:r>
          </a:p>
          <a:p>
            <a:pPr marL="625475" marR="0" lvl="2" indent="-174625" algn="l" defTabSz="914400" rtl="0" eaLnBrk="1" fontAlgn="auto" latinLnBrk="0" hangingPunct="1">
              <a:lnSpc>
                <a:spcPts val="1900"/>
              </a:lnSpc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th-TH" smtClean="0"/>
              <a:t>มักเชิญสมาชิกที่ประสบความสำเร็จมาแชร์ประสบการณ์ให้คล้อยตามแล้วจ่ายเงินสมัครสมาชิก</a:t>
            </a:r>
          </a:p>
          <a:p>
            <a:pPr marL="450850" lvl="1" indent="-277813">
              <a:lnSpc>
                <a:spcPts val="1900"/>
              </a:lnSpc>
              <a:buFont typeface="+mj-lt"/>
              <a:buAutoNum type="arabicPeriod"/>
            </a:pPr>
            <a:r>
              <a:rPr lang="th-TH" b="1" smtClean="0"/>
              <a:t>ไม่เคยจบสวย </a:t>
            </a:r>
            <a:r>
              <a:rPr lang="th-TH" smtClean="0"/>
              <a:t>แม้ว่าในช่วงแรกธุรกิจมักจ่ายผลตอบแทนให้สมาชิกได้ตามที่การันตี</a:t>
            </a:r>
          </a:p>
          <a:p>
            <a:pPr marL="608013" lvl="1" indent="-157163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lang="th-TH" smtClean="0"/>
              <a:t>แต่ผ่านไปสักระยะ หากหาสมาชิกใหม่ไม่ได้จะเกิดปัญหาหมุนเงินไม่ทัน จนเลื่อนเวลาจ่ายเงินสมาชิกเก่าออกไป  </a:t>
            </a:r>
          </a:p>
          <a:p>
            <a:pPr marL="608013" lvl="1" indent="-157163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lang="th-TH" smtClean="0"/>
              <a:t>สุดท้ายแชร์ล้ม ไม่มีเงินจ่ายคืนให้สมาชิก </a:t>
            </a:r>
            <a:r>
              <a:rPr lang="th-TH" b="1" smtClean="0"/>
              <a:t>ปิดกิจการหายตัวไป ติดต่อไม่ได้</a:t>
            </a:r>
            <a:endParaRPr lang="th-TH"/>
          </a:p>
          <a:p>
            <a:pPr marL="173038" lvl="1" indent="-173038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lang="th-TH" b="1" spc="-30" smtClean="0"/>
              <a:t>...แต่แชร์ลูกโซ่ไม่เคยตาย </a:t>
            </a:r>
            <a:r>
              <a:rPr lang="th-TH" spc="-30" smtClean="0"/>
              <a:t>และจะกลับมาพร้อมมุกใหม่หลอกเหยื่อกลุ่มใหม่ จนเกิดความเสียหายอีกครั้ง</a:t>
            </a:r>
            <a:endParaRPr lang="th-TH" spc="-3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777607" y="9664861"/>
            <a:ext cx="2889938" cy="261779"/>
          </a:xfrm>
        </p:spPr>
        <p:txBody>
          <a:bodyPr/>
          <a:lstStyle/>
          <a:p>
            <a:fld id="{B6808E11-8D0C-4BBA-B438-3B9662A93D9B}" type="slidenum">
              <a:rPr lang="th-TH" smtClean="0">
                <a:solidFill>
                  <a:prstClr val="black"/>
                </a:solidFill>
              </a:rPr>
              <a:pPr/>
              <a:t>4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3630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514350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57189" y="4053377"/>
            <a:ext cx="5954711" cy="5375206"/>
          </a:xfrm>
        </p:spPr>
        <p:txBody>
          <a:bodyPr/>
          <a:lstStyle/>
          <a:p>
            <a:r>
              <a:rPr lang="th-TH" b="1" smtClean="0"/>
              <a:t>บทพูด</a:t>
            </a:r>
          </a:p>
          <a:p>
            <a:pPr marL="179388" indent="-17938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th-TH" b="1" smtClean="0"/>
              <a:t>เราสามารถป้องกันไม่ให้ตกเป็นเหยื่อแชร์ลูกโซ่ได้ดังนี้</a:t>
            </a:r>
          </a:p>
          <a:p>
            <a:pPr marL="450850" lvl="1" indent="-273050">
              <a:spcBef>
                <a:spcPts val="600"/>
              </a:spcBef>
              <a:buFont typeface="+mj-lt"/>
              <a:buAutoNum type="arabicPeriod"/>
            </a:pPr>
            <a:r>
              <a:rPr lang="th-TH" b="1" smtClean="0"/>
              <a:t>ไม่โลภ </a:t>
            </a:r>
            <a:r>
              <a:rPr lang="th-TH" smtClean="0"/>
              <a:t>จำให้ขึ้นใจว่าผลตอบแทนสูงมาพร้อมกับความเสี่ยงที่สูงด้วย ดังนั้น ก่อนตัดสินใจลงทุน ควรคิดให้รอบคอบ นึกถึงโอกาสที่จะสูญเสียเงินต้น อย่ามองแต่โอกาสจะได้ผลตอบแทนสูงเพียงอย่างเดียว</a:t>
            </a:r>
          </a:p>
          <a:p>
            <a:pPr marL="450850" lvl="1" indent="-273050">
              <a:spcBef>
                <a:spcPts val="600"/>
              </a:spcBef>
              <a:buFont typeface="+mj-lt"/>
              <a:buAutoNum type="arabicPeriod"/>
            </a:pPr>
            <a:r>
              <a:rPr lang="th-TH" b="1" smtClean="0"/>
              <a:t>ไม่หูเบา </a:t>
            </a:r>
            <a:r>
              <a:rPr lang="th-TH" smtClean="0"/>
              <a:t>ไม่ให้ข้อมูลส่วนตัวในเว็บไซต์หรืออีเมลแก่คนที่ไม่รู้จักหรือไม่น่าเชื่อถือ</a:t>
            </a:r>
          </a:p>
          <a:p>
            <a:pPr marL="450850" lvl="1" indent="-273050">
              <a:spcBef>
                <a:spcPts val="600"/>
              </a:spcBef>
              <a:buFont typeface="+mj-lt"/>
              <a:buAutoNum type="arabicPeriod"/>
            </a:pPr>
            <a:r>
              <a:rPr lang="th-TH" b="1" smtClean="0"/>
              <a:t>ไม่คล้อยตาม</a:t>
            </a:r>
            <a:r>
              <a:rPr lang="th-TH" smtClean="0"/>
              <a:t> ปฏิเสธเมื่อถูกชักชวนให้ลงทุนในสิ่งที่ไม่เข้าใจหรือไม่แน่ใจ </a:t>
            </a:r>
          </a:p>
          <a:p>
            <a:pPr marL="450850" lvl="1" indent="-273050">
              <a:spcBef>
                <a:spcPts val="600"/>
              </a:spcBef>
              <a:buFont typeface="+mj-lt"/>
              <a:buAutoNum type="arabicPeriod"/>
            </a:pPr>
            <a:r>
              <a:rPr lang="th-TH" b="1" smtClean="0"/>
              <a:t>ไม่ใจร้อน </a:t>
            </a:r>
            <a:r>
              <a:rPr lang="th-TH" smtClean="0"/>
              <a:t>ศึกษาข้อมูลให้แน่ชัดก่อนลงทุน/ซื้อสินค้า  </a:t>
            </a:r>
          </a:p>
          <a:p>
            <a:pPr marL="450850" lvl="1" indent="-273050">
              <a:spcBef>
                <a:spcPts val="600"/>
              </a:spcBef>
              <a:buFont typeface="+mj-lt"/>
              <a:buAutoNum type="arabicPeriod"/>
            </a:pPr>
            <a:r>
              <a:rPr lang="th-TH" b="1" smtClean="0"/>
              <a:t>ไม่หลงเชื่อ </a:t>
            </a:r>
            <a:r>
              <a:rPr lang="th-TH" smtClean="0"/>
              <a:t>ติดตามข่าวสารให้รู้ทันกลลวงใหม่ ๆ ของมิจฉาชีพ</a:t>
            </a:r>
          </a:p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08E11-8D0C-4BBA-B438-3B9662A93D9B}" type="slidenum">
              <a:rPr lang="th-TH" smtClean="0">
                <a:solidFill>
                  <a:prstClr val="black"/>
                </a:solidFill>
              </a:rPr>
              <a:pPr/>
              <a:t>5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4520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514350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57188" y="4053377"/>
            <a:ext cx="5954712" cy="5375206"/>
          </a:xfrm>
        </p:spPr>
        <p:txBody>
          <a:bodyPr/>
          <a:lstStyle/>
          <a:p>
            <a:r>
              <a:rPr lang="th-TH" b="1" smtClean="0"/>
              <a:t>บทพูด 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th-TH" sz="1600" b="1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ทำอย่างไรเมื่อสงสัยว่าเข้าข่ายถูกหลอกหรือตกเป็นเหยื่อแชร์ลูกโซ่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th-TH" smtClean="0"/>
              <a:t>หากสงสัยว่า</a:t>
            </a:r>
            <a:r>
              <a:rPr lang="th-TH" b="1" smtClean="0"/>
              <a:t>เข้าข่าย</a:t>
            </a:r>
            <a:r>
              <a:rPr lang="th-TH" b="1"/>
              <a:t>ถูกหลอกให้เข้าร่วมธุรกิจขายตรง </a:t>
            </a:r>
            <a:r>
              <a:rPr lang="th-TH"/>
              <a:t>สอบถามเพิ่มเติมได้ที่สำนักงานคณะกรรมการคุ้มครองผู้บริโภค (สคบ. </a:t>
            </a:r>
            <a:r>
              <a:rPr lang="th-TH" smtClean="0"/>
              <a:t>โทร. </a:t>
            </a:r>
            <a:r>
              <a:rPr lang="th-TH"/>
              <a:t>1166)</a:t>
            </a:r>
            <a:r>
              <a:rPr lang="th-TH" b="1"/>
              <a:t> </a:t>
            </a:r>
            <a:endParaRPr lang="th-TH" smtClean="0"/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th-TH" smtClean="0"/>
              <a:t>หาก</a:t>
            </a:r>
            <a:r>
              <a:rPr lang="th-TH"/>
              <a:t>ต้องการ</a:t>
            </a:r>
            <a:r>
              <a:rPr lang="th-TH" b="1"/>
              <a:t>ตรวจสอบบริษัทที่ชักชวนให้ร่วมลงทุน</a:t>
            </a:r>
            <a:r>
              <a:rPr lang="th-TH"/>
              <a:t> สามารถสอบถาม</a:t>
            </a:r>
            <a:r>
              <a:rPr lang="th-TH" smtClean="0"/>
              <a:t>ข้อมูล</a:t>
            </a:r>
            <a:br>
              <a:rPr lang="th-TH" smtClean="0"/>
            </a:br>
            <a:r>
              <a:rPr lang="th-TH" b="1" smtClean="0"/>
              <a:t>การ</a:t>
            </a:r>
            <a:r>
              <a:rPr lang="th-TH" b="1"/>
              <a:t>จดทะเบียนหรืองบการเงิน</a:t>
            </a:r>
            <a:r>
              <a:rPr lang="th-TH"/>
              <a:t> ได้ที่กรมพัฒนาธุรกิจการค้า (โทร. 1570) </a:t>
            </a:r>
            <a:r>
              <a:rPr lang="th-TH" smtClean="0"/>
              <a:t>หรือ</a:t>
            </a:r>
            <a:br>
              <a:rPr lang="th-TH" smtClean="0"/>
            </a:br>
            <a:r>
              <a:rPr lang="th-TH" smtClean="0"/>
              <a:t>สำนักงาน</a:t>
            </a:r>
            <a:r>
              <a:rPr lang="th-TH"/>
              <a:t>คณะกรรมการกำกับหลักทรัพย์และตลาดหลักทรัพย์ (ก.ล.ต. โทร. </a:t>
            </a:r>
            <a:r>
              <a:rPr lang="th-TH" smtClean="0"/>
              <a:t>1207)</a:t>
            </a:r>
            <a:endParaRPr lang="th-TH"/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th-TH" sz="1600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เมื่อ</a:t>
            </a:r>
            <a:r>
              <a:rPr lang="th-TH" sz="1600" b="1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ตกเป็นเหยื่อ/ได้รับความเสียหาย</a:t>
            </a:r>
            <a:r>
              <a:rPr lang="th-TH" sz="1600" b="1" kern="1200" baseline="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 </a:t>
            </a:r>
            <a:r>
              <a:rPr lang="th-TH" sz="1600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ให้รวบรวมเอกสารทั้งหมดที่มี เช่น สัญญา หลักฐานการโอนเงิน ที่ตั้ง/เบอร์โทรสำนักงาน รูปถ่าย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th-TH" b="1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ขอคำปรึกษา</a:t>
            </a:r>
            <a:r>
              <a:rPr lang="th-TH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ได้ที่ศูนย์รับแจ้งการเงินนอกระบบ กระทรวงการคลัง (โทร. 1359)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th-TH" b="1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แจ้งความร้องทุกข์</a:t>
            </a:r>
            <a:r>
              <a:rPr lang="th-TH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ได้ที่กรมสอบสวนคดีพิเศษ</a:t>
            </a:r>
            <a:r>
              <a:rPr lang="en-US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 (DSI </a:t>
            </a:r>
            <a:r>
              <a:rPr lang="th-TH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โทร 1202</a:t>
            </a:r>
            <a:r>
              <a:rPr lang="en-US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)</a:t>
            </a:r>
            <a:endParaRPr lang="th-TH" kern="1200" smtClean="0">
              <a:solidFill>
                <a:schemeClr val="tx1"/>
              </a:solidFill>
              <a:effectLst/>
              <a:latin typeface="Browallia New" panose="020B0604020202020204" pitchFamily="34" charset="-34"/>
              <a:ea typeface="+mn-ea"/>
              <a:cs typeface="Browallia New" panose="020B0604020202020204" pitchFamily="34" charset="-34"/>
            </a:endParaRPr>
          </a:p>
          <a:p>
            <a:pPr lvl="1"/>
            <a:endParaRPr lang="en-US" sz="1600" kern="1200" smtClean="0">
              <a:solidFill>
                <a:schemeClr val="tx1"/>
              </a:solidFill>
              <a:effectLst/>
              <a:latin typeface="Browallia New" panose="020B0604020202020204" pitchFamily="34" charset="-34"/>
              <a:ea typeface="+mn-ea"/>
              <a:cs typeface="Browallia New" panose="020B0604020202020204" pitchFamily="34" charset="-34"/>
            </a:endParaRPr>
          </a:p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08E11-8D0C-4BBA-B438-3B9662A93D9B}" type="slidenum">
              <a:rPr lang="th-TH" smtClean="0">
                <a:solidFill>
                  <a:prstClr val="black"/>
                </a:solidFill>
              </a:rPr>
              <a:pPr/>
              <a:t>6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1620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E207D-A438-4047-9010-370A8666F5A8}" type="slidenum">
              <a:rPr lang="th-TH" smtClean="0"/>
              <a:t>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321733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514350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57188" y="3863976"/>
            <a:ext cx="5954712" cy="576000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th-TH" b="1" smtClean="0"/>
              <a:t>ก่อนเข้าสู่เนื้อหา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th-TH" smtClean="0"/>
              <a:t>ให้ผู้สอนเปิดคลิป</a:t>
            </a:r>
            <a:r>
              <a:rPr lang="en-US" smtClean="0"/>
              <a:t>:</a:t>
            </a:r>
            <a:r>
              <a:rPr lang="th-TH" baseline="0" smtClean="0"/>
              <a:t> </a:t>
            </a:r>
            <a:r>
              <a:rPr lang="th-TH" sz="1600" b="1" kern="1200" smtClean="0">
                <a:solidFill>
                  <a:schemeClr val="tx1"/>
                </a:solidFill>
                <a:effectLst/>
              </a:rPr>
              <a:t>รวมมุกหลอกของแก๊ง </a:t>
            </a:r>
            <a:r>
              <a:rPr lang="en-US" sz="1600" b="1" kern="1200" smtClean="0">
                <a:solidFill>
                  <a:schemeClr val="tx1"/>
                </a:solidFill>
                <a:effectLst/>
              </a:rPr>
              <a:t>Call center </a:t>
            </a:r>
            <a:r>
              <a:rPr lang="en-US" sz="1600" kern="1200" smtClean="0">
                <a:solidFill>
                  <a:schemeClr val="tx1"/>
                </a:solidFill>
                <a:effectLst/>
              </a:rPr>
              <a:t>(1.06 </a:t>
            </a:r>
            <a:r>
              <a:rPr lang="th-TH" sz="1600" kern="1200" smtClean="0">
                <a:solidFill>
                  <a:schemeClr val="tx1"/>
                </a:solidFill>
                <a:effectLst/>
              </a:rPr>
              <a:t>นาที)</a:t>
            </a:r>
            <a:r>
              <a:rPr lang="en-US" sz="1600" kern="1200" smtClean="0">
                <a:solidFill>
                  <a:schemeClr val="tx1"/>
                </a:solidFill>
                <a:effectLst/>
              </a:rPr>
              <a:t>: </a:t>
            </a:r>
            <a:r>
              <a:rPr lang="en-US" sz="1600" u="sng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  <a:hlinkClick r:id="rId3"/>
              </a:rPr>
              <a:t>https://bit.ly/2CiCPeM</a:t>
            </a:r>
            <a:r>
              <a:rPr lang="en-US" sz="1600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 </a:t>
            </a:r>
            <a:r>
              <a:rPr lang="th-TH" sz="1600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/>
            </a:r>
            <a:br>
              <a:rPr lang="th-TH" sz="1600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</a:br>
            <a:r>
              <a:rPr lang="th-TH" sz="1600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ให้ผู้</a:t>
            </a:r>
            <a:r>
              <a:rPr lang="th-TH" smtClean="0"/>
              <a:t>เรียนชม จากนั้นสรุปสาระสำคัญให้ผู้เรียนฟัง </a:t>
            </a:r>
          </a:p>
          <a:p>
            <a:pPr>
              <a:spcBef>
                <a:spcPts val="600"/>
              </a:spcBef>
            </a:pPr>
            <a:r>
              <a:rPr lang="th-TH" b="1" smtClean="0"/>
              <a:t>บทพูด </a:t>
            </a:r>
            <a:r>
              <a:rPr lang="th-TH" smtClean="0"/>
              <a:t>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th-TH" smtClean="0"/>
              <a:t>แก๊ง </a:t>
            </a:r>
            <a:r>
              <a:rPr lang="en-US"/>
              <a:t>Call center </a:t>
            </a:r>
            <a:r>
              <a:rPr lang="th-TH" smtClean="0"/>
              <a:t>ทำงาน</a:t>
            </a:r>
            <a:r>
              <a:rPr lang="th-TH"/>
              <a:t>กันเป็นทีม โดยจะ</a:t>
            </a:r>
            <a:r>
              <a:rPr lang="th-TH" b="1"/>
              <a:t>สุ่มเบอร์เพื่อโทรศัพท์</a:t>
            </a:r>
            <a:r>
              <a:rPr lang="th-TH"/>
              <a:t>ไปหาเหยื่อหรือ</a:t>
            </a:r>
            <a:r>
              <a:rPr lang="th-TH" b="1"/>
              <a:t>ใช้ข้อความอัตโนมัติ</a:t>
            </a:r>
            <a:r>
              <a:rPr lang="th-TH"/>
              <a:t> </a:t>
            </a:r>
            <a:r>
              <a:rPr lang="th-TH" b="1"/>
              <a:t>และแอบอ้างว่าเป็นเจ้าหน้าที่ของรัฐ ตำรวจ หรือพนักงาน</a:t>
            </a:r>
            <a:r>
              <a:rPr lang="th-TH" b="1" smtClean="0"/>
              <a:t>ธนาคาร</a:t>
            </a:r>
            <a:r>
              <a:rPr lang="th-TH" smtClean="0"/>
              <a:t>หลอก</a:t>
            </a:r>
            <a:r>
              <a:rPr lang="th-TH"/>
              <a:t>ให้เหยื่อตกใจกลัว ตื่นเต้นดีใจ หรือเกิดความโลภ จนหลงเชื่อแล้วรีบไปทำรายการ</a:t>
            </a:r>
            <a:r>
              <a:rPr lang="th-TH" smtClean="0"/>
              <a:t>ที่ตู้ </a:t>
            </a:r>
            <a:r>
              <a:rPr lang="en-US" smtClean="0"/>
              <a:t>ATM </a:t>
            </a:r>
            <a:r>
              <a:rPr lang="th-TH" smtClean="0"/>
              <a:t>หรือ</a:t>
            </a:r>
            <a:br>
              <a:rPr lang="th-TH" smtClean="0"/>
            </a:br>
            <a:r>
              <a:rPr lang="th-TH" smtClean="0"/>
              <a:t>โอน</a:t>
            </a:r>
            <a:r>
              <a:rPr lang="th-TH"/>
              <a:t>เงินให้</a:t>
            </a:r>
            <a:r>
              <a:rPr lang="th-TH" smtClean="0"/>
              <a:t>มิจฉาชีพจนทำให้เงินในบัญชีสูญหายไปโดยไม่ทันรู้ตัว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08E11-8D0C-4BBA-B438-3B9662A93D9B}" type="slidenum">
              <a:rPr lang="th-TH" smtClean="0">
                <a:solidFill>
                  <a:prstClr val="black"/>
                </a:solidFill>
              </a:rPr>
              <a:pPr/>
              <a:t>8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6474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52450" y="447675"/>
            <a:ext cx="5607050" cy="31543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78619" y="3614950"/>
            <a:ext cx="5954712" cy="5858660"/>
          </a:xfrm>
        </p:spPr>
        <p:txBody>
          <a:bodyPr/>
          <a:lstStyle/>
          <a:p>
            <a:pPr>
              <a:lnSpc>
                <a:spcPts val="1800"/>
              </a:lnSpc>
            </a:pPr>
            <a:r>
              <a:rPr lang="th-TH" b="1" smtClean="0"/>
              <a:t>บทพูด  </a:t>
            </a:r>
          </a:p>
          <a:p>
            <a:pPr marL="179388" indent="-179388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th-TH" b="1" smtClean="0"/>
              <a:t>ข้ออ้างที่มิจฉาชีพมักใช้หลอกเหยื่อ </a:t>
            </a:r>
            <a:r>
              <a:rPr lang="th-TH" smtClean="0"/>
              <a:t>เช่น</a:t>
            </a:r>
          </a:p>
          <a:p>
            <a:pPr marL="358775" lvl="1" indent="-180975">
              <a:buAutoNum type="arabicPeriod"/>
            </a:pPr>
            <a:r>
              <a:rPr lang="th-TH" b="1" smtClean="0"/>
              <a:t>หลอกให้ตกใจ </a:t>
            </a:r>
            <a:r>
              <a:rPr lang="th-TH" smtClean="0"/>
              <a:t>โดยอ้างว่า</a:t>
            </a:r>
          </a:p>
          <a:p>
            <a:pPr marL="538163" lvl="2" indent="-179388">
              <a:buFont typeface="Arial" panose="020B0604020202020204" pitchFamily="34" charset="0"/>
              <a:buChar char="•"/>
              <a:tabLst>
                <a:tab pos="358775" algn="l"/>
              </a:tabLst>
            </a:pPr>
            <a:r>
              <a:rPr lang="th-TH" b="1" smtClean="0"/>
              <a:t>เป็นตำรวจ/เจ้าหน้าที่ ป.ป.ส. </a:t>
            </a:r>
            <a:r>
              <a:rPr lang="th-TH" smtClean="0"/>
              <a:t>(สำนักงานคณะกรรมการป้องกันและปราบปรามยาเสพติด)</a:t>
            </a:r>
            <a:r>
              <a:rPr lang="th-TH" b="1" smtClean="0"/>
              <a:t> หรือเจ้าหน้าที่ ปปง. </a:t>
            </a:r>
            <a:r>
              <a:rPr lang="th-TH" smtClean="0"/>
              <a:t>(สำนักงานป้องกันและปราบปรามการฟอกเงิน) หลอกว่าเหยื่อ</a:t>
            </a:r>
          </a:p>
          <a:p>
            <a:pPr marL="717550" lvl="2" indent="-179388">
              <a:buFont typeface="Arial" panose="020B0604020202020204" pitchFamily="34" charset="0"/>
              <a:buChar char="•"/>
            </a:pPr>
            <a:r>
              <a:rPr lang="th-TH" b="1" smtClean="0"/>
              <a:t>เกี่ยวข้องกับยาเสพติด/การฟอกเงิน </a:t>
            </a:r>
            <a:r>
              <a:rPr lang="th-TH" smtClean="0"/>
              <a:t>จะถูกอายัดบัญชีเงินฝากและดำเนินคดี จึงให้เหยื่อโอนเงินมาเพื่อตรวจสอบประวัติทางการเงิน แล้วจะโอนเงินคืนให้เมื่อตรวจสอบเสร็จ </a:t>
            </a:r>
          </a:p>
          <a:p>
            <a:pPr marL="538163" lvl="2" indent="-179388">
              <a:buFont typeface="Arial" panose="020B0604020202020204" pitchFamily="34" charset="0"/>
              <a:buChar char="•"/>
              <a:tabLst>
                <a:tab pos="358775" algn="l"/>
              </a:tabLst>
            </a:pPr>
            <a:r>
              <a:rPr lang="th-TH" b="1" smtClean="0"/>
              <a:t>เป็นพนักงานธนาคาร/เจ้าหน้าที่แบงก์ชาติ </a:t>
            </a:r>
            <a:r>
              <a:rPr lang="th-TH" smtClean="0"/>
              <a:t>หลอกว่าเหยื่อ</a:t>
            </a:r>
          </a:p>
          <a:p>
            <a:pPr marL="717550" lvl="3" indent="-179388">
              <a:buFont typeface="Arial" panose="020B0604020202020204" pitchFamily="34" charset="0"/>
              <a:buChar char="•"/>
              <a:tabLst>
                <a:tab pos="358775" algn="l"/>
              </a:tabLst>
            </a:pPr>
            <a:r>
              <a:rPr lang="th-TH" b="1" smtClean="0"/>
              <a:t>ถูกอายัดบัญชี/มีหนี้บัตรเครดิตค้างชำระ </a:t>
            </a:r>
            <a:r>
              <a:rPr lang="th-TH" smtClean="0"/>
              <a:t>จึงให้โอนเงินมาแก้ไขตัวเลขหนี้สินให้ถูกต้อง หรือให้เปิดบัญชีและทำบัตร </a:t>
            </a:r>
            <a:r>
              <a:rPr lang="en-US" smtClean="0"/>
              <a:t>ATM </a:t>
            </a:r>
            <a:r>
              <a:rPr lang="th-TH" smtClean="0"/>
              <a:t>ใหม่ แล้วขอให้แจ้งเลขบัตร </a:t>
            </a:r>
            <a:r>
              <a:rPr lang="en-US" smtClean="0"/>
              <a:t>ATM </a:t>
            </a:r>
            <a:r>
              <a:rPr lang="th-TH" smtClean="0"/>
              <a:t>และส่งเอกสารมาให้</a:t>
            </a:r>
            <a:r>
              <a:rPr lang="th-TH"/>
              <a:t>เพื่อออกหนังสือรับรองว่าไม่มีหนี้ค้างชำระ </a:t>
            </a:r>
            <a:r>
              <a:rPr lang="th-TH" smtClean="0"/>
              <a:t>เมื่อทำตามก็ถูกมิจฉาชีพถอนเงินจากบัญชีไป</a:t>
            </a:r>
          </a:p>
          <a:p>
            <a:pPr marL="358775" lvl="1" indent="-180975">
              <a:buAutoNum type="arabicPeriod"/>
            </a:pPr>
            <a:r>
              <a:rPr lang="th-TH" b="1" smtClean="0"/>
              <a:t>หลอก</a:t>
            </a:r>
            <a:r>
              <a:rPr lang="th-TH" b="1"/>
              <a:t>ให้ตื่นเต้นดีใจ </a:t>
            </a:r>
            <a:r>
              <a:rPr lang="th-TH"/>
              <a:t>โดย</a:t>
            </a:r>
            <a:r>
              <a:rPr lang="th-TH" smtClean="0"/>
              <a:t>อ้างว่า</a:t>
            </a:r>
          </a:p>
          <a:p>
            <a:pPr marL="538163" lvl="2" indent="-179388">
              <a:buFont typeface="Arial" panose="020B0604020202020204" pitchFamily="34" charset="0"/>
              <a:buChar char="•"/>
              <a:tabLst>
                <a:tab pos="358775" algn="l"/>
              </a:tabLst>
            </a:pPr>
            <a:r>
              <a:rPr lang="th-TH" b="1" smtClean="0"/>
              <a:t>เป็นเจ้าหน้าที่สรรพากร </a:t>
            </a:r>
            <a:r>
              <a:rPr lang="th-TH" smtClean="0"/>
              <a:t>หลอกว่าเหยื่อได้เงินคืนภาษี แล้วให้ไปทำรายการที่ตู้ </a:t>
            </a:r>
            <a:r>
              <a:rPr lang="en-US" smtClean="0"/>
              <a:t>ATM </a:t>
            </a:r>
            <a:r>
              <a:rPr lang="th-TH" smtClean="0"/>
              <a:t>ด่วนภายในวันนี้เพื่อรับเงินคืนภาษี </a:t>
            </a:r>
          </a:p>
          <a:p>
            <a:pPr marL="538163" lvl="2" indent="-179388">
              <a:buFont typeface="Arial" panose="020B0604020202020204" pitchFamily="34" charset="0"/>
              <a:buChar char="•"/>
              <a:tabLst>
                <a:tab pos="358775" algn="l"/>
              </a:tabLst>
            </a:pPr>
            <a:r>
              <a:rPr lang="th-TH" b="1" smtClean="0"/>
              <a:t>เป็นบริษัทเอกชน </a:t>
            </a:r>
            <a:r>
              <a:rPr lang="th-TH" smtClean="0"/>
              <a:t>หลอกว่าเหยื่อได้รับรางวัลใหญ่จากการชิงโชค แต่ต้องโอนเงินค่าภาษีมาก่อน แล้วจะส่งมอบรางวัลต่อไป แต่พอทำตาม ก็ไม่ได้รับเงินคืนภาษีหรือรางวัลใหญ่อะไรเลย </a:t>
            </a:r>
          </a:p>
          <a:p>
            <a:pPr marL="358775" lvl="1" indent="-180975">
              <a:buAutoNum type="arabicPeriod"/>
            </a:pPr>
            <a:r>
              <a:rPr lang="th-TH" b="1" smtClean="0"/>
              <a:t>หลอก</a:t>
            </a:r>
            <a:r>
              <a:rPr lang="th-TH" b="1"/>
              <a:t>ให้สงสาร </a:t>
            </a:r>
          </a:p>
          <a:p>
            <a:pPr marL="538163" lvl="2" indent="-179388">
              <a:buFont typeface="Arial" panose="020B0604020202020204" pitchFamily="34" charset="0"/>
              <a:buChar char="•"/>
              <a:tabLst>
                <a:tab pos="358775" algn="l"/>
              </a:tabLst>
            </a:pPr>
            <a:r>
              <a:rPr lang="th-TH" smtClean="0"/>
              <a:t>โดยแอบนำเอกสารหรื</a:t>
            </a:r>
            <a:r>
              <a:rPr lang="th-TH"/>
              <a:t>อข้อมูลส่วนตัวของเหยื่อไปใช้ยื่นกู้ในชื่อของ</a:t>
            </a:r>
            <a:r>
              <a:rPr lang="th-TH" smtClean="0"/>
              <a:t>เหยื่อโดยที่เหยื่อไม่รู้ตัว </a:t>
            </a:r>
            <a:endParaRPr lang="th-TH"/>
          </a:p>
          <a:p>
            <a:pPr marL="538163" lvl="2" indent="-179388">
              <a:buFont typeface="Arial" panose="020B0604020202020204" pitchFamily="34" charset="0"/>
              <a:buChar char="•"/>
              <a:tabLst>
                <a:tab pos="358775" algn="l"/>
              </a:tabLst>
            </a:pPr>
            <a:r>
              <a:rPr lang="th-TH"/>
              <a:t>เมื่อธนาคารอนุมัติและโอนเงินกู้เข้าบัญชีของเหยื่อ มิจฉาชีพจะโทรไปหลอกเหยื่อว่าโอนเงินผิดเข้าบัญชี </a:t>
            </a:r>
            <a:r>
              <a:rPr lang="th-TH" smtClean="0"/>
              <a:t>และขอให้</a:t>
            </a:r>
            <a:r>
              <a:rPr lang="th-TH"/>
              <a:t>เหยื่อรีบโอนเงินคืน </a:t>
            </a:r>
          </a:p>
          <a:p>
            <a:pPr marL="538163" lvl="2" indent="-179388">
              <a:buFont typeface="Arial" panose="020B0604020202020204" pitchFamily="34" charset="0"/>
              <a:buChar char="•"/>
              <a:tabLst>
                <a:tab pos="358775" algn="l"/>
              </a:tabLst>
            </a:pPr>
            <a:r>
              <a:rPr lang="th-TH"/>
              <a:t>เมื่อเหยื่อตรวจสอบว่ามีเงินเข้ามาจริง จึงรีบโอนเงินคืนให้โดยไม่รู้ว่าเงินนั้นเป็นสินเชื่อที่มิจฉาชีพกู้มาในชื่อของตน ทำให้ต้องชดใช้หนี้ก้อนนั้นแทนมิจฉาชีพที่ได้รับเงินไป</a:t>
            </a:r>
            <a:r>
              <a:rPr lang="th-TH" smtClean="0"/>
              <a:t>แล้ว</a:t>
            </a:r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777607" y="9646920"/>
            <a:ext cx="2889938" cy="279720"/>
          </a:xfrm>
        </p:spPr>
        <p:txBody>
          <a:bodyPr/>
          <a:lstStyle/>
          <a:p>
            <a:fld id="{B6808E11-8D0C-4BBA-B438-3B9662A93D9B}" type="slidenum">
              <a:rPr lang="th-TH" smtClean="0">
                <a:solidFill>
                  <a:prstClr val="black"/>
                </a:solidFill>
              </a:rPr>
              <a:pPr/>
              <a:t>9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334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BA7C6-3EA3-4234-8412-8043D6FF82EF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t>04/07/62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091A4-AB06-4BF2-86DB-35B6330C49C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05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EE86F-481C-4550-A710-49D04A3DA801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t>04/07/62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091A4-AB06-4BF2-86DB-35B6330C49C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948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C157E-2C2A-4753-B10C-340ABD86149C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t>04/07/62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091A4-AB06-4BF2-86DB-35B6330C49C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675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848DA-4257-45B6-84ED-20C3F5AC42FE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t>04/07/62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FAF1-3449-4DB8-8800-0AB20A8DE1A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3456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B0FD6-D75B-4B0E-8226-5249AFDEF8AA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t>04/07/62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FAF1-3449-4DB8-8800-0AB20A8DE1A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6357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07C0D-4C80-4E20-9EB1-C6C9F951FD89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t>04/07/62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FAF1-3449-4DB8-8800-0AB20A8DE1A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7828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BA565-1AA9-4141-A381-0BD84B2CAC0A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t>04/07/62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FAF1-3449-4DB8-8800-0AB20A8DE1A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0795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CAE1C-9018-4B8C-A4F2-0FE056EBCFFE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t>04/07/62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FAF1-3449-4DB8-8800-0AB20A8DE1A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2277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90F8F-CDD5-422A-ACF1-2C399813D8DA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t>04/07/62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FAF1-3449-4DB8-8800-0AB20A8DE1A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9586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3D178-4E51-4C05-9AD0-2006FF672DE4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t>04/07/62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FAF1-3449-4DB8-8800-0AB20A8DE1A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7925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5ACB9-F1BB-41ED-A6FF-3937030DCD39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t>04/07/62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FAF1-3449-4DB8-8800-0AB20A8DE1A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561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CF95D-FB63-4B06-B533-48419B698BDE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t>04/07/62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83612"/>
            <a:ext cx="2743200" cy="365125"/>
          </a:xfrm>
        </p:spPr>
        <p:txBody>
          <a:bodyPr/>
          <a:lstStyle/>
          <a:p>
            <a:fld id="{751091A4-AB06-4BF2-86DB-35B6330C49C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787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E3127-897B-4B73-A6E9-8DEF97DE2342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t>04/07/62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FAF1-3449-4DB8-8800-0AB20A8DE1A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9916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12F4C-213D-4F14-8C90-DB98994442E3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t>04/07/62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FAF1-3449-4DB8-8800-0AB20A8DE1A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0478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75D4D-9DA3-4E82-B4CD-B9A80BE02365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t>04/07/62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FAF1-3449-4DB8-8800-0AB20A8DE1A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321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ADBD5-35CE-4156-B048-0B23535A9375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t>04/07/62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091A4-AB06-4BF2-86DB-35B6330C49C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405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8BFA0-0313-472C-84E3-1CA7D74E7109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t>04/07/62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091A4-AB06-4BF2-86DB-35B6330C49C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869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50BEF-1030-441D-8F90-54B34A22B858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t>04/07/62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091A4-AB06-4BF2-86DB-35B6330C49C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611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8B4FB-7D03-4166-AB22-8529E310D69C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t>04/07/62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091A4-AB06-4BF2-86DB-35B6330C49C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8685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413C6-64F3-4A10-AF4A-D64212FA038F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t>04/07/62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091A4-AB06-4BF2-86DB-35B6330C49C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425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FDBCB-0B77-4CC8-8319-B6CACAEDF710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t>04/07/62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091A4-AB06-4BF2-86DB-35B6330C49C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223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C360-0CD3-4ECD-B075-6CA984AFAFF3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t>04/07/62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091A4-AB06-4BF2-86DB-35B6330C49C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527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6794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531620"/>
            <a:ext cx="10515600" cy="46453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A46E4B-7587-4BCF-8B55-441D69F23826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t>04/07/62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5389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</a:lstStyle>
          <a:p>
            <a:fld id="{751091A4-AB06-4BF2-86DB-35B6330C49C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988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12399"/>
            <a:ext cx="10515600" cy="8132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หัวข้อเนื้อหา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187019"/>
            <a:ext cx="10515600" cy="3989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หนี้และการบริหารจัดการหนี้</a:t>
            </a:r>
          </a:p>
          <a:p>
            <a:pPr lvl="0"/>
            <a:r>
              <a:rPr lang="en-US" smtClean="0"/>
              <a:t>Xxxxxxxxxxxxxxxxxxxxxxxxxxx</a:t>
            </a:r>
          </a:p>
          <a:p>
            <a:pPr lvl="0"/>
            <a:r>
              <a:rPr lang="en-US" smtClean="0"/>
              <a:t>xxxxxxxxxxxxxxxxxxxxxxxx</a:t>
            </a:r>
            <a:endParaRPr lang="th-TH" smtClean="0"/>
          </a:p>
          <a:p>
            <a:pPr lvl="0"/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5715B0-C563-4FD7-88AF-3FCED259A992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t>04/07/62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0FAF1-3449-4DB8-8800-0AB20A8DE1A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372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2E3387"/>
          </a:solidFill>
          <a:latin typeface="BrowalliaUPC" panose="020B0604020202020204" pitchFamily="34" charset="-34"/>
          <a:ea typeface="+mj-ea"/>
          <a:cs typeface="BrowalliaUPC" panose="020B0604020202020204" pitchFamily="34" charset="-34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BrowalliaUPC" panose="020B0604020202020204" pitchFamily="34" charset="-34"/>
          <a:ea typeface="+mn-ea"/>
          <a:cs typeface="BrowalliaUPC" panose="020B0604020202020204" pitchFamily="34" charset="-34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2.png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5" Type="http://schemas.microsoft.com/office/2007/relationships/hdphoto" Target="../media/hdphoto1.wdp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69.jp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72.png"/><Relationship Id="rId5" Type="http://schemas.openxmlformats.org/officeDocument/2006/relationships/diagramData" Target="../diagrams/data1.xml"/><Relationship Id="rId10" Type="http://schemas.openxmlformats.org/officeDocument/2006/relationships/image" Target="../media/image71.png"/><Relationship Id="rId4" Type="http://schemas.openxmlformats.org/officeDocument/2006/relationships/image" Target="../media/image70.jpeg"/><Relationship Id="rId9" Type="http://schemas.microsoft.com/office/2007/relationships/diagramDrawing" Target="../diagrams/drawing1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openxmlformats.org/officeDocument/2006/relationships/image" Target="../media/image77.png"/><Relationship Id="rId3" Type="http://schemas.openxmlformats.org/officeDocument/2006/relationships/image" Target="../media/image69.jpg"/><Relationship Id="rId7" Type="http://schemas.openxmlformats.org/officeDocument/2006/relationships/diagramColors" Target="../diagrams/colors2.xml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75.png"/><Relationship Id="rId5" Type="http://schemas.openxmlformats.org/officeDocument/2006/relationships/diagramLayout" Target="../diagrams/layout2.xml"/><Relationship Id="rId10" Type="http://schemas.openxmlformats.org/officeDocument/2006/relationships/image" Target="../media/image74.png"/><Relationship Id="rId4" Type="http://schemas.openxmlformats.org/officeDocument/2006/relationships/diagramData" Target="../diagrams/data2.xml"/><Relationship Id="rId9" Type="http://schemas.openxmlformats.org/officeDocument/2006/relationships/image" Target="../media/image73.jpg"/><Relationship Id="rId14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jpe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2722" y="1533602"/>
            <a:ext cx="10466895" cy="2387600"/>
          </a:xfrm>
        </p:spPr>
        <p:txBody>
          <a:bodyPr>
            <a:noAutofit/>
          </a:bodyPr>
          <a:lstStyle/>
          <a:p>
            <a:pPr algn="l"/>
            <a:r>
              <a:rPr lang="th-TH" sz="11500" b="1" smtClean="0">
                <a:latin typeface="BrowalliaUPC" panose="020B0604020202020204" pitchFamily="34" charset="-34"/>
                <a:cs typeface="BrowalliaUPC" panose="020B0604020202020204" pitchFamily="34" charset="-34"/>
              </a:rPr>
              <a:t>บทที่ 4</a:t>
            </a:r>
            <a:r>
              <a:rPr lang="th-TH" sz="5400" smtClean="0">
                <a:latin typeface="BrowalliaUPC" panose="020B0604020202020204" pitchFamily="34" charset="-34"/>
                <a:cs typeface="BrowalliaUPC" panose="020B0604020202020204" pitchFamily="34" charset="-34"/>
              </a:rPr>
              <a:t/>
            </a:r>
            <a:br>
              <a:rPr lang="th-TH" sz="5400" smtClean="0">
                <a:latin typeface="BrowalliaUPC" panose="020B0604020202020204" pitchFamily="34" charset="-34"/>
                <a:cs typeface="BrowalliaUPC" panose="020B0604020202020204" pitchFamily="34" charset="-34"/>
              </a:rPr>
            </a:br>
            <a:r>
              <a:rPr lang="th-TH" sz="5400" smtClean="0">
                <a:latin typeface="BrowalliaUPC" panose="020B0604020202020204" pitchFamily="34" charset="-34"/>
                <a:cs typeface="BrowalliaUPC" panose="020B0604020202020204" pitchFamily="34" charset="-34"/>
              </a:rPr>
              <a:t/>
            </a:r>
            <a:br>
              <a:rPr lang="th-TH" sz="5400" smtClean="0">
                <a:latin typeface="BrowalliaUPC" panose="020B0604020202020204" pitchFamily="34" charset="-34"/>
                <a:cs typeface="BrowalliaUPC" panose="020B0604020202020204" pitchFamily="34" charset="-34"/>
              </a:rPr>
            </a:br>
            <a:r>
              <a:rPr lang="th-TH" sz="6600" smtClean="0">
                <a:latin typeface="BrowalliaUPC" panose="020B0604020202020204" pitchFamily="34" charset="-34"/>
                <a:cs typeface="BrowalliaUPC" panose="020B0604020202020204" pitchFamily="34" charset="-34"/>
              </a:rPr>
              <a:t>รู้ทัน</a:t>
            </a:r>
            <a:r>
              <a:rPr lang="th-TH" sz="6600">
                <a:latin typeface="BrowalliaUPC" panose="020B0604020202020204" pitchFamily="34" charset="-34"/>
                <a:cs typeface="BrowalliaUPC" panose="020B0604020202020204" pitchFamily="34" charset="-34"/>
              </a:rPr>
              <a:t>ภัยทางการ</a:t>
            </a:r>
            <a:r>
              <a:rPr lang="th-TH" sz="6600" smtClean="0">
                <a:latin typeface="BrowalliaUPC" panose="020B0604020202020204" pitchFamily="34" charset="-34"/>
                <a:cs typeface="BrowalliaUPC" panose="020B0604020202020204" pitchFamily="34" charset="-34"/>
              </a:rPr>
              <a:t>เงิน...</a:t>
            </a:r>
            <a:r>
              <a:rPr lang="th-TH" sz="6600">
                <a:latin typeface="BrowalliaUPC" panose="020B0604020202020204" pitchFamily="34" charset="-34"/>
                <a:cs typeface="BrowalliaUPC" panose="020B0604020202020204" pitchFamily="34" charset="-34"/>
              </a:rPr>
              <a:t>ตั้งสติ</a:t>
            </a:r>
            <a:r>
              <a:rPr lang="th-TH" sz="6600" smtClean="0">
                <a:latin typeface="BrowalliaUPC" panose="020B0604020202020204" pitchFamily="34" charset="-34"/>
                <a:cs typeface="BrowalliaUPC" panose="020B0604020202020204" pitchFamily="34" charset="-34"/>
              </a:rPr>
              <a:t>ไว้ไม่</a:t>
            </a:r>
            <a:r>
              <a:rPr lang="th-TH" sz="6600">
                <a:latin typeface="BrowalliaUPC" panose="020B0604020202020204" pitchFamily="34" charset="-34"/>
                <a:cs typeface="BrowalliaUPC" panose="020B0604020202020204" pitchFamily="34" charset="-34"/>
              </a:rPr>
              <a:t>โดน</a:t>
            </a:r>
            <a:r>
              <a:rPr lang="th-TH" sz="6600" smtClean="0">
                <a:latin typeface="BrowalliaUPC" panose="020B0604020202020204" pitchFamily="34" charset="-34"/>
                <a:cs typeface="BrowalliaUPC" panose="020B0604020202020204" pitchFamily="34" charset="-34"/>
              </a:rPr>
              <a:t>หลอก</a:t>
            </a:r>
            <a:endParaRPr lang="th-TH"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528402"/>
            <a:ext cx="2743200" cy="365125"/>
          </a:xfrm>
        </p:spPr>
        <p:txBody>
          <a:bodyPr/>
          <a:lstStyle/>
          <a:p>
            <a:fld id="{751091A4-AB06-4BF2-86DB-35B6330C49C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02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838200" y="214089"/>
            <a:ext cx="11007969" cy="11260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h-TH" b="1">
                <a:solidFill>
                  <a:srgbClr val="2E3387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แก๊ง </a:t>
            </a:r>
            <a:r>
              <a:rPr lang="en-US" b="1">
                <a:solidFill>
                  <a:srgbClr val="2E3387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Call center…</a:t>
            </a:r>
            <a:r>
              <a:rPr lang="th-TH" b="1">
                <a:solidFill>
                  <a:srgbClr val="2E3387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รับสายแล้วเผลอเชื่อ </a:t>
            </a:r>
            <a:r>
              <a:rPr lang="th-TH" b="1" smtClean="0">
                <a:solidFill>
                  <a:srgbClr val="2E3387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/>
            </a:r>
            <a:br>
              <a:rPr lang="th-TH" b="1" smtClean="0">
                <a:solidFill>
                  <a:srgbClr val="2E3387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</a:br>
            <a:r>
              <a:rPr lang="th-TH" b="1" smtClean="0">
                <a:solidFill>
                  <a:srgbClr val="2E3387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ตก</a:t>
            </a:r>
            <a:r>
              <a:rPr lang="th-TH" b="1">
                <a:solidFill>
                  <a:srgbClr val="2E3387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เป็นเหยื่อไม่ได้เงินคืน</a:t>
            </a:r>
          </a:p>
        </p:txBody>
      </p:sp>
      <p:sp>
        <p:nvSpPr>
          <p:cNvPr id="6" name="Rectangle 5"/>
          <p:cNvSpPr/>
          <p:nvPr/>
        </p:nvSpPr>
        <p:spPr>
          <a:xfrm>
            <a:off x="263436" y="1282028"/>
            <a:ext cx="58956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533400" algn="l"/>
              </a:tabLst>
            </a:pPr>
            <a:r>
              <a:rPr lang="th-TH" sz="3200" b="1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ป้องกันอย่างไร ไม่ให้แก๊ง</a:t>
            </a:r>
            <a:r>
              <a:rPr lang="en-US" sz="3200" b="1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 Call center</a:t>
            </a:r>
            <a:r>
              <a:rPr lang="th-TH" sz="3200" b="1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 หลอก</a:t>
            </a:r>
            <a:endParaRPr lang="th-TH" sz="3200" b="1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091A4-AB06-4BF2-86DB-35B6330C49C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1432579" y="4029516"/>
            <a:ext cx="3132001" cy="1892039"/>
            <a:chOff x="1350414" y="4206984"/>
            <a:chExt cx="3132001" cy="1892039"/>
          </a:xfrm>
        </p:grpSpPr>
        <p:sp>
          <p:nvSpPr>
            <p:cNvPr id="16" name="Rectangle 15"/>
            <p:cNvSpPr/>
            <p:nvPr/>
          </p:nvSpPr>
          <p:spPr>
            <a:xfrm>
              <a:off x="1350414" y="4659023"/>
              <a:ext cx="3132000" cy="1440000"/>
            </a:xfrm>
            <a:prstGeom prst="rect">
              <a:avLst/>
            </a:prstGeom>
            <a:solidFill>
              <a:srgbClr val="B294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350415" y="4206984"/>
              <a:ext cx="3132000" cy="453589"/>
            </a:xfrm>
            <a:prstGeom prst="rect">
              <a:avLst/>
            </a:prstGeom>
            <a:solidFill>
              <a:srgbClr val="604A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tabLst>
                  <a:tab pos="361950" algn="l"/>
                </a:tabLst>
              </a:pPr>
              <a:r>
                <a:rPr lang="th-TH" sz="2400">
                  <a:solidFill>
                    <a:schemeClr val="bg1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  <a:sym typeface="Wingdings" panose="05000000000000000000" pitchFamily="2" charset="2"/>
                </a:rPr>
                <a:t></a:t>
              </a:r>
              <a:r>
                <a:rPr lang="th-TH" sz="2400" b="1" smtClean="0">
                  <a:solidFill>
                    <a:schemeClr val="bg1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  <a:sym typeface="Wingdings" panose="05000000000000000000" pitchFamily="2" charset="2"/>
                </a:rPr>
                <a:t> ไม่รีบโอน</a:t>
              </a:r>
              <a:r>
                <a:rPr lang="th-TH" sz="2400" b="1">
                  <a:solidFill>
                    <a:schemeClr val="bg1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  <a:sym typeface="Wingdings" panose="05000000000000000000" pitchFamily="2" charset="2"/>
                </a:rPr>
                <a:t>เงินให้คนอื่น</a:t>
              </a:r>
              <a:endParaRPr lang="th-TH" sz="2400" b="1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endParaRPr>
            </a:p>
          </p:txBody>
        </p:sp>
        <p:sp>
          <p:nvSpPr>
            <p:cNvPr id="23" name="Oval Callout 22"/>
            <p:cNvSpPr/>
            <p:nvPr/>
          </p:nvSpPr>
          <p:spPr>
            <a:xfrm>
              <a:off x="1357671" y="4720366"/>
              <a:ext cx="1890969" cy="813203"/>
            </a:xfrm>
            <a:prstGeom prst="wedgeEllipseCallout">
              <a:avLst>
                <a:gd name="adj1" fmla="val 65839"/>
                <a:gd name="adj2" fmla="val -34296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600" b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เดี๋ยวขอไปถามที่ธนาคารก่อนนะคะ</a:t>
              </a:r>
              <a:endParaRPr lang="th-TH" sz="1600" b="1">
                <a:solidFill>
                  <a:schemeClr val="tx1">
                    <a:lumMod val="75000"/>
                    <a:lumOff val="2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471"/>
            <a:stretch/>
          </p:blipFill>
          <p:spPr>
            <a:xfrm flipH="1">
              <a:off x="3092082" y="4722472"/>
              <a:ext cx="959050" cy="1364819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17155" y="4023832"/>
            <a:ext cx="3262556" cy="1892039"/>
            <a:chOff x="4593340" y="4214363"/>
            <a:chExt cx="3262556" cy="1892039"/>
          </a:xfrm>
        </p:grpSpPr>
        <p:sp>
          <p:nvSpPr>
            <p:cNvPr id="18" name="Rectangle 17"/>
            <p:cNvSpPr/>
            <p:nvPr/>
          </p:nvSpPr>
          <p:spPr>
            <a:xfrm>
              <a:off x="4593340" y="4666402"/>
              <a:ext cx="3132000" cy="1440000"/>
            </a:xfrm>
            <a:prstGeom prst="rect">
              <a:avLst/>
            </a:prstGeom>
            <a:solidFill>
              <a:srgbClr val="B294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593340" y="4214363"/>
              <a:ext cx="3132000" cy="453589"/>
            </a:xfrm>
            <a:prstGeom prst="rect">
              <a:avLst/>
            </a:prstGeom>
            <a:solidFill>
              <a:srgbClr val="604A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tabLst>
                  <a:tab pos="361950" algn="l"/>
                </a:tabLst>
              </a:pPr>
              <a:r>
                <a:rPr lang="th-TH">
                  <a:solidFill>
                    <a:schemeClr val="bg1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  <a:sym typeface="Wingdings" panose="05000000000000000000" pitchFamily="2" charset="2"/>
                </a:rPr>
                <a:t></a:t>
              </a:r>
              <a:r>
                <a:rPr lang="th-TH" b="1" smtClean="0">
                  <a:solidFill>
                    <a:schemeClr val="bg1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  <a:sym typeface="Wingdings" panose="05000000000000000000" pitchFamily="2" charset="2"/>
                </a:rPr>
                <a:t> </a:t>
              </a:r>
              <a:r>
                <a:rPr lang="th-TH" sz="2400" b="1" smtClean="0">
                  <a:solidFill>
                    <a:schemeClr val="bg1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  <a:sym typeface="Wingdings" panose="05000000000000000000" pitchFamily="2" charset="2"/>
                </a:rPr>
                <a:t>ตรวจสอบก่อนทำรายการ</a:t>
              </a:r>
              <a:endParaRPr lang="th-TH" b="1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98709" y="4997350"/>
              <a:ext cx="1054590" cy="1072438"/>
            </a:xfrm>
            <a:prstGeom prst="rect">
              <a:avLst/>
            </a:prstGeom>
          </p:spPr>
        </p:pic>
        <p:sp>
          <p:nvSpPr>
            <p:cNvPr id="21" name="Oval Callout 20"/>
            <p:cNvSpPr/>
            <p:nvPr/>
          </p:nvSpPr>
          <p:spPr>
            <a:xfrm>
              <a:off x="5819003" y="5599762"/>
              <a:ext cx="886911" cy="470026"/>
            </a:xfrm>
            <a:prstGeom prst="wedgeEllipseCallout">
              <a:avLst>
                <a:gd name="adj1" fmla="val -119077"/>
                <a:gd name="adj2" fmla="val -42996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600" b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ไม่นี่คะ</a:t>
              </a:r>
              <a:endParaRPr lang="th-TH" sz="1600" b="1">
                <a:solidFill>
                  <a:schemeClr val="tx1">
                    <a:lumMod val="75000"/>
                    <a:lumOff val="2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endParaRPr>
            </a:p>
          </p:txBody>
        </p:sp>
        <p:sp>
          <p:nvSpPr>
            <p:cNvPr id="26" name="Oval Callout 25"/>
            <p:cNvSpPr/>
            <p:nvPr/>
          </p:nvSpPr>
          <p:spPr>
            <a:xfrm>
              <a:off x="5494244" y="4579258"/>
              <a:ext cx="1404901" cy="853613"/>
            </a:xfrm>
            <a:prstGeom prst="wedgeEllipseCallout">
              <a:avLst>
                <a:gd name="adj1" fmla="val 63994"/>
                <a:gd name="adj2" fmla="val 15226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600" b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ผมเป็นหนี้กับธนาคารหรือเปล่า </a:t>
              </a:r>
              <a:r>
                <a:rPr lang="en-US" sz="1600" b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?</a:t>
              </a:r>
              <a:endParaRPr lang="th-TH" sz="1600" b="1">
                <a:solidFill>
                  <a:schemeClr val="tx1">
                    <a:lumMod val="75000"/>
                    <a:lumOff val="2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697814" y="4756287"/>
              <a:ext cx="1158082" cy="1313501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7979115" y="2101202"/>
            <a:ext cx="3157569" cy="3863506"/>
            <a:chOff x="7979115" y="2101202"/>
            <a:chExt cx="3157569" cy="3863506"/>
          </a:xfrm>
        </p:grpSpPr>
        <p:sp>
          <p:nvSpPr>
            <p:cNvPr id="14" name="Rectangle 13"/>
            <p:cNvSpPr/>
            <p:nvPr/>
          </p:nvSpPr>
          <p:spPr>
            <a:xfrm>
              <a:off x="7979115" y="2101202"/>
              <a:ext cx="3132000" cy="3808621"/>
            </a:xfrm>
            <a:prstGeom prst="rect">
              <a:avLst/>
            </a:prstGeom>
            <a:solidFill>
              <a:srgbClr val="B294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979115" y="2101202"/>
              <a:ext cx="3132000" cy="453589"/>
            </a:xfrm>
            <a:prstGeom prst="rect">
              <a:avLst/>
            </a:prstGeom>
            <a:solidFill>
              <a:srgbClr val="604A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tabLst>
                  <a:tab pos="361950" algn="l"/>
                </a:tabLst>
              </a:pPr>
              <a:r>
                <a:rPr lang="th-TH">
                  <a:solidFill>
                    <a:schemeClr val="bg1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  <a:sym typeface="Wingdings" panose="05000000000000000000" pitchFamily="2" charset="2"/>
                </a:rPr>
                <a:t></a:t>
              </a:r>
              <a:r>
                <a:rPr lang="th-TH" b="1" smtClean="0">
                  <a:solidFill>
                    <a:schemeClr val="bg1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  <a:sym typeface="Wingdings" panose="05000000000000000000" pitchFamily="2" charset="2"/>
                </a:rPr>
                <a:t> </a:t>
              </a:r>
              <a:r>
                <a:rPr lang="th-TH" sz="2400" b="1" smtClean="0">
                  <a:solidFill>
                    <a:schemeClr val="bg1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  <a:sym typeface="Wingdings" panose="05000000000000000000" pitchFamily="2" charset="2"/>
                </a:rPr>
                <a:t>ไม่ทำรายการตามคำบอก</a:t>
              </a:r>
              <a:endParaRPr lang="th-TH" b="1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7131" y="3882444"/>
              <a:ext cx="1132014" cy="1599413"/>
            </a:xfrm>
            <a:prstGeom prst="rect">
              <a:avLst/>
            </a:prstGeom>
          </p:spPr>
        </p:pic>
        <p:sp>
          <p:nvSpPr>
            <p:cNvPr id="25" name="Oval Callout 24"/>
            <p:cNvSpPr/>
            <p:nvPr/>
          </p:nvSpPr>
          <p:spPr>
            <a:xfrm>
              <a:off x="8318823" y="2814209"/>
              <a:ext cx="2131411" cy="937605"/>
            </a:xfrm>
            <a:prstGeom prst="wedgeEllipseCallout">
              <a:avLst>
                <a:gd name="adj1" fmla="val 20584"/>
                <a:gd name="adj2" fmla="val 7079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600" b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อ๊ะ</a:t>
              </a:r>
              <a:r>
                <a:rPr lang="en-US" sz="1600" b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! </a:t>
              </a:r>
              <a:r>
                <a:rPr lang="th-TH" sz="1600" b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ทำไมต้องให้เราเลือกทำรายการเป็นภาษาอังกฤษด้วยล่ะ</a:t>
              </a:r>
              <a:endParaRPr lang="th-TH" sz="1600" b="1">
                <a:solidFill>
                  <a:schemeClr val="tx1">
                    <a:lumMod val="75000"/>
                    <a:lumOff val="2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603" r="13133" b="48041"/>
            <a:stretch/>
          </p:blipFill>
          <p:spPr>
            <a:xfrm flipH="1">
              <a:off x="9749527" y="3761603"/>
              <a:ext cx="1387157" cy="2203105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4706068" y="2101202"/>
            <a:ext cx="3132000" cy="1800000"/>
            <a:chOff x="4647568" y="2101202"/>
            <a:chExt cx="3132000" cy="1800000"/>
          </a:xfrm>
        </p:grpSpPr>
        <p:grpSp>
          <p:nvGrpSpPr>
            <p:cNvPr id="33" name="Group 32"/>
            <p:cNvGrpSpPr/>
            <p:nvPr/>
          </p:nvGrpSpPr>
          <p:grpSpPr>
            <a:xfrm>
              <a:off x="4647568" y="2101202"/>
              <a:ext cx="3132000" cy="1800000"/>
              <a:chOff x="4647568" y="2101202"/>
              <a:chExt cx="3132000" cy="1800000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4647568" y="2101202"/>
                <a:ext cx="3132000" cy="1800000"/>
              </a:xfrm>
              <a:prstGeom prst="rect">
                <a:avLst/>
              </a:prstGeom>
              <a:solidFill>
                <a:srgbClr val="B294C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4647568" y="2101202"/>
                <a:ext cx="3132000" cy="453589"/>
              </a:xfrm>
              <a:prstGeom prst="rect">
                <a:avLst/>
              </a:prstGeom>
              <a:solidFill>
                <a:srgbClr val="604A7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tabLst>
                    <a:tab pos="361950" algn="l"/>
                  </a:tabLst>
                </a:pPr>
                <a:r>
                  <a:rPr lang="th-TH" sz="2400" smtClean="0">
                    <a:solidFill>
                      <a:schemeClr val="bg1"/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  <a:sym typeface="Wingdings" panose="05000000000000000000" pitchFamily="2" charset="2"/>
                  </a:rPr>
                  <a:t></a:t>
                </a:r>
                <a:r>
                  <a:rPr lang="th-TH" sz="2400" b="1" smtClean="0">
                    <a:solidFill>
                      <a:schemeClr val="bg1"/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  <a:sym typeface="Wingdings" panose="05000000000000000000" pitchFamily="2" charset="2"/>
                  </a:rPr>
                  <a:t> ไม่ให้ข้อมูลส่วนตัว</a:t>
                </a:r>
                <a:endParaRPr lang="th-TH" sz="2400" b="1">
                  <a:solidFill>
                    <a:schemeClr val="bg1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endParaRPr>
              </a:p>
            </p:txBody>
          </p:sp>
          <p:sp>
            <p:nvSpPr>
              <p:cNvPr id="24" name="Oval Callout 23"/>
              <p:cNvSpPr/>
              <p:nvPr/>
            </p:nvSpPr>
            <p:spPr>
              <a:xfrm>
                <a:off x="4924041" y="2762850"/>
                <a:ext cx="1551008" cy="662809"/>
              </a:xfrm>
              <a:prstGeom prst="wedgeEllipseCallout">
                <a:avLst>
                  <a:gd name="adj1" fmla="val 60889"/>
                  <a:gd name="adj2" fmla="val 40226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1600" b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  <a:t>ไม่บอกหรอก อย่ามาหลอก </a:t>
                </a:r>
                <a:r>
                  <a:rPr lang="en-US" sz="1600" b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  <a:t>!</a:t>
                </a:r>
                <a:endParaRPr lang="th-TH" sz="1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endParaRPr>
              </a:p>
            </p:txBody>
          </p:sp>
        </p:grp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8218" y="2692317"/>
              <a:ext cx="640016" cy="1207303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1445795" y="2101202"/>
            <a:ext cx="3132001" cy="1800000"/>
            <a:chOff x="1298315" y="2101202"/>
            <a:chExt cx="3132001" cy="1800000"/>
          </a:xfrm>
        </p:grpSpPr>
        <p:grpSp>
          <p:nvGrpSpPr>
            <p:cNvPr id="32" name="Group 31"/>
            <p:cNvGrpSpPr/>
            <p:nvPr/>
          </p:nvGrpSpPr>
          <p:grpSpPr>
            <a:xfrm>
              <a:off x="1298315" y="2101202"/>
              <a:ext cx="3132001" cy="1800000"/>
              <a:chOff x="1298315" y="2101202"/>
              <a:chExt cx="3132001" cy="1800000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1298315" y="2101202"/>
                <a:ext cx="3132000" cy="1800000"/>
              </a:xfrm>
              <a:prstGeom prst="rect">
                <a:avLst/>
              </a:prstGeom>
              <a:solidFill>
                <a:srgbClr val="B294C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1298316" y="2101202"/>
                <a:ext cx="3132000" cy="453589"/>
              </a:xfrm>
              <a:prstGeom prst="rect">
                <a:avLst/>
              </a:prstGeom>
              <a:solidFill>
                <a:srgbClr val="604A7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tabLst>
                    <a:tab pos="361950" algn="l"/>
                  </a:tabLst>
                </a:pPr>
                <a:r>
                  <a:rPr lang="th-TH" sz="2400" smtClean="0">
                    <a:solidFill>
                      <a:schemeClr val="bg1"/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  <a:sym typeface="Wingdings" panose="05000000000000000000" pitchFamily="2" charset="2"/>
                  </a:rPr>
                  <a:t></a:t>
                </a:r>
                <a:r>
                  <a:rPr lang="th-TH" sz="2400" b="1" smtClean="0">
                    <a:solidFill>
                      <a:schemeClr val="bg1"/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  <a:sym typeface="Wingdings" panose="05000000000000000000" pitchFamily="2" charset="2"/>
                  </a:rPr>
                  <a:t> คิดทบทวน</a:t>
                </a:r>
                <a:endParaRPr lang="th-TH" sz="2400" b="1">
                  <a:solidFill>
                    <a:schemeClr val="bg1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endParaRPr>
              </a:p>
            </p:txBody>
          </p:sp>
          <p:sp>
            <p:nvSpPr>
              <p:cNvPr id="20" name="Oval Callout 19"/>
              <p:cNvSpPr/>
              <p:nvPr/>
            </p:nvSpPr>
            <p:spPr>
              <a:xfrm>
                <a:off x="2473136" y="2628418"/>
                <a:ext cx="1551008" cy="570490"/>
              </a:xfrm>
              <a:prstGeom prst="wedgeEllipseCallout">
                <a:avLst>
                  <a:gd name="adj1" fmla="val -45355"/>
                  <a:gd name="adj2" fmla="val 73518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1600" b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  <a:t>เป็นไปไม่ได้</a:t>
                </a:r>
                <a:r>
                  <a:rPr lang="en-US" sz="1600" b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  <a:t> !!!</a:t>
                </a:r>
                <a:endParaRPr lang="th-TH" sz="1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endParaRPr>
              </a:p>
            </p:txBody>
          </p:sp>
        </p:grpSp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234" b="55987"/>
            <a:stretch/>
          </p:blipFill>
          <p:spPr>
            <a:xfrm>
              <a:off x="1656106" y="2700386"/>
              <a:ext cx="821718" cy="11820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8722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4818031" y="4389329"/>
            <a:ext cx="3600000" cy="1350721"/>
          </a:xfrm>
          <a:prstGeom prst="rect">
            <a:avLst/>
          </a:prstGeom>
          <a:solidFill>
            <a:srgbClr val="6373D5"/>
          </a:solidFill>
          <a:ln w="19050">
            <a:noFill/>
            <a:prstDash val="sysDash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801688" lvl="1" indent="-255588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th-TH" sz="2400" b="1" smtClean="0">
                <a:solidFill>
                  <a:srgbClr val="77FFDF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สอบถามและขอคำปรึกษา</a:t>
            </a:r>
            <a:endParaRPr lang="th-TH" sz="2400" b="1">
              <a:solidFill>
                <a:srgbClr val="77FFDF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361588" y="2364177"/>
            <a:ext cx="3600000" cy="1350721"/>
          </a:xfrm>
          <a:prstGeom prst="rect">
            <a:avLst/>
          </a:prstGeom>
          <a:solidFill>
            <a:srgbClr val="6373D5"/>
          </a:solidFill>
          <a:ln w="19050">
            <a:noFill/>
            <a:prstDash val="sysDash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801688" lvl="1" indent="-255588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th-TH" sz="2400" b="1" smtClean="0">
                <a:solidFill>
                  <a:srgbClr val="77FFDF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แจ้ง</a:t>
            </a:r>
            <a:r>
              <a:rPr lang="th-TH" sz="2400" b="1">
                <a:solidFill>
                  <a:srgbClr val="77FFDF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สำนักงานป้องกันและปราบปรามการฟอกเงิน </a:t>
            </a:r>
            <a:br>
              <a:rPr lang="th-TH" sz="2400" b="1">
                <a:solidFill>
                  <a:srgbClr val="77FFDF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2400" b="1">
                <a:solidFill>
                  <a:srgbClr val="77FFDF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(ปปง.)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030478" y="2364177"/>
            <a:ext cx="3600000" cy="1350721"/>
          </a:xfrm>
          <a:prstGeom prst="rect">
            <a:avLst/>
          </a:prstGeom>
          <a:solidFill>
            <a:srgbClr val="6373D5"/>
          </a:solidFill>
          <a:ln w="19050">
            <a:noFill/>
            <a:prstDash val="sysDash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801688" lvl="1" indent="-255588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th-TH" sz="2400" b="1" smtClean="0">
                <a:solidFill>
                  <a:srgbClr val="77FFDF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ติดต่อธนาคารที่มีบัญชี </a:t>
            </a:r>
            <a:br>
              <a:rPr lang="th-TH" sz="2400" b="1" smtClean="0">
                <a:solidFill>
                  <a:srgbClr val="77FFDF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2400" b="1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เพื่อ</a:t>
            </a:r>
            <a:r>
              <a:rPr lang="th-TH" sz="2400" b="1">
                <a:latin typeface="Browallia New" panose="020B0604020202020204" pitchFamily="34" charset="-34"/>
                <a:cs typeface="Browallia New" panose="020B0604020202020204" pitchFamily="34" charset="-34"/>
              </a:rPr>
              <a:t>ระงับการโอน</a:t>
            </a:r>
            <a:r>
              <a:rPr lang="th-TH" sz="2400" b="1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และ</a:t>
            </a:r>
            <a:br>
              <a:rPr lang="th-TH" sz="2400" b="1" smtClean="0"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2400" b="1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ถอน</a:t>
            </a:r>
            <a:r>
              <a:rPr lang="th-TH" sz="2400" b="1">
                <a:latin typeface="Browallia New" panose="020B0604020202020204" pitchFamily="34" charset="-34"/>
                <a:cs typeface="Browallia New" panose="020B0604020202020204" pitchFamily="34" charset="-34"/>
              </a:rPr>
              <a:t>เงิน</a:t>
            </a:r>
            <a:r>
              <a:rPr lang="th-TH" sz="2400" b="1" smtClean="0">
                <a:solidFill>
                  <a:srgbClr val="77FFDF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endParaRPr lang="th-TH" sz="2400" b="1">
              <a:solidFill>
                <a:srgbClr val="77FFDF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838200" y="214089"/>
            <a:ext cx="11007969" cy="11260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h-TH" b="1">
                <a:solidFill>
                  <a:srgbClr val="2E3387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แก๊ง </a:t>
            </a:r>
            <a:r>
              <a:rPr lang="en-US" b="1">
                <a:solidFill>
                  <a:srgbClr val="2E3387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Call center…</a:t>
            </a:r>
            <a:r>
              <a:rPr lang="th-TH" b="1">
                <a:solidFill>
                  <a:srgbClr val="2E3387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รับสายแล้วเผลอเชื่อ </a:t>
            </a:r>
            <a:r>
              <a:rPr lang="th-TH" b="1" smtClean="0">
                <a:solidFill>
                  <a:srgbClr val="2E3387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/>
            </a:r>
            <a:br>
              <a:rPr lang="th-TH" b="1" smtClean="0">
                <a:solidFill>
                  <a:srgbClr val="2E3387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</a:br>
            <a:r>
              <a:rPr lang="th-TH" b="1" smtClean="0">
                <a:solidFill>
                  <a:srgbClr val="2E3387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ตก</a:t>
            </a:r>
            <a:r>
              <a:rPr lang="th-TH" b="1">
                <a:solidFill>
                  <a:srgbClr val="2E3387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เป็นเหยื่อไม่ได้เงินคืน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63436" y="1282695"/>
            <a:ext cx="58956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533400" algn="l"/>
              </a:tabLst>
            </a:pPr>
            <a:r>
              <a:rPr lang="th-TH" sz="3200" b="1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ทำอย่างไร เมื่อตกเป็นเหยื่อแก๊ง</a:t>
            </a:r>
            <a:r>
              <a:rPr lang="en-US" sz="3200" b="1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 Call center</a:t>
            </a:r>
            <a:endParaRPr lang="th-TH" sz="3200" b="1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091A4-AB06-4BF2-86DB-35B6330C49C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307539" y="2197499"/>
            <a:ext cx="1620000" cy="1620000"/>
            <a:chOff x="5532214" y="3879836"/>
            <a:chExt cx="1620000" cy="1620000"/>
          </a:xfrm>
        </p:grpSpPr>
        <p:sp>
          <p:nvSpPr>
            <p:cNvPr id="42" name="Oval 41"/>
            <p:cNvSpPr/>
            <p:nvPr/>
          </p:nvSpPr>
          <p:spPr>
            <a:xfrm>
              <a:off x="5532214" y="3879836"/>
              <a:ext cx="1620000" cy="1620000"/>
            </a:xfrm>
            <a:prstGeom prst="ellipse">
              <a:avLst/>
            </a:prstGeom>
            <a:solidFill>
              <a:srgbClr val="6373D5"/>
            </a:solidFill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5662138" y="4984594"/>
              <a:ext cx="134934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2" algn="ctr">
                <a:tabLst>
                  <a:tab pos="808038" algn="l"/>
                </a:tabLst>
                <a:defRPr/>
              </a:pPr>
              <a:r>
                <a:rPr lang="th-TH" sz="2400" b="1">
                  <a:solidFill>
                    <a:schemeClr val="bg1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โทร. </a:t>
              </a:r>
              <a:r>
                <a:rPr lang="th-TH" sz="2400" b="1" smtClean="0">
                  <a:solidFill>
                    <a:schemeClr val="bg1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1710</a:t>
              </a:r>
              <a:endParaRPr lang="th-TH" sz="2400" b="1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endParaRPr>
            </a:p>
          </p:txBody>
        </p:sp>
      </p:grpSp>
      <p:sp>
        <p:nvSpPr>
          <p:cNvPr id="50" name="Oval 49"/>
          <p:cNvSpPr/>
          <p:nvPr/>
        </p:nvSpPr>
        <p:spPr>
          <a:xfrm>
            <a:off x="3692918" y="4228372"/>
            <a:ext cx="1620000" cy="1620000"/>
          </a:xfrm>
          <a:prstGeom prst="ellipse">
            <a:avLst/>
          </a:prstGeom>
          <a:solidFill>
            <a:srgbClr val="6373D5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855" y="4517661"/>
            <a:ext cx="1041421" cy="1041421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18118" y="2202242"/>
            <a:ext cx="1620000" cy="1620000"/>
          </a:xfrm>
          <a:prstGeom prst="ellipse">
            <a:avLst/>
          </a:prstGeom>
          <a:solidFill>
            <a:srgbClr val="6373D5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5" name="Rectangle 24"/>
          <p:cNvSpPr/>
          <p:nvPr/>
        </p:nvSpPr>
        <p:spPr>
          <a:xfrm>
            <a:off x="839264" y="3346929"/>
            <a:ext cx="18050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>
              <a:tabLst>
                <a:tab pos="808038" algn="l"/>
              </a:tabLst>
              <a:defRPr/>
            </a:pPr>
            <a:r>
              <a:rPr lang="th-TH" sz="2400" b="1" smtClean="0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ธนาคาร</a:t>
            </a:r>
            <a:endParaRPr lang="th-TH" sz="2400" b="1">
              <a:solidFill>
                <a:schemeClr val="bg1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0823" y="2413870"/>
            <a:ext cx="1054590" cy="1072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1" r="15992"/>
          <a:stretch/>
        </p:blipFill>
        <p:spPr>
          <a:xfrm>
            <a:off x="6671926" y="2428665"/>
            <a:ext cx="900000" cy="89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659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8" grpId="0" animBg="1"/>
      <p:bldP spid="27" grpId="0" animBg="1"/>
      <p:bldP spid="14" grpId="0"/>
      <p:bldP spid="50" grpId="0" animBg="1"/>
      <p:bldP spid="21" grpId="0" animBg="1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7650" y="3722525"/>
            <a:ext cx="11304000" cy="7418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31850" y="1285533"/>
            <a:ext cx="10515600" cy="873206"/>
          </a:xfrm>
        </p:spPr>
        <p:txBody>
          <a:bodyPr>
            <a:normAutofit/>
          </a:bodyPr>
          <a:lstStyle/>
          <a:p>
            <a:r>
              <a:rPr lang="th-TH" sz="4400" b="1" smtClean="0"/>
              <a:t>หัวข้อเนื้อหา</a:t>
            </a:r>
            <a:endParaRPr lang="th-TH" sz="4400" b="1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831850" y="2535811"/>
            <a:ext cx="10515600" cy="355384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3600" smtClean="0">
                <a:solidFill>
                  <a:schemeClr val="tx1"/>
                </a:solidFill>
              </a:rPr>
              <a:t>แชร์</a:t>
            </a:r>
            <a:r>
              <a:rPr lang="th-TH" sz="3600">
                <a:solidFill>
                  <a:schemeClr val="tx1"/>
                </a:solidFill>
              </a:rPr>
              <a:t>ลูกโซ่...คุยโม้ว่าลงทุนแล้วรวยเร็ว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3600" smtClean="0">
                <a:solidFill>
                  <a:schemeClr val="tx1"/>
                </a:solidFill>
              </a:rPr>
              <a:t>แก๊ง </a:t>
            </a:r>
            <a:r>
              <a:rPr lang="en-US" sz="3600">
                <a:solidFill>
                  <a:schemeClr val="tx1"/>
                </a:solidFill>
              </a:rPr>
              <a:t>Call center…</a:t>
            </a:r>
            <a:r>
              <a:rPr lang="th-TH" sz="3600">
                <a:solidFill>
                  <a:schemeClr val="tx1"/>
                </a:solidFill>
              </a:rPr>
              <a:t>รับสายแล้วเผลอเชื่อ ตกเป็นเหยื่อไม่ได้เงินคืน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3600" smtClean="0">
                <a:solidFill>
                  <a:schemeClr val="tx1"/>
                </a:solidFill>
              </a:rPr>
              <a:t>โจร</a:t>
            </a:r>
            <a:r>
              <a:rPr lang="th-TH" sz="3600">
                <a:solidFill>
                  <a:schemeClr val="tx1"/>
                </a:solidFill>
              </a:rPr>
              <a:t>ในโลกออนไลน์ (ไซเบอร์)...รับมืออย่างไร แล้วจะปลอดภัย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10600" y="6514001"/>
            <a:ext cx="2743200" cy="365125"/>
          </a:xfrm>
        </p:spPr>
        <p:txBody>
          <a:bodyPr/>
          <a:lstStyle/>
          <a:p>
            <a:fld id="{44C0FAF1-3449-4DB8-8800-0AB20A8DE1A6}" type="slidenum">
              <a:rPr lang="th-TH" sz="1800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th-TH" sz="18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180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เหตุผลที่เขารู้จักคุณ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246" y="0"/>
            <a:ext cx="12255228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000749" y="265071"/>
            <a:ext cx="5972175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th-TH" altLang="th-TH" sz="3200" b="1" smtClean="0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เหตุผลที่เขารู้จักคุณดี ทั้ง ๆ ที่เจอกันครั้งแรก</a:t>
            </a:r>
            <a:endParaRPr lang="th-TH" altLang="th-TH" sz="3200" b="1">
              <a:solidFill>
                <a:schemeClr val="bg1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5" name="Picture 4" descr="C:\Users\ApasriT\Documents\Apa_work\_Fin ดี\ถอดบทเรียน\icon\video-player.png"/>
          <p:cNvPicPr/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819" y="192212"/>
            <a:ext cx="653920" cy="67687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373044" y="5987018"/>
            <a:ext cx="26164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1800" b="1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ที่มา</a:t>
            </a:r>
            <a:r>
              <a:rPr lang="en-US" sz="1800" b="1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: www.safeinternetbanking.be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FAF1-3449-4DB8-8800-0AB20A8DE1A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94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838200" y="214089"/>
            <a:ext cx="11007969" cy="11260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h-TH" b="1">
                <a:solidFill>
                  <a:srgbClr val="2E3387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โจรในโลกออนไลน์ (ไซเบอร์</a:t>
            </a:r>
            <a:r>
              <a:rPr lang="th-TH" b="1" smtClean="0">
                <a:solidFill>
                  <a:srgbClr val="2E3387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)...รับมือ</a:t>
            </a:r>
            <a:r>
              <a:rPr lang="th-TH" b="1">
                <a:solidFill>
                  <a:srgbClr val="2E3387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อย่างไร </a:t>
            </a:r>
            <a:r>
              <a:rPr lang="th-TH" b="1" smtClean="0">
                <a:solidFill>
                  <a:srgbClr val="2E3387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/>
            </a:r>
            <a:br>
              <a:rPr lang="th-TH" b="1" smtClean="0">
                <a:solidFill>
                  <a:srgbClr val="2E3387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</a:br>
            <a:r>
              <a:rPr lang="th-TH" b="1" smtClean="0">
                <a:solidFill>
                  <a:srgbClr val="2E3387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แล้ว</a:t>
            </a:r>
            <a:r>
              <a:rPr lang="th-TH" b="1">
                <a:solidFill>
                  <a:srgbClr val="2E3387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จะปลอดภัย</a:t>
            </a:r>
          </a:p>
        </p:txBody>
      </p:sp>
      <p:sp>
        <p:nvSpPr>
          <p:cNvPr id="8" name="Rectangle 7"/>
          <p:cNvSpPr/>
          <p:nvPr/>
        </p:nvSpPr>
        <p:spPr>
          <a:xfrm>
            <a:off x="253877" y="1091281"/>
            <a:ext cx="35721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533400" algn="l"/>
              </a:tabLst>
            </a:pPr>
            <a:r>
              <a:rPr lang="th-TH" sz="3200" b="1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กลลวงยอดฮิตมีอะไรบ้าง</a:t>
            </a:r>
            <a:endParaRPr lang="th-TH" sz="3200" b="1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091A4-AB06-4BF2-86DB-35B6330C49C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503" y="1676056"/>
            <a:ext cx="4895512" cy="49320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7720" y="1676056"/>
            <a:ext cx="4426080" cy="476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554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838200" y="214089"/>
            <a:ext cx="11007969" cy="11260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h-TH" b="1">
                <a:solidFill>
                  <a:srgbClr val="2E3387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โจรในโลกออนไลน์ (ไซเบอร์)...รับมืออย่างไร </a:t>
            </a:r>
            <a:r>
              <a:rPr lang="th-TH" b="1" smtClean="0">
                <a:solidFill>
                  <a:srgbClr val="2E3387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/>
            </a:r>
            <a:br>
              <a:rPr lang="th-TH" b="1" smtClean="0">
                <a:solidFill>
                  <a:srgbClr val="2E3387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</a:br>
            <a:r>
              <a:rPr lang="th-TH" b="1" smtClean="0">
                <a:solidFill>
                  <a:srgbClr val="2E3387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แล้ว</a:t>
            </a:r>
            <a:r>
              <a:rPr lang="th-TH" b="1">
                <a:solidFill>
                  <a:srgbClr val="2E3387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จะปลอดภัย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63436" y="1164305"/>
            <a:ext cx="58956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533400" algn="l"/>
              </a:tabLst>
            </a:pPr>
            <a:r>
              <a:rPr lang="th-TH" sz="3200" b="1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กลลวงยอดฮิตมีอะไรบ้าง (ต่อ)</a:t>
            </a:r>
            <a:endParaRPr lang="th-TH" sz="3200" b="1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091A4-AB06-4BF2-86DB-35B6330C49C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922242"/>
            <a:ext cx="5474682" cy="45419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3817" y="1917092"/>
            <a:ext cx="4419983" cy="452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641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078025" y="3025773"/>
            <a:ext cx="4609418" cy="2246340"/>
            <a:chOff x="-1524638" y="4963270"/>
            <a:chExt cx="4609418" cy="2406745"/>
          </a:xfrm>
        </p:grpSpPr>
        <p:sp>
          <p:nvSpPr>
            <p:cNvPr id="52" name="Rounded Rectangle 5"/>
            <p:cNvSpPr/>
            <p:nvPr/>
          </p:nvSpPr>
          <p:spPr>
            <a:xfrm>
              <a:off x="-1457682" y="4971434"/>
              <a:ext cx="4542462" cy="2398581"/>
            </a:xfrm>
            <a:prstGeom prst="roundRect">
              <a:avLst>
                <a:gd name="adj" fmla="val 752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tIns="0" rtlCol="0" anchor="ctr"/>
            <a:lstStyle/>
            <a:p>
              <a:pPr lvl="0" algn="ctr"/>
              <a:endParaRPr lang="th-TH" sz="2400" b="1">
                <a:solidFill>
                  <a:schemeClr val="tx1">
                    <a:lumMod val="75000"/>
                    <a:lumOff val="2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endParaRPr>
            </a:p>
          </p:txBody>
        </p:sp>
        <p:sp>
          <p:nvSpPr>
            <p:cNvPr id="53" name="Flowchart: Terminator 52"/>
            <p:cNvSpPr/>
            <p:nvPr/>
          </p:nvSpPr>
          <p:spPr>
            <a:xfrm>
              <a:off x="-1524638" y="4963270"/>
              <a:ext cx="1548000" cy="1080000"/>
            </a:xfrm>
            <a:prstGeom prst="flowChartTerminator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-1165014" y="5127179"/>
              <a:ext cx="819923" cy="791666"/>
              <a:chOff x="554519" y="2457639"/>
              <a:chExt cx="3950633" cy="3044488"/>
            </a:xfrm>
          </p:grpSpPr>
          <p:pic>
            <p:nvPicPr>
              <p:cNvPr id="55" name="Picture 5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4519" y="2457639"/>
                <a:ext cx="3723484" cy="300352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6" name="Picture 5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20430" y="3541097"/>
                <a:ext cx="784722" cy="196103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</p:grpSp>
      <p:sp>
        <p:nvSpPr>
          <p:cNvPr id="13" name="Title 1"/>
          <p:cNvSpPr txBox="1">
            <a:spLocks/>
          </p:cNvSpPr>
          <p:nvPr/>
        </p:nvSpPr>
        <p:spPr>
          <a:xfrm>
            <a:off x="838200" y="214089"/>
            <a:ext cx="11007969" cy="11260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h-TH" b="1">
                <a:solidFill>
                  <a:srgbClr val="2E3387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โจรในโลกออนไลน์ (ไซเบอร์)...รับมืออย่างไร </a:t>
            </a:r>
            <a:r>
              <a:rPr lang="th-TH" b="1" smtClean="0">
                <a:solidFill>
                  <a:srgbClr val="2E3387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/>
            </a:r>
            <a:br>
              <a:rPr lang="th-TH" b="1" smtClean="0">
                <a:solidFill>
                  <a:srgbClr val="2E3387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</a:br>
            <a:r>
              <a:rPr lang="th-TH" b="1" smtClean="0">
                <a:solidFill>
                  <a:srgbClr val="2E3387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แล้ว</a:t>
            </a:r>
            <a:r>
              <a:rPr lang="th-TH" b="1">
                <a:solidFill>
                  <a:srgbClr val="2E3387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จะปลอดภัย</a:t>
            </a:r>
          </a:p>
        </p:txBody>
      </p:sp>
      <p:sp>
        <p:nvSpPr>
          <p:cNvPr id="3" name="Rectangle 2"/>
          <p:cNvSpPr/>
          <p:nvPr/>
        </p:nvSpPr>
        <p:spPr>
          <a:xfrm>
            <a:off x="1970784" y="1363420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h-TH" smtClean="0"/>
              <a:t> </a:t>
            </a:r>
            <a:endParaRPr lang="th-TH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091A4-AB06-4BF2-86DB-35B6330C49C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019696" y="4105382"/>
            <a:ext cx="1190733" cy="1153508"/>
            <a:chOff x="8682744" y="3080533"/>
            <a:chExt cx="1190733" cy="115350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2688" y="3080533"/>
              <a:ext cx="598913" cy="730193"/>
            </a:xfrm>
            <a:prstGeom prst="rect">
              <a:avLst/>
            </a:prstGeom>
          </p:spPr>
        </p:pic>
        <p:sp>
          <p:nvSpPr>
            <p:cNvPr id="38" name="Rounded Rectangle 5"/>
            <p:cNvSpPr/>
            <p:nvPr/>
          </p:nvSpPr>
          <p:spPr>
            <a:xfrm>
              <a:off x="8682744" y="3655929"/>
              <a:ext cx="1190733" cy="578112"/>
            </a:xfrm>
            <a:prstGeom prst="roundRect">
              <a:avLst>
                <a:gd name="adj" fmla="val 7527"/>
              </a:avLst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spcAft>
                  <a:spcPts val="600"/>
                </a:spcAft>
                <a:defRPr/>
              </a:pPr>
              <a:r>
                <a:rPr lang="th-TH" sz="1800" b="1" kern="0" smtClean="0">
                  <a:solidFill>
                    <a:srgbClr val="4472C4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ป้องกันไวรัส</a:t>
              </a:r>
              <a:endParaRPr lang="en-US" sz="1800" b="1" kern="0">
                <a:solidFill>
                  <a:srgbClr val="4472C4"/>
                </a:solidFill>
                <a:latin typeface="Browallia New" panose="020B0604020202020204" pitchFamily="34" charset="-34"/>
                <a:cs typeface="Browallia New" panose="020B0604020202020204" pitchFamily="34" charset="-34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931577" y="3995901"/>
            <a:ext cx="1832472" cy="1262989"/>
            <a:chOff x="2968334" y="5331194"/>
            <a:chExt cx="1832472" cy="1262989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40883">
              <a:off x="3579579" y="5331194"/>
              <a:ext cx="694054" cy="843323"/>
            </a:xfrm>
            <a:prstGeom prst="rect">
              <a:avLst/>
            </a:prstGeom>
          </p:spPr>
        </p:pic>
        <p:sp>
          <p:nvSpPr>
            <p:cNvPr id="39" name="Rounded Rectangle 5"/>
            <p:cNvSpPr/>
            <p:nvPr/>
          </p:nvSpPr>
          <p:spPr>
            <a:xfrm>
              <a:off x="2968334" y="6016071"/>
              <a:ext cx="1832472" cy="578112"/>
            </a:xfrm>
            <a:prstGeom prst="roundRect">
              <a:avLst>
                <a:gd name="adj" fmla="val 7527"/>
              </a:avLst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spcAft>
                  <a:spcPts val="600"/>
                </a:spcAft>
                <a:defRPr/>
              </a:pPr>
              <a:r>
                <a:rPr lang="th-TH" sz="1800" b="1" kern="0" spc="-30" smtClean="0">
                  <a:solidFill>
                    <a:srgbClr val="4472C4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ไม่ใช้โปรแกรมเถื่อน </a:t>
              </a:r>
              <a:endParaRPr lang="en-US" sz="1800" b="1" kern="0" spc="-30">
                <a:solidFill>
                  <a:srgbClr val="4472C4"/>
                </a:solidFill>
                <a:latin typeface="Browallia New" panose="020B0604020202020204" pitchFamily="34" charset="-34"/>
                <a:cs typeface="Browallia New" panose="020B0604020202020204" pitchFamily="34" charset="-34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462600" y="4097018"/>
            <a:ext cx="1418034" cy="1140381"/>
            <a:chOff x="10690475" y="4253435"/>
            <a:chExt cx="1418034" cy="1140381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27343" y="4253435"/>
              <a:ext cx="756970" cy="715819"/>
            </a:xfrm>
            <a:prstGeom prst="rect">
              <a:avLst/>
            </a:prstGeom>
          </p:spPr>
        </p:pic>
        <p:sp>
          <p:nvSpPr>
            <p:cNvPr id="40" name="Rounded Rectangle 5"/>
            <p:cNvSpPr/>
            <p:nvPr/>
          </p:nvSpPr>
          <p:spPr>
            <a:xfrm>
              <a:off x="10690475" y="4868260"/>
              <a:ext cx="1418034" cy="525556"/>
            </a:xfrm>
            <a:prstGeom prst="roundRect">
              <a:avLst>
                <a:gd name="adj" fmla="val 7527"/>
              </a:avLst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>
                <a:spcAft>
                  <a:spcPts val="600"/>
                </a:spcAft>
                <a:defRPr/>
              </a:pPr>
              <a:r>
                <a:rPr lang="th-TH" sz="1800" b="1" kern="0" smtClean="0">
                  <a:solidFill>
                    <a:srgbClr val="4472C4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ไม่ใช้</a:t>
              </a:r>
              <a:r>
                <a:rPr lang="en-US" sz="1800" b="1" kern="0" smtClean="0">
                  <a:solidFill>
                    <a:srgbClr val="4472C4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 Free WIFI</a:t>
              </a:r>
              <a:endParaRPr lang="en-US" sz="1800" b="1" kern="0">
                <a:solidFill>
                  <a:srgbClr val="4472C4"/>
                </a:solidFill>
                <a:latin typeface="Browallia New" panose="020B0604020202020204" pitchFamily="34" charset="-34"/>
                <a:cs typeface="Browallia New" panose="020B0604020202020204" pitchFamily="34" charset="-34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263436" y="1164305"/>
            <a:ext cx="67327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533400" algn="l"/>
              </a:tabLst>
            </a:pPr>
            <a:r>
              <a:rPr lang="th-TH" sz="3200" b="1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ป้องกันอย่างไรไม่ให้เป็นเหยื่อ</a:t>
            </a:r>
            <a:r>
              <a:rPr lang="th-TH" sz="3200" b="1">
                <a:latin typeface="Browallia New" panose="020B0604020202020204" pitchFamily="34" charset="-34"/>
                <a:cs typeface="Browallia New" panose="020B0604020202020204" pitchFamily="34" charset="-34"/>
              </a:rPr>
              <a:t>โจรในโลกออนไลน์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086396" y="1867027"/>
            <a:ext cx="4571318" cy="1080000"/>
            <a:chOff x="-1430104" y="2113075"/>
            <a:chExt cx="4571318" cy="1080000"/>
          </a:xfrm>
        </p:grpSpPr>
        <p:sp>
          <p:nvSpPr>
            <p:cNvPr id="47" name="Rounded Rectangle 5"/>
            <p:cNvSpPr/>
            <p:nvPr/>
          </p:nvSpPr>
          <p:spPr>
            <a:xfrm>
              <a:off x="-258928" y="2113075"/>
              <a:ext cx="3400142" cy="1080000"/>
            </a:xfrm>
            <a:prstGeom prst="roundRect">
              <a:avLst>
                <a:gd name="adj" fmla="val 752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lvl="0" algn="ctr"/>
              <a:r>
                <a:rPr lang="th-TH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จำกัดวงเงินโอน</a:t>
              </a:r>
              <a:r>
                <a:rPr lang="th-TH" sz="2400" b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และ</a:t>
              </a:r>
              <a:br>
                <a:rPr lang="th-TH" sz="2400" b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</a:br>
              <a:r>
                <a:rPr lang="th-TH" sz="2400" b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แยกบัญชีทำรายการออนไลน์</a:t>
              </a:r>
              <a:br>
                <a:rPr lang="th-TH" sz="2400" b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</a:br>
              <a:r>
                <a:rPr lang="th-TH" sz="2400" b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ออกจากบัญชีเงินออม</a:t>
              </a:r>
              <a:endParaRPr lang="th-TH" sz="2400" b="1">
                <a:solidFill>
                  <a:schemeClr val="tx1">
                    <a:lumMod val="75000"/>
                    <a:lumOff val="2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endParaRPr>
            </a:p>
          </p:txBody>
        </p:sp>
        <p:sp>
          <p:nvSpPr>
            <p:cNvPr id="48" name="Flowchart: Terminator 47"/>
            <p:cNvSpPr/>
            <p:nvPr/>
          </p:nvSpPr>
          <p:spPr>
            <a:xfrm>
              <a:off x="-1430104" y="2113075"/>
              <a:ext cx="1548000" cy="1080000"/>
            </a:xfrm>
            <a:prstGeom prst="flowChartTerminator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-1374783" y="2653075"/>
              <a:ext cx="1443360" cy="324000"/>
            </a:xfrm>
            <a:prstGeom prst="roundRect">
              <a:avLst/>
            </a:prstGeom>
            <a:solidFill>
              <a:srgbClr val="E5521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smtClean="0">
                  <a:solidFill>
                    <a:srgbClr val="C00000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LIMIT </a:t>
              </a:r>
              <a:r>
                <a:rPr lang="th-TH" sz="2400" b="1" smtClean="0">
                  <a:solidFill>
                    <a:srgbClr val="C00000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วงเงิน</a:t>
              </a:r>
              <a:r>
                <a:rPr lang="en-US" sz="2400" b="1" smtClean="0">
                  <a:solidFill>
                    <a:srgbClr val="C00000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 </a:t>
              </a:r>
              <a:r>
                <a:rPr lang="en-US" sz="2400" b="1">
                  <a:solidFill>
                    <a:schemeClr val="bg1">
                      <a:lumMod val="50000"/>
                    </a:schemeClr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/>
              </a:r>
              <a:br>
                <a:rPr lang="en-US" sz="2400" b="1">
                  <a:solidFill>
                    <a:schemeClr val="bg1">
                      <a:lumMod val="50000"/>
                    </a:schemeClr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</a:br>
              <a:r>
                <a:rPr lang="en-US" sz="2400" b="1" smtClean="0">
                  <a:solidFill>
                    <a:schemeClr val="bg1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X</a:t>
              </a:r>
              <a:r>
                <a:rPr lang="en-US" sz="2000" b="1" smtClean="0">
                  <a:solidFill>
                    <a:schemeClr val="bg1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X</a:t>
              </a:r>
              <a:r>
                <a:rPr lang="th-TH" sz="2000" b="1" smtClean="0">
                  <a:solidFill>
                    <a:schemeClr val="bg1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,</a:t>
              </a:r>
              <a:r>
                <a:rPr lang="en-US" sz="2000" b="1" smtClean="0">
                  <a:solidFill>
                    <a:schemeClr val="bg1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000 </a:t>
              </a:r>
              <a:r>
                <a:rPr lang="th-TH" sz="2000" b="1" smtClean="0">
                  <a:solidFill>
                    <a:schemeClr val="bg1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บาท</a:t>
              </a:r>
              <a:r>
                <a:rPr lang="th-TH" sz="2000" b="1">
                  <a:solidFill>
                    <a:schemeClr val="bg1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/วัน</a:t>
              </a:r>
            </a:p>
            <a:p>
              <a:pPr algn="ctr"/>
              <a:endParaRPr lang="th-TH" sz="2000" b="1">
                <a:solidFill>
                  <a:schemeClr val="bg1">
                    <a:lumMod val="50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6346524" y="1806992"/>
            <a:ext cx="4571318" cy="1080000"/>
            <a:chOff x="5965524" y="3102852"/>
            <a:chExt cx="4571318" cy="1080000"/>
          </a:xfrm>
        </p:grpSpPr>
        <p:grpSp>
          <p:nvGrpSpPr>
            <p:cNvPr id="61" name="Group 60"/>
            <p:cNvGrpSpPr/>
            <p:nvPr/>
          </p:nvGrpSpPr>
          <p:grpSpPr>
            <a:xfrm>
              <a:off x="5965524" y="3102852"/>
              <a:ext cx="4571318" cy="1080000"/>
              <a:chOff x="5538240" y="2937315"/>
              <a:chExt cx="4571318" cy="1080000"/>
            </a:xfrm>
          </p:grpSpPr>
          <p:sp>
            <p:nvSpPr>
              <p:cNvPr id="59" name="Rounded Rectangle 5"/>
              <p:cNvSpPr/>
              <p:nvPr/>
            </p:nvSpPr>
            <p:spPr>
              <a:xfrm>
                <a:off x="6768173" y="2937315"/>
                <a:ext cx="3341385" cy="1080000"/>
              </a:xfrm>
              <a:prstGeom prst="roundRect">
                <a:avLst>
                  <a:gd name="adj" fmla="val 7527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lvl="0" algn="ctr"/>
                <a:r>
                  <a:rPr lang="th-TH" sz="2400" b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  <a:t>ตั้ง </a:t>
                </a:r>
                <a:r>
                  <a:rPr lang="en-US" sz="2400" b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  <a:t>Username &amp;</a:t>
                </a:r>
                <a:r>
                  <a:rPr lang="th-TH" sz="2400" b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  <a:t> </a:t>
                </a:r>
                <a:r>
                  <a:rPr lang="en-US" sz="2400" b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  <a:t>Password </a:t>
                </a:r>
                <a:r>
                  <a:rPr lang="th-TH" sz="2400" b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  <a:t/>
                </a:r>
                <a:br>
                  <a:rPr lang="th-TH" sz="2400" b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</a:br>
                <a:r>
                  <a:rPr lang="th-TH" sz="2400" b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  <a:t>ให้เดายาก แต่จำได้แม่น</a:t>
                </a:r>
                <a:endParaRPr lang="th-TH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endParaRPr>
              </a:p>
            </p:txBody>
          </p:sp>
          <p:sp>
            <p:nvSpPr>
              <p:cNvPr id="60" name="Flowchart: Terminator 59"/>
              <p:cNvSpPr/>
              <p:nvPr/>
            </p:nvSpPr>
            <p:spPr>
              <a:xfrm>
                <a:off x="5538240" y="2937315"/>
                <a:ext cx="1548000" cy="1080000"/>
              </a:xfrm>
              <a:prstGeom prst="flowChartTerminator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1260" y="3173656"/>
              <a:ext cx="469971" cy="84747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5" name="Rounded Rectangle 64"/>
            <p:cNvSpPr/>
            <p:nvPr/>
          </p:nvSpPr>
          <p:spPr>
            <a:xfrm>
              <a:off x="6341909" y="3718682"/>
              <a:ext cx="1047221" cy="359208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smtClean="0">
                  <a:latin typeface="Browallia New" panose="020B0604020202020204" pitchFamily="34" charset="-34"/>
                  <a:cs typeface="Browallia New" panose="020B0604020202020204" pitchFamily="34" charset="-34"/>
                </a:rPr>
                <a:t>IA@k28PL</a:t>
              </a:r>
              <a:endParaRPr lang="th-TH" sz="2000" b="1">
                <a:latin typeface="Browallia New" panose="020B0604020202020204" pitchFamily="34" charset="-34"/>
                <a:cs typeface="Browallia New" panose="020B0604020202020204" pitchFamily="34" charset="-34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6361764" y="4187989"/>
            <a:ext cx="4571318" cy="1080000"/>
            <a:chOff x="5965524" y="4292261"/>
            <a:chExt cx="4571318" cy="1080000"/>
          </a:xfrm>
        </p:grpSpPr>
        <p:grpSp>
          <p:nvGrpSpPr>
            <p:cNvPr id="62" name="Group 61"/>
            <p:cNvGrpSpPr/>
            <p:nvPr/>
          </p:nvGrpSpPr>
          <p:grpSpPr>
            <a:xfrm>
              <a:off x="5965524" y="4292261"/>
              <a:ext cx="4571318" cy="1080000"/>
              <a:chOff x="5538240" y="2937315"/>
              <a:chExt cx="4571318" cy="1080000"/>
            </a:xfrm>
          </p:grpSpPr>
          <p:sp>
            <p:nvSpPr>
              <p:cNvPr id="63" name="Rounded Rectangle 5"/>
              <p:cNvSpPr/>
              <p:nvPr/>
            </p:nvSpPr>
            <p:spPr>
              <a:xfrm>
                <a:off x="6752933" y="2937315"/>
                <a:ext cx="3356625" cy="1080000"/>
              </a:xfrm>
              <a:prstGeom prst="roundRect">
                <a:avLst>
                  <a:gd name="adj" fmla="val 7527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lvl="0" algn="ctr"/>
                <a:r>
                  <a:rPr lang="th-TH" sz="2400" b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  <a:t>รีบติดต่อธนาคาร</a:t>
                </a:r>
                <a:br>
                  <a:rPr lang="th-TH" sz="2400" b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</a:br>
                <a:r>
                  <a:rPr lang="th-TH" sz="2400" b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  <a:t>หากพบรายการผิดปกติ </a:t>
                </a:r>
                <a:br>
                  <a:rPr lang="th-TH" sz="2400" b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</a:br>
                <a:r>
                  <a:rPr lang="th-TH" sz="2400" b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  <a:t>หรือเมื่อเปลี่ยนข้อมูลส่วนตัว</a:t>
                </a:r>
                <a:endParaRPr lang="th-TH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endParaRPr>
              </a:p>
            </p:txBody>
          </p:sp>
          <p:sp>
            <p:nvSpPr>
              <p:cNvPr id="64" name="Flowchart: Terminator 63"/>
              <p:cNvSpPr/>
              <p:nvPr/>
            </p:nvSpPr>
            <p:spPr>
              <a:xfrm>
                <a:off x="5538240" y="2937315"/>
                <a:ext cx="1548000" cy="1080000"/>
              </a:xfrm>
              <a:prstGeom prst="flowChartTerminator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pic>
          <p:nvPicPr>
            <p:cNvPr id="67" name="Picture 66"/>
            <p:cNvPicPr preferRelativeResize="0">
              <a:picLocks/>
            </p:cNvPicPr>
            <p:nvPr/>
          </p:nvPicPr>
          <p:blipFill rotWithShape="1">
            <a:blip r:embed="rId9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 l="26723" t="26755" r="26597" b="26376"/>
            <a:stretch/>
          </p:blipFill>
          <p:spPr>
            <a:xfrm>
              <a:off x="6410465" y="4463175"/>
              <a:ext cx="708595" cy="738171"/>
            </a:xfrm>
            <a:prstGeom prst="rect">
              <a:avLst/>
            </a:prstGeom>
          </p:spPr>
        </p:pic>
      </p:grpSp>
      <p:grpSp>
        <p:nvGrpSpPr>
          <p:cNvPr id="72" name="Group 71"/>
          <p:cNvGrpSpPr/>
          <p:nvPr/>
        </p:nvGrpSpPr>
        <p:grpSpPr>
          <a:xfrm>
            <a:off x="6348597" y="5360310"/>
            <a:ext cx="4571318" cy="1080000"/>
            <a:chOff x="5921877" y="5495062"/>
            <a:chExt cx="4571318" cy="1080000"/>
          </a:xfrm>
        </p:grpSpPr>
        <p:grpSp>
          <p:nvGrpSpPr>
            <p:cNvPr id="68" name="Group 67"/>
            <p:cNvGrpSpPr/>
            <p:nvPr/>
          </p:nvGrpSpPr>
          <p:grpSpPr>
            <a:xfrm>
              <a:off x="5921877" y="5495062"/>
              <a:ext cx="4571318" cy="1080000"/>
              <a:chOff x="5538240" y="2937315"/>
              <a:chExt cx="4571318" cy="1080000"/>
            </a:xfrm>
          </p:grpSpPr>
          <p:sp>
            <p:nvSpPr>
              <p:cNvPr id="69" name="Rounded Rectangle 5"/>
              <p:cNvSpPr/>
              <p:nvPr/>
            </p:nvSpPr>
            <p:spPr>
              <a:xfrm>
                <a:off x="6766100" y="2937315"/>
                <a:ext cx="3343458" cy="1080000"/>
              </a:xfrm>
              <a:prstGeom prst="roundRect">
                <a:avLst>
                  <a:gd name="adj" fmla="val 7527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lvl="0" algn="ctr"/>
                <a:r>
                  <a:rPr lang="th-TH" sz="24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  <a:t>เปิดเผยข้อมูลใน </a:t>
                </a:r>
                <a:r>
                  <a:rPr lang="en-US" sz="2400" b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  <a:t/>
                </a:r>
                <a:br>
                  <a:rPr lang="en-US" sz="2400" b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</a:br>
                <a:r>
                  <a:rPr lang="en-US" sz="2400" b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  <a:t>social  </a:t>
                </a:r>
                <a:r>
                  <a:rPr lang="en-US" sz="24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  <a:t>media </a:t>
                </a:r>
                <a:r>
                  <a:rPr lang="th-TH" sz="24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  <a:t>เท่าที่จำเป็น </a:t>
                </a:r>
                <a:r>
                  <a:rPr lang="th-TH" sz="2400" b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  <a:t/>
                </a:r>
                <a:br>
                  <a:rPr lang="th-TH" sz="2400" b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</a:br>
                <a:r>
                  <a:rPr lang="th-TH" sz="2400" b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  <a:t>และติดตาม</a:t>
                </a:r>
                <a:r>
                  <a:rPr lang="th-TH" sz="24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  <a:t>ข่า</a:t>
                </a:r>
                <a:r>
                  <a:rPr lang="th-TH" sz="2400" b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  <a:t>วอยู่เสมอ</a:t>
                </a:r>
                <a:endParaRPr lang="th-TH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endParaRPr>
              </a:p>
            </p:txBody>
          </p:sp>
          <p:sp>
            <p:nvSpPr>
              <p:cNvPr id="70" name="Flowchart: Terminator 69"/>
              <p:cNvSpPr/>
              <p:nvPr/>
            </p:nvSpPr>
            <p:spPr>
              <a:xfrm>
                <a:off x="5538240" y="2937315"/>
                <a:ext cx="1548000" cy="1080000"/>
              </a:xfrm>
              <a:prstGeom prst="flowChartTerminator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>
              <a:off x="6329186" y="5578525"/>
              <a:ext cx="734812" cy="936216"/>
              <a:chOff x="6329186" y="5578525"/>
              <a:chExt cx="734812" cy="936216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98637" y="5882443"/>
                <a:ext cx="631244" cy="632298"/>
              </a:xfrm>
              <a:prstGeom prst="rect">
                <a:avLst/>
              </a:prstGeom>
            </p:spPr>
          </p:pic>
          <p:sp>
            <p:nvSpPr>
              <p:cNvPr id="45" name="Rounded Rectangle 44"/>
              <p:cNvSpPr/>
              <p:nvPr/>
            </p:nvSpPr>
            <p:spPr>
              <a:xfrm>
                <a:off x="6329186" y="5578525"/>
                <a:ext cx="734812" cy="24598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smtClean="0">
                    <a:solidFill>
                      <a:schemeClr val="accent6">
                        <a:lumMod val="50000"/>
                      </a:schemeClr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  <a:t>NEWS</a:t>
                </a:r>
                <a:endParaRPr lang="th-TH" sz="2000" b="1">
                  <a:solidFill>
                    <a:schemeClr val="accent6">
                      <a:lumMod val="50000"/>
                    </a:schemeClr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endParaRPr>
              </a:p>
            </p:txBody>
          </p:sp>
        </p:grpSp>
      </p:grpSp>
      <p:grpSp>
        <p:nvGrpSpPr>
          <p:cNvPr id="22" name="Group 21"/>
          <p:cNvGrpSpPr/>
          <p:nvPr/>
        </p:nvGrpSpPr>
        <p:grpSpPr>
          <a:xfrm>
            <a:off x="3532438" y="4127654"/>
            <a:ext cx="1190733" cy="1130348"/>
            <a:chOff x="2135321" y="5461943"/>
            <a:chExt cx="1190733" cy="113034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8843" y="5461943"/>
              <a:ext cx="509619" cy="650270"/>
            </a:xfrm>
            <a:prstGeom prst="rect">
              <a:avLst/>
            </a:prstGeom>
          </p:spPr>
        </p:pic>
        <p:sp>
          <p:nvSpPr>
            <p:cNvPr id="75" name="Rounded Rectangle 5"/>
            <p:cNvSpPr/>
            <p:nvPr/>
          </p:nvSpPr>
          <p:spPr>
            <a:xfrm>
              <a:off x="2135321" y="6014179"/>
              <a:ext cx="1190733" cy="578112"/>
            </a:xfrm>
            <a:prstGeom prst="roundRect">
              <a:avLst>
                <a:gd name="adj" fmla="val 7527"/>
              </a:avLst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>
                <a:spcAft>
                  <a:spcPts val="600"/>
                </a:spcAft>
                <a:defRPr/>
              </a:pPr>
              <a:r>
                <a:rPr lang="th-TH" sz="1800" b="1" kern="0" smtClean="0">
                  <a:solidFill>
                    <a:srgbClr val="4472C4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ล็อคหน้าจอ</a:t>
              </a:r>
              <a:endParaRPr lang="en-US" sz="1800" b="1" kern="0">
                <a:solidFill>
                  <a:srgbClr val="4472C4"/>
                </a:solidFill>
                <a:latin typeface="Browallia New" panose="020B0604020202020204" pitchFamily="34" charset="-34"/>
                <a:cs typeface="Browallia New" panose="020B0604020202020204" pitchFamily="34" charset="-34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019696" y="5352982"/>
            <a:ext cx="4656152" cy="1080000"/>
            <a:chOff x="1099204" y="3084891"/>
            <a:chExt cx="4656152" cy="1080000"/>
          </a:xfrm>
        </p:grpSpPr>
        <p:grpSp>
          <p:nvGrpSpPr>
            <p:cNvPr id="9" name="Group 8"/>
            <p:cNvGrpSpPr/>
            <p:nvPr/>
          </p:nvGrpSpPr>
          <p:grpSpPr>
            <a:xfrm>
              <a:off x="1099204" y="3084891"/>
              <a:ext cx="4656152" cy="1080000"/>
              <a:chOff x="-1492981" y="3492709"/>
              <a:chExt cx="4656152" cy="1080000"/>
            </a:xfrm>
          </p:grpSpPr>
          <p:sp>
            <p:nvSpPr>
              <p:cNvPr id="50" name="Rounded Rectangle 5"/>
              <p:cNvSpPr/>
              <p:nvPr/>
            </p:nvSpPr>
            <p:spPr>
              <a:xfrm>
                <a:off x="-255105" y="3492709"/>
                <a:ext cx="3418276" cy="1080000"/>
              </a:xfrm>
              <a:prstGeom prst="roundRect">
                <a:avLst>
                  <a:gd name="adj" fmla="val 7527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r>
                  <a:rPr lang="th-TH" sz="2400" b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  <a:t>คิดก่อนคลิก ใช้เว็บไซต์/</a:t>
                </a:r>
                <a:br>
                  <a:rPr lang="th-TH" sz="2400" b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</a:br>
                <a:r>
                  <a:rPr lang="th-TH" sz="2400" b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  <a:t>แอปพลิเคชันที่</a:t>
                </a:r>
                <a:r>
                  <a:rPr lang="th-TH" sz="24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  <a:t>ปลอดภัย </a:t>
                </a:r>
              </a:p>
            </p:txBody>
          </p:sp>
          <p:sp>
            <p:nvSpPr>
              <p:cNvPr id="51" name="Flowchart: Terminator 50"/>
              <p:cNvSpPr/>
              <p:nvPr/>
            </p:nvSpPr>
            <p:spPr>
              <a:xfrm>
                <a:off x="-1492981" y="3492709"/>
                <a:ext cx="1548000" cy="1080000"/>
              </a:xfrm>
              <a:prstGeom prst="flowChartTerminator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678137">
                <a:off x="-1197071" y="3938831"/>
                <a:ext cx="291281" cy="522843"/>
              </a:xfrm>
              <a:prstGeom prst="rect">
                <a:avLst/>
              </a:prstGeom>
            </p:spPr>
          </p:pic>
        </p:grpSp>
        <p:sp>
          <p:nvSpPr>
            <p:cNvPr id="76" name="Rounded Rectangle 75"/>
            <p:cNvSpPr/>
            <p:nvPr/>
          </p:nvSpPr>
          <p:spPr>
            <a:xfrm>
              <a:off x="1178630" y="3179691"/>
              <a:ext cx="1404000" cy="324000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smtClean="0">
                  <a:solidFill>
                    <a:schemeClr val="bg1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https</a:t>
              </a:r>
              <a:r>
                <a:rPr lang="en-US" sz="2400" b="1">
                  <a:solidFill>
                    <a:schemeClr val="bg1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:</a:t>
              </a:r>
              <a:r>
                <a:rPr lang="en-US" sz="2400" b="1" smtClean="0">
                  <a:solidFill>
                    <a:schemeClr val="bg1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//www.</a:t>
              </a:r>
              <a:endParaRPr lang="th-TH" sz="2400" b="1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endParaRPr>
            </a:p>
          </p:txBody>
        </p:sp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5898" y="3434060"/>
              <a:ext cx="399458" cy="520128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6346524" y="2993512"/>
            <a:ext cx="4571319" cy="1080000"/>
            <a:chOff x="6346524" y="3039232"/>
            <a:chExt cx="4571319" cy="1080000"/>
          </a:xfrm>
        </p:grpSpPr>
        <p:grpSp>
          <p:nvGrpSpPr>
            <p:cNvPr id="30" name="Group 29"/>
            <p:cNvGrpSpPr/>
            <p:nvPr/>
          </p:nvGrpSpPr>
          <p:grpSpPr>
            <a:xfrm>
              <a:off x="6346524" y="3039232"/>
              <a:ext cx="4571319" cy="1080000"/>
              <a:chOff x="5552799" y="1718065"/>
              <a:chExt cx="4571319" cy="1080000"/>
            </a:xfrm>
          </p:grpSpPr>
          <p:sp>
            <p:nvSpPr>
              <p:cNvPr id="57" name="Rounded Rectangle 5"/>
              <p:cNvSpPr/>
              <p:nvPr/>
            </p:nvSpPr>
            <p:spPr>
              <a:xfrm>
                <a:off x="6696994" y="1718065"/>
                <a:ext cx="3427124" cy="1080000"/>
              </a:xfrm>
              <a:prstGeom prst="roundRect">
                <a:avLst>
                  <a:gd name="adj" fmla="val 7527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lvl="0" algn="ctr"/>
                <a:r>
                  <a:rPr lang="th-TH" sz="2400" b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  <a:t>ตรวจสอบความถูกต้อง</a:t>
                </a:r>
                <a:br>
                  <a:rPr lang="th-TH" sz="2400" b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</a:br>
                <a:r>
                  <a:rPr lang="th-TH" sz="2400" b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  <a:t>ก่อนกดยืนยัน/ ตรวจความเคลื่อนไหวของเงินในบัญชี</a:t>
                </a:r>
                <a:endParaRPr lang="th-TH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endParaRPr>
              </a:p>
            </p:txBody>
          </p:sp>
          <p:sp>
            <p:nvSpPr>
              <p:cNvPr id="58" name="Flowchart: Terminator 57"/>
              <p:cNvSpPr/>
              <p:nvPr/>
            </p:nvSpPr>
            <p:spPr>
              <a:xfrm>
                <a:off x="5552799" y="1718065"/>
                <a:ext cx="1548000" cy="1080000"/>
              </a:xfrm>
              <a:prstGeom prst="flowChartTerminator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pic>
          <p:nvPicPr>
            <p:cNvPr id="79" name="Picture 78"/>
            <p:cNvPicPr preferRelativeResize="0">
              <a:picLocks/>
            </p:cNvPicPr>
            <p:nvPr/>
          </p:nvPicPr>
          <p:blipFill>
            <a:blip r:embed="rId14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696929" y="3159866"/>
              <a:ext cx="828000" cy="8280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7208951" y="3547732"/>
              <a:ext cx="495300" cy="571500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2732857" y="3114284"/>
            <a:ext cx="26097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h-TH" sz="2400" b="1">
                <a:solidFill>
                  <a:schemeClr val="tx1">
                    <a:lumMod val="75000"/>
                    <a:lumOff val="2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ดูแลคอมพิวเตอร์หรือ</a:t>
            </a:r>
            <a:br>
              <a:rPr lang="th-TH" sz="2400" b="1">
                <a:solidFill>
                  <a:schemeClr val="tx1">
                    <a:lumMod val="75000"/>
                    <a:lumOff val="2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2400" b="1">
                <a:solidFill>
                  <a:schemeClr val="tx1">
                    <a:lumMod val="75000"/>
                    <a:lumOff val="2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สมาร์ทโฟนให้ปลอดภัย </a:t>
            </a:r>
          </a:p>
        </p:txBody>
      </p:sp>
    </p:spTree>
    <p:extLst>
      <p:ext uri="{BB962C8B-B14F-4D97-AF65-F5344CB8AC3E}">
        <p14:creationId xmlns:p14="http://schemas.microsoft.com/office/powerpoint/2010/main" val="4236576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535632" y="6458702"/>
            <a:ext cx="2057400" cy="365125"/>
          </a:xfrm>
        </p:spPr>
        <p:txBody>
          <a:bodyPr/>
          <a:lstStyle/>
          <a:p>
            <a:fld id="{12555210-0236-4ED2-A35A-6C52E67EA0F2}" type="slidenum">
              <a:rPr lang="th-TH" smtClean="0"/>
              <a:pPr/>
              <a:t>17</a:t>
            </a:fld>
            <a:endParaRPr lang="th-TH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" t="8488" r="2809" b="10591"/>
          <a:stretch/>
        </p:blipFill>
        <p:spPr>
          <a:xfrm>
            <a:off x="4938168" y="1229310"/>
            <a:ext cx="5889001" cy="5148000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213361" y="1081788"/>
            <a:ext cx="3793156" cy="2962513"/>
          </a:xfrm>
          <a:prstGeom prst="wedgeRoundRectCallout">
            <a:avLst>
              <a:gd name="adj1" fmla="val 38505"/>
              <a:gd name="adj2" fmla="val 62119"/>
              <a:gd name="adj3" fmla="val 16667"/>
            </a:avLst>
          </a:prstGeom>
          <a:solidFill>
            <a:srgbClr val="00B0F0"/>
          </a:solidFill>
          <a:ln w="38100"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th-TH" b="1">
                <a:solidFill>
                  <a:schemeClr val="bg1"/>
                </a:solidFill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หากเผลอ</a:t>
            </a:r>
            <a:r>
              <a:rPr lang="th-TH" b="1" smtClean="0">
                <a:solidFill>
                  <a:schemeClr val="bg1"/>
                </a:solidFill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คลิกลิงก์ </a:t>
            </a:r>
            <a:br>
              <a:rPr lang="th-TH" b="1" smtClean="0">
                <a:solidFill>
                  <a:schemeClr val="bg1"/>
                </a:solidFill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</a:br>
            <a:r>
              <a:rPr lang="th-TH" b="1" smtClean="0">
                <a:solidFill>
                  <a:schemeClr val="bg1"/>
                </a:solidFill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เปิดไฟล์แนบในอีเมลปลอม</a:t>
            </a:r>
          </a:p>
          <a:p>
            <a:pPr algn="ctr"/>
            <a:r>
              <a:rPr lang="th-TH" b="1" smtClean="0">
                <a:solidFill>
                  <a:schemeClr val="bg1"/>
                </a:solidFill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ดาวน์โหลดโปรแกรมที่น่าสงสัย</a:t>
            </a:r>
          </a:p>
          <a:p>
            <a:pPr algn="ctr"/>
            <a:r>
              <a:rPr lang="th-TH" b="1" smtClean="0">
                <a:solidFill>
                  <a:schemeClr val="bg1"/>
                </a:solidFill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เงินหายจากบัญชี</a:t>
            </a:r>
          </a:p>
          <a:p>
            <a:pPr algn="ctr"/>
            <a:r>
              <a:rPr lang="th-TH" b="1" smtClean="0">
                <a:solidFill>
                  <a:schemeClr val="bg1"/>
                </a:solidFill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จู่ ๆ ได้รหัส </a:t>
            </a:r>
            <a:r>
              <a:rPr lang="en-US" b="1" smtClean="0">
                <a:solidFill>
                  <a:schemeClr val="bg1"/>
                </a:solidFill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OTP</a:t>
            </a:r>
            <a:r>
              <a:rPr lang="th-TH" b="1" smtClean="0">
                <a:solidFill>
                  <a:schemeClr val="bg1"/>
                </a:solidFill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  </a:t>
            </a:r>
          </a:p>
          <a:p>
            <a:pPr algn="ctr"/>
            <a:r>
              <a:rPr lang="th-TH" b="1" smtClean="0">
                <a:solidFill>
                  <a:srgbClr val="002060"/>
                </a:solidFill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ต้องติดต่อ......</a:t>
            </a:r>
            <a:endParaRPr lang="th-TH" b="1">
              <a:solidFill>
                <a:srgbClr val="002060"/>
              </a:solidFill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265" y="3813421"/>
            <a:ext cx="1470502" cy="166785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888245" y="186574"/>
            <a:ext cx="11007969" cy="11260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h-TH" b="1">
                <a:solidFill>
                  <a:srgbClr val="2E3387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โจรในโลกออนไลน์ (ไซเบอร์)...รับมืออย่างไร </a:t>
            </a:r>
            <a:r>
              <a:rPr lang="th-TH" b="1" smtClean="0">
                <a:solidFill>
                  <a:srgbClr val="2E3387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/>
            </a:r>
            <a:br>
              <a:rPr lang="th-TH" b="1" smtClean="0">
                <a:solidFill>
                  <a:srgbClr val="2E3387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</a:br>
            <a:r>
              <a:rPr lang="th-TH" b="1" smtClean="0">
                <a:solidFill>
                  <a:srgbClr val="2E3387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แล้ว</a:t>
            </a:r>
            <a:r>
              <a:rPr lang="th-TH" b="1">
                <a:solidFill>
                  <a:srgbClr val="2E3387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จะปลอดภัย</a:t>
            </a:r>
          </a:p>
        </p:txBody>
      </p:sp>
    </p:spTree>
    <p:extLst>
      <p:ext uri="{BB962C8B-B14F-4D97-AF65-F5344CB8AC3E}">
        <p14:creationId xmlns:p14="http://schemas.microsoft.com/office/powerpoint/2010/main" val="241046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05037" y="2346193"/>
            <a:ext cx="29662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th-TH" sz="18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 </a:t>
            </a:r>
            <a:r>
              <a:rPr lang="th-TH" sz="1800" b="1">
                <a:solidFill>
                  <a:schemeClr val="tx1">
                    <a:lumMod val="50000"/>
                    <a:lumOff val="50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แชร์ลูกโซ่               </a:t>
            </a:r>
          </a:p>
          <a:p>
            <a:pPr lvl="1"/>
            <a:r>
              <a:rPr lang="th-TH" sz="1800" b="1">
                <a:solidFill>
                  <a:schemeClr val="tx1">
                    <a:lumMod val="50000"/>
                    <a:lumOff val="50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 แก๊ง </a:t>
            </a:r>
            <a:r>
              <a:rPr lang="en-US" sz="1800" b="1">
                <a:solidFill>
                  <a:schemeClr val="tx1">
                    <a:lumMod val="50000"/>
                    <a:lumOff val="50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Call center   </a:t>
            </a:r>
          </a:p>
          <a:p>
            <a:pPr lvl="1"/>
            <a:r>
              <a:rPr lang="en-US" sz="1800" b="1">
                <a:solidFill>
                  <a:schemeClr val="tx1">
                    <a:lumMod val="50000"/>
                    <a:lumOff val="50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 </a:t>
            </a:r>
            <a:r>
              <a:rPr lang="th-TH" sz="1800" b="1">
                <a:solidFill>
                  <a:schemeClr val="tx1">
                    <a:lumMod val="50000"/>
                    <a:lumOff val="50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โจรในโลกออนไลน์ (ไซเบอร์</a:t>
            </a:r>
            <a:r>
              <a:rPr lang="th-TH" sz="18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)</a:t>
            </a:r>
            <a:endParaRPr lang="th-TH" sz="1800" b="1">
              <a:solidFill>
                <a:schemeClr val="tx1">
                  <a:lumMod val="50000"/>
                  <a:lumOff val="50000"/>
                </a:schemeClr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3512"/>
            <a:ext cx="10515600" cy="971260"/>
          </a:xfrm>
        </p:spPr>
        <p:txBody>
          <a:bodyPr/>
          <a:lstStyle/>
          <a:p>
            <a:r>
              <a:rPr lang="th-TH" b="1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	กิจกรรมที่ </a:t>
            </a:r>
            <a:r>
              <a:rPr lang="th-TH" b="1">
                <a:latin typeface="Browallia New" panose="020B0604020202020204" pitchFamily="34" charset="-34"/>
                <a:cs typeface="Browallia New" panose="020B0604020202020204" pitchFamily="34" charset="-34"/>
              </a:rPr>
              <a:t>4.1  เกมไฟเขียว-ไฟเหลือง-ไฟแดง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6237" y="1735280"/>
            <a:ext cx="5406189" cy="3929868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th-TH" sz="35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สวมบทบาทเป็นเหยื่อแก๊งมิจฉาชีพ </a:t>
            </a:r>
            <a:br>
              <a:rPr lang="th-TH" sz="35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35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(เลือก 1 เหตุการณ์)</a:t>
            </a:r>
            <a:endParaRPr lang="en-US" sz="3500" b="1" smtClean="0">
              <a:solidFill>
                <a:schemeClr val="tx1">
                  <a:lumMod val="65000"/>
                  <a:lumOff val="35000"/>
                </a:schemeClr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marL="1431925" lvl="1" indent="-982663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35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  <a:sym typeface="Wingdings 2" panose="05020102010507070707" pitchFamily="18" charset="2"/>
              </a:rPr>
              <a:t></a:t>
            </a:r>
            <a:r>
              <a:rPr lang="th-TH" sz="35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3500" b="1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แชร์ลูกโซ่               </a:t>
            </a:r>
          </a:p>
          <a:p>
            <a:pPr marL="1431925" lvl="1" indent="-982663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3500" b="1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  <a:sym typeface="Wingdings 2" panose="05020102010507070707" pitchFamily="18" charset="2"/>
              </a:rPr>
              <a:t></a:t>
            </a:r>
            <a:r>
              <a:rPr lang="th-TH" sz="35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3500" b="1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แก๊ง </a:t>
            </a:r>
            <a:r>
              <a:rPr lang="en-US" sz="3500" b="1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Call center   </a:t>
            </a:r>
          </a:p>
          <a:p>
            <a:pPr marL="1431925" lvl="1" indent="-982663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3500" b="1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  <a:sym typeface="Wingdings 2" panose="05020102010507070707" pitchFamily="18" charset="2"/>
              </a:rPr>
              <a:t></a:t>
            </a:r>
            <a:r>
              <a:rPr lang="en-US" sz="35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3500" b="1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โจรในโลกออนไลน์ (ไซเบอร์</a:t>
            </a:r>
            <a:r>
              <a:rPr lang="th-TH" sz="35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)</a:t>
            </a:r>
          </a:p>
          <a:p>
            <a:pPr marL="228600" lvl="1">
              <a:lnSpc>
                <a:spcPct val="110000"/>
              </a:lnSpc>
              <a:spcBef>
                <a:spcPts val="600"/>
              </a:spcBef>
            </a:pPr>
            <a:r>
              <a:rPr lang="en-US" sz="3500" b="1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List </a:t>
            </a:r>
            <a:r>
              <a:rPr lang="th-TH" sz="3500" b="1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สิ่งที่ควรทำ สิ่งที่ควรระวัง </a:t>
            </a:r>
            <a:r>
              <a:rPr lang="th-TH" sz="35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และ</a:t>
            </a:r>
            <a:br>
              <a:rPr lang="th-TH" sz="35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35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สิ่ง</a:t>
            </a:r>
            <a:r>
              <a:rPr lang="th-TH" sz="3500" b="1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ที่ควรหลีกเลี่ยง/หยุด</a:t>
            </a:r>
            <a:r>
              <a:rPr lang="th-TH" sz="35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ทำ</a:t>
            </a:r>
            <a:endParaRPr lang="th-TH" sz="3500" b="1">
              <a:solidFill>
                <a:schemeClr val="tx1">
                  <a:lumMod val="65000"/>
                  <a:lumOff val="35000"/>
                </a:schemeClr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endParaRPr lang="th-TH" sz="3200" b="1">
              <a:solidFill>
                <a:schemeClr val="tx1">
                  <a:lumMod val="65000"/>
                  <a:lumOff val="35000"/>
                </a:schemeClr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091A4-AB06-4BF2-86DB-35B6330C49C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245205" y="1748286"/>
            <a:ext cx="34381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1800" b="1"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ใบกิจกรรม </a:t>
            </a:r>
            <a:r>
              <a:rPr lang="en-US" sz="1800" b="1" smtClean="0"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“</a:t>
            </a:r>
            <a:r>
              <a:rPr lang="th-TH" sz="1800" b="1">
                <a:latin typeface="Browallia New" panose="020B0604020202020204" pitchFamily="34" charset="-34"/>
                <a:cs typeface="Browallia New" panose="020B0604020202020204" pitchFamily="34" charset="-34"/>
              </a:rPr>
              <a:t>เกมไฟเขียว-ไฟเหลือง-ไฟแดง</a:t>
            </a:r>
            <a:r>
              <a:rPr lang="en-US" sz="1800" b="1" smtClean="0"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”</a:t>
            </a:r>
            <a:endParaRPr lang="th-TH" sz="180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7" name="Picture 6" descr="C:\Users\jitran\AppData\Local\Microsoft\Windows\Temporary Internet Files\Content.Outlook\E9PNR9FX\dot_bigAsset 16-100-05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822" b="34510"/>
          <a:stretch/>
        </p:blipFill>
        <p:spPr bwMode="auto">
          <a:xfrm>
            <a:off x="7239000" y="1394275"/>
            <a:ext cx="3438144" cy="34100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/>
          <p:cNvSpPr/>
          <p:nvPr/>
        </p:nvSpPr>
        <p:spPr>
          <a:xfrm>
            <a:off x="7239000" y="1394275"/>
            <a:ext cx="3438144" cy="461464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710628145"/>
              </p:ext>
            </p:extLst>
          </p:nvPr>
        </p:nvGraphicFramePr>
        <p:xfrm>
          <a:off x="8865244" y="3533115"/>
          <a:ext cx="3184004" cy="2161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2" name="Picture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59212" y="2394015"/>
            <a:ext cx="319891" cy="319891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7763832" y="3269523"/>
            <a:ext cx="1019940" cy="2608763"/>
            <a:chOff x="5013325" y="1074420"/>
            <a:chExt cx="2165350" cy="4709160"/>
          </a:xfrm>
        </p:grpSpPr>
        <p:pic>
          <p:nvPicPr>
            <p:cNvPr id="25" name="Picture 24"/>
            <p:cNvPicPr/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91" t="4037" r="28889" b="4596"/>
            <a:stretch/>
          </p:blipFill>
          <p:spPr bwMode="auto">
            <a:xfrm>
              <a:off x="5013325" y="1074420"/>
              <a:ext cx="2165350" cy="470916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26" name="Group 25"/>
            <p:cNvGrpSpPr/>
            <p:nvPr/>
          </p:nvGrpSpPr>
          <p:grpSpPr>
            <a:xfrm>
              <a:off x="5256638" y="1905393"/>
              <a:ext cx="1698062" cy="3027341"/>
              <a:chOff x="-106572" y="-56128"/>
              <a:chExt cx="1698062" cy="3027760"/>
            </a:xfrm>
          </p:grpSpPr>
          <p:sp>
            <p:nvSpPr>
              <p:cNvPr id="27" name="Text Box 1"/>
              <p:cNvSpPr txBox="1"/>
              <p:nvPr/>
            </p:nvSpPr>
            <p:spPr>
              <a:xfrm>
                <a:off x="129648" y="-56128"/>
                <a:ext cx="1187128" cy="479200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600">
                    <a:effectLst/>
                    <a:latin typeface="DB Helvethaica X 75 Bd" panose="02000506090000020004" pitchFamily="2" charset="-34"/>
                    <a:ea typeface="Calibri" panose="020F0502020204030204" pitchFamily="34" charset="0"/>
                    <a:cs typeface="Cordia New" panose="020B0304020202020204" pitchFamily="34" charset="-34"/>
                  </a:rPr>
                  <a:t>Stop</a:t>
                </a:r>
                <a:endParaRPr lang="en-US" sz="900">
                  <a:effectLst/>
                  <a:ea typeface="Calibri" panose="020F0502020204030204" pitchFamily="34" charset="0"/>
                  <a:cs typeface="Cordia New" panose="020B0304020202020204" pitchFamily="34" charset="-34"/>
                </a:endParaRPr>
              </a:p>
            </p:txBody>
          </p:sp>
          <p:sp>
            <p:nvSpPr>
              <p:cNvPr id="31" name="Text Box 4"/>
              <p:cNvSpPr txBox="1"/>
              <p:nvPr/>
            </p:nvSpPr>
            <p:spPr>
              <a:xfrm>
                <a:off x="-95144" y="1198630"/>
                <a:ext cx="1686634" cy="522850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600">
                    <a:effectLst/>
                    <a:latin typeface="DB Helvethaica X 75 Bd" panose="02000506090000020004" pitchFamily="2" charset="-34"/>
                    <a:ea typeface="Calibri" panose="020F0502020204030204" pitchFamily="34" charset="0"/>
                    <a:cs typeface="Cordia New" panose="020B0304020202020204" pitchFamily="34" charset="-34"/>
                  </a:rPr>
                  <a:t>Beware</a:t>
                </a:r>
                <a:endParaRPr lang="en-US" sz="900">
                  <a:effectLst/>
                  <a:ea typeface="Calibri" panose="020F0502020204030204" pitchFamily="34" charset="0"/>
                  <a:cs typeface="Cordia New" panose="020B0304020202020204" pitchFamily="34" charset="-34"/>
                </a:endParaRPr>
              </a:p>
            </p:txBody>
          </p:sp>
          <p:sp>
            <p:nvSpPr>
              <p:cNvPr id="32" name="Text Box 5"/>
              <p:cNvSpPr txBox="1"/>
              <p:nvPr/>
            </p:nvSpPr>
            <p:spPr>
              <a:xfrm>
                <a:off x="-106572" y="2448312"/>
                <a:ext cx="1687065" cy="523320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600" spc="-50">
                    <a:effectLst/>
                    <a:latin typeface="DB Helvethaica X 75 Bd" panose="02000506090000020004" pitchFamily="2" charset="-34"/>
                    <a:ea typeface="Calibri" panose="020F0502020204030204" pitchFamily="34" charset="0"/>
                    <a:cs typeface="Cordia New" panose="020B0304020202020204" pitchFamily="34" charset="-34"/>
                  </a:rPr>
                  <a:t>Continue</a:t>
                </a:r>
                <a:endParaRPr lang="en-US" sz="900" spc="-50">
                  <a:effectLst/>
                  <a:ea typeface="Calibri" panose="020F0502020204030204" pitchFamily="34" charset="0"/>
                  <a:cs typeface="Cordia New" panose="020B0304020202020204" pitchFamily="34" charset="-34"/>
                </a:endParaRPr>
              </a:p>
            </p:txBody>
          </p:sp>
        </p:grpSp>
      </p:grpSp>
      <p:sp>
        <p:nvSpPr>
          <p:cNvPr id="33" name="Rectangle 32"/>
          <p:cNvSpPr/>
          <p:nvPr/>
        </p:nvSpPr>
        <p:spPr>
          <a:xfrm>
            <a:off x="7612739" y="2092659"/>
            <a:ext cx="13453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h-TH" sz="16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เลือกเหตุการณ์</a:t>
            </a:r>
            <a:endParaRPr lang="th-TH" sz="1600" b="1">
              <a:solidFill>
                <a:schemeClr val="tx1">
                  <a:lumMod val="65000"/>
                  <a:lumOff val="35000"/>
                </a:schemeClr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11312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 build="p" animBg="1"/>
      <p:bldP spid="4" grpId="0"/>
      <p:bldP spid="11" grpId="0" animBg="1"/>
      <p:bldGraphic spid="14" grpId="0">
        <p:bldAsOne/>
      </p:bldGraphic>
      <p:bldP spid="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3512"/>
            <a:ext cx="10515600" cy="971260"/>
          </a:xfrm>
        </p:spPr>
        <p:txBody>
          <a:bodyPr/>
          <a:lstStyle/>
          <a:p>
            <a:r>
              <a:rPr lang="th-TH" b="1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	กิจกรรมที่ </a:t>
            </a:r>
            <a:r>
              <a:rPr lang="th-TH" b="1">
                <a:latin typeface="Browallia New" panose="020B0604020202020204" pitchFamily="34" charset="-34"/>
                <a:cs typeface="Browallia New" panose="020B0604020202020204" pitchFamily="34" charset="-34"/>
              </a:rPr>
              <a:t>4.2  เล่น เล่า เท่าทันภัยทางการเงิน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091A4-AB06-4BF2-86DB-35B6330C49C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9872" y="763792"/>
            <a:ext cx="375527" cy="375527"/>
          </a:xfrm>
          <a:prstGeom prst="rect">
            <a:avLst/>
          </a:prstGeom>
          <a:solidFill>
            <a:srgbClr val="0F00D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th-TH"/>
          </a:p>
        </p:txBody>
      </p:sp>
      <p:graphicFrame>
        <p:nvGraphicFramePr>
          <p:cNvPr id="19" name="Diagram 18"/>
          <p:cNvGraphicFramePr/>
          <p:nvPr>
            <p:extLst>
              <p:ext uri="{D42A27DB-BD31-4B8C-83A1-F6EECF244321}">
                <p14:modId xmlns:p14="http://schemas.microsoft.com/office/powerpoint/2010/main" val="1490627718"/>
              </p:ext>
            </p:extLst>
          </p:nvPr>
        </p:nvGraphicFramePr>
        <p:xfrm>
          <a:off x="342988" y="1799599"/>
          <a:ext cx="6242087" cy="35281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504345" y="1495897"/>
            <a:ext cx="5582041" cy="432000"/>
          </a:xfrm>
          <a:noFill/>
        </p:spPr>
        <p:txBody>
          <a:bodyPr>
            <a:noAutofit/>
          </a:bodyPr>
          <a:lstStyle/>
          <a:p>
            <a:r>
              <a:rPr lang="th-TH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สวมบทบาทในสถานการณ์</a:t>
            </a:r>
            <a:endParaRPr lang="th-TH" b="1">
              <a:solidFill>
                <a:schemeClr val="tx1">
                  <a:lumMod val="65000"/>
                  <a:lumOff val="35000"/>
                </a:schemeClr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endParaRPr lang="th-TH" b="1">
              <a:solidFill>
                <a:schemeClr val="tx1">
                  <a:lumMod val="65000"/>
                  <a:lumOff val="35000"/>
                </a:schemeClr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91" r="-1"/>
          <a:stretch/>
        </p:blipFill>
        <p:spPr>
          <a:xfrm>
            <a:off x="6820196" y="1918524"/>
            <a:ext cx="5240160" cy="367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11" y="2037582"/>
            <a:ext cx="582245" cy="516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922" y="2042892"/>
            <a:ext cx="421404" cy="5884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108" y="3741503"/>
            <a:ext cx="431279" cy="432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1824">
            <a:off x="2279235" y="2070671"/>
            <a:ext cx="504318" cy="5056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3146">
            <a:off x="1196461" y="3697497"/>
            <a:ext cx="559756" cy="50837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26081" y="5337984"/>
            <a:ext cx="62623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lvl="1" indent="-26670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266700" algn="l"/>
              </a:tabLst>
            </a:pPr>
            <a:r>
              <a:rPr lang="th-TH" b="1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อธิบายเหตุผลว่า </a:t>
            </a:r>
            <a:r>
              <a:rPr lang="en-US" b="1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“</a:t>
            </a:r>
            <a:r>
              <a:rPr lang="th-TH" b="1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ควรทำอย่างไรจึงไม่ตกเป็น</a:t>
            </a:r>
            <a:r>
              <a:rPr lang="th-TH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เหยื่อ</a:t>
            </a:r>
            <a:br>
              <a:rPr lang="th-TH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ภัย</a:t>
            </a:r>
            <a:r>
              <a:rPr lang="th-TH" b="1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ทางการเงิน</a:t>
            </a:r>
            <a:r>
              <a:rPr lang="en-US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”</a:t>
            </a:r>
            <a:endParaRPr lang="th-TH" b="1">
              <a:solidFill>
                <a:schemeClr val="tx1">
                  <a:lumMod val="65000"/>
                  <a:lumOff val="35000"/>
                </a:schemeClr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6659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31850" y="1285533"/>
            <a:ext cx="10515600" cy="873206"/>
          </a:xfrm>
        </p:spPr>
        <p:txBody>
          <a:bodyPr>
            <a:normAutofit/>
          </a:bodyPr>
          <a:lstStyle/>
          <a:p>
            <a:r>
              <a:rPr lang="th-TH" sz="4400" b="1" smtClean="0"/>
              <a:t>หัวข้อเนื้อหา</a:t>
            </a:r>
            <a:endParaRPr lang="th-TH" sz="4400" b="1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831850" y="2535811"/>
            <a:ext cx="10515600" cy="355384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3600" smtClean="0">
                <a:solidFill>
                  <a:schemeClr val="tx1"/>
                </a:solidFill>
              </a:rPr>
              <a:t>แชร์</a:t>
            </a:r>
            <a:r>
              <a:rPr lang="th-TH" sz="3600">
                <a:solidFill>
                  <a:schemeClr val="tx1"/>
                </a:solidFill>
              </a:rPr>
              <a:t>ลูกโซ่...คุยโม้ว่าลงทุนแล้วรวยเร็ว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3600" smtClean="0">
                <a:solidFill>
                  <a:schemeClr val="tx1"/>
                </a:solidFill>
              </a:rPr>
              <a:t>แก๊ง </a:t>
            </a:r>
            <a:r>
              <a:rPr lang="en-US" sz="3600">
                <a:solidFill>
                  <a:schemeClr val="tx1"/>
                </a:solidFill>
              </a:rPr>
              <a:t>Call center…</a:t>
            </a:r>
            <a:r>
              <a:rPr lang="th-TH" sz="3600">
                <a:solidFill>
                  <a:schemeClr val="tx1"/>
                </a:solidFill>
              </a:rPr>
              <a:t>รับสายแล้วเผลอเชื่อ ตกเป็นเหยื่อไม่ได้เงินคืน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3600" smtClean="0">
                <a:solidFill>
                  <a:schemeClr val="tx1"/>
                </a:solidFill>
              </a:rPr>
              <a:t>โจร</a:t>
            </a:r>
            <a:r>
              <a:rPr lang="th-TH" sz="3600">
                <a:solidFill>
                  <a:schemeClr val="tx1"/>
                </a:solidFill>
              </a:rPr>
              <a:t>ในโลกออนไลน์ (ไซเบอร์)...รับมืออย่างไร แล้วจะปลอดภัย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04250" y="6466723"/>
            <a:ext cx="2743200" cy="365125"/>
          </a:xfrm>
        </p:spPr>
        <p:txBody>
          <a:bodyPr/>
          <a:lstStyle/>
          <a:p>
            <a:fld id="{44C0FAF1-3449-4DB8-8800-0AB20A8DE1A6}" type="slidenum">
              <a:rPr lang="th-TH" sz="1800" smtClean="0">
                <a:solidFill>
                  <a:prstClr val="black">
                    <a:tint val="75000"/>
                  </a:prst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pPr/>
              <a:t>2</a:t>
            </a:fld>
            <a:endParaRPr lang="th-TH" sz="1800">
              <a:solidFill>
                <a:prstClr val="black">
                  <a:tint val="75000"/>
                </a:prstClr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5239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7650" y="2364377"/>
            <a:ext cx="11304000" cy="7963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31850" y="1285533"/>
            <a:ext cx="10515600" cy="873206"/>
          </a:xfrm>
        </p:spPr>
        <p:txBody>
          <a:bodyPr>
            <a:normAutofit/>
          </a:bodyPr>
          <a:lstStyle/>
          <a:p>
            <a:r>
              <a:rPr lang="th-TH" sz="4400" b="1" smtClean="0"/>
              <a:t>หัวข้อเนื้อหา</a:t>
            </a:r>
            <a:endParaRPr lang="th-TH" sz="4400" b="1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831850" y="2535811"/>
            <a:ext cx="10515600" cy="355384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3600" smtClean="0">
                <a:solidFill>
                  <a:schemeClr val="tx1"/>
                </a:solidFill>
              </a:rPr>
              <a:t>แชร์</a:t>
            </a:r>
            <a:r>
              <a:rPr lang="th-TH" sz="3600">
                <a:solidFill>
                  <a:schemeClr val="tx1"/>
                </a:solidFill>
              </a:rPr>
              <a:t>ลูกโซ่...คุยโม้ว่าลงทุนแล้วรวยเร็ว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3600" smtClean="0">
                <a:solidFill>
                  <a:schemeClr val="tx1"/>
                </a:solidFill>
              </a:rPr>
              <a:t>แก๊ง </a:t>
            </a:r>
            <a:r>
              <a:rPr lang="en-US" sz="3600">
                <a:solidFill>
                  <a:schemeClr val="tx1"/>
                </a:solidFill>
              </a:rPr>
              <a:t>Call center…</a:t>
            </a:r>
            <a:r>
              <a:rPr lang="th-TH" sz="3600">
                <a:solidFill>
                  <a:schemeClr val="tx1"/>
                </a:solidFill>
              </a:rPr>
              <a:t>รับสายแล้วเผลอเชื่อ ตกเป็นเหยื่อไม่ได้เงินคืน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3600" smtClean="0">
                <a:solidFill>
                  <a:schemeClr val="tx1"/>
                </a:solidFill>
              </a:rPr>
              <a:t>โจร</a:t>
            </a:r>
            <a:r>
              <a:rPr lang="th-TH" sz="3600">
                <a:solidFill>
                  <a:schemeClr val="tx1"/>
                </a:solidFill>
              </a:rPr>
              <a:t>ในโลกออนไลน์ (ไซเบอร์)...รับมืออย่างไร แล้วจะปลอดภัย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10600" y="6492980"/>
            <a:ext cx="2743200" cy="365125"/>
          </a:xfrm>
        </p:spPr>
        <p:txBody>
          <a:bodyPr/>
          <a:lstStyle/>
          <a:p>
            <a:fld id="{44C0FAF1-3449-4DB8-8800-0AB20A8DE1A6}" type="slidenum">
              <a:rPr lang="th-TH" sz="1800" smtClean="0">
                <a:solidFill>
                  <a:prstClr val="black">
                    <a:tint val="75000"/>
                  </a:prst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pPr/>
              <a:t>3</a:t>
            </a:fld>
            <a:endParaRPr lang="th-TH" sz="1800">
              <a:solidFill>
                <a:prstClr val="black">
                  <a:tint val="75000"/>
                </a:prstClr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1694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5" t="5098" r="20514" b="60218"/>
          <a:stretch/>
        </p:blipFill>
        <p:spPr>
          <a:xfrm>
            <a:off x="5939615" y="1485059"/>
            <a:ext cx="3159021" cy="187358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995" y="1433213"/>
            <a:ext cx="1409791" cy="114664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214" y="1649900"/>
            <a:ext cx="781108" cy="1298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354" y="4198252"/>
            <a:ext cx="936153" cy="22314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71" t="51368"/>
          <a:stretch/>
        </p:blipFill>
        <p:spPr>
          <a:xfrm>
            <a:off x="7279284" y="4068840"/>
            <a:ext cx="2895100" cy="2592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" t="54808" r="44947" b="-5742"/>
          <a:stretch/>
        </p:blipFill>
        <p:spPr>
          <a:xfrm>
            <a:off x="5042806" y="4277270"/>
            <a:ext cx="2734429" cy="269727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040778" y="6516711"/>
            <a:ext cx="2743200" cy="365125"/>
          </a:xfrm>
        </p:spPr>
        <p:txBody>
          <a:bodyPr/>
          <a:lstStyle/>
          <a:p>
            <a:fld id="{751091A4-AB06-4BF2-86DB-35B6330C49C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307419" y="176369"/>
            <a:ext cx="10515600" cy="6891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h-TH" b="1">
                <a:solidFill>
                  <a:srgbClr val="2E3387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แชร์ลูกโซ่...คุยโม้ว่าลงทุนแล้วรวยเร็ว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1" t="7153" r="48905" b="33275"/>
          <a:stretch/>
        </p:blipFill>
        <p:spPr>
          <a:xfrm>
            <a:off x="4976738" y="1945719"/>
            <a:ext cx="2172224" cy="29295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40" t="7851" b="35448"/>
          <a:stretch/>
        </p:blipFill>
        <p:spPr>
          <a:xfrm>
            <a:off x="7760496" y="1938541"/>
            <a:ext cx="2546721" cy="2817328"/>
          </a:xfrm>
          <a:prstGeom prst="rect">
            <a:avLst/>
          </a:prstGeom>
        </p:spPr>
      </p:pic>
      <p:sp>
        <p:nvSpPr>
          <p:cNvPr id="21" name="Oval Callout 20"/>
          <p:cNvSpPr/>
          <p:nvPr/>
        </p:nvSpPr>
        <p:spPr>
          <a:xfrm>
            <a:off x="9395820" y="5394985"/>
            <a:ext cx="2388158" cy="980848"/>
          </a:xfrm>
          <a:prstGeom prst="wedgeEllipseCallout">
            <a:avLst>
              <a:gd name="adj1" fmla="val -52570"/>
              <a:gd name="adj2" fmla="val -57110"/>
            </a:avLst>
          </a:prstGeom>
          <a:noFill/>
          <a:ln w="38100">
            <a:solidFill>
              <a:srgbClr val="800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smtClean="0">
                <a:solidFill>
                  <a:srgbClr val="7030A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ชวนฟังสัมมนา/แผนธุรกิจ </a:t>
            </a:r>
            <a:br>
              <a:rPr lang="th-TH" sz="2000" b="1" smtClean="0">
                <a:solidFill>
                  <a:srgbClr val="7030A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2000" b="1" smtClean="0">
                <a:solidFill>
                  <a:srgbClr val="7030A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เพื่อ</a:t>
            </a:r>
            <a:r>
              <a:rPr lang="th-TH" sz="2000" b="1">
                <a:solidFill>
                  <a:srgbClr val="7030A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หาสมาชิกเพิ่ม</a:t>
            </a:r>
          </a:p>
        </p:txBody>
      </p:sp>
      <p:sp>
        <p:nvSpPr>
          <p:cNvPr id="18" name="Oval Callout 17"/>
          <p:cNvSpPr/>
          <p:nvPr/>
        </p:nvSpPr>
        <p:spPr>
          <a:xfrm>
            <a:off x="10033935" y="3398701"/>
            <a:ext cx="1739025" cy="990423"/>
          </a:xfrm>
          <a:prstGeom prst="wedgeEllipseCallout">
            <a:avLst>
              <a:gd name="adj1" fmla="val -72273"/>
              <a:gd name="adj2" fmla="val 331"/>
            </a:avLst>
          </a:prstGeom>
          <a:noFill/>
          <a:ln w="38100">
            <a:solidFill>
              <a:srgbClr val="800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smtClean="0">
                <a:solidFill>
                  <a:srgbClr val="7030A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การันตีผลตอบแทน</a:t>
            </a:r>
            <a:br>
              <a:rPr lang="th-TH" sz="2000" b="1" smtClean="0">
                <a:solidFill>
                  <a:srgbClr val="7030A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2000" b="1" smtClean="0">
                <a:solidFill>
                  <a:srgbClr val="7030A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สูงผิดปกติ</a:t>
            </a:r>
            <a:endParaRPr lang="th-TH" sz="2000" b="1">
              <a:solidFill>
                <a:srgbClr val="7030A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22" name="Oval Callout 21"/>
          <p:cNvSpPr/>
          <p:nvPr/>
        </p:nvSpPr>
        <p:spPr>
          <a:xfrm>
            <a:off x="3658203" y="5497079"/>
            <a:ext cx="2574613" cy="770325"/>
          </a:xfrm>
          <a:prstGeom prst="wedgeEllipseCallout">
            <a:avLst>
              <a:gd name="adj1" fmla="val 30554"/>
              <a:gd name="adj2" fmla="val -71875"/>
            </a:avLst>
          </a:prstGeom>
          <a:noFill/>
          <a:ln w="38100">
            <a:solidFill>
              <a:srgbClr val="800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smtClean="0">
                <a:solidFill>
                  <a:srgbClr val="7030A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ไม่เคยจบสวย </a:t>
            </a:r>
            <a:br>
              <a:rPr lang="th-TH" sz="2000" b="1" smtClean="0">
                <a:solidFill>
                  <a:srgbClr val="7030A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2000" b="1" smtClean="0">
                <a:solidFill>
                  <a:srgbClr val="7030A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เพราะหมุนเงินไม่ทัน</a:t>
            </a:r>
            <a:endParaRPr lang="th-TH" sz="2000" b="1">
              <a:solidFill>
                <a:srgbClr val="7030A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23" name="Oval Callout 22"/>
          <p:cNvSpPr/>
          <p:nvPr/>
        </p:nvSpPr>
        <p:spPr>
          <a:xfrm>
            <a:off x="3517150" y="1778192"/>
            <a:ext cx="2232000" cy="1113423"/>
          </a:xfrm>
          <a:prstGeom prst="wedgeEllipseCallout">
            <a:avLst>
              <a:gd name="adj1" fmla="val 50074"/>
              <a:gd name="adj2" fmla="val 56228"/>
            </a:avLst>
          </a:prstGeom>
          <a:noFill/>
          <a:ln w="38100">
            <a:solidFill>
              <a:srgbClr val="800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smtClean="0">
                <a:solidFill>
                  <a:srgbClr val="7030A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2000" b="1">
                <a:solidFill>
                  <a:srgbClr val="7030A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ปิด</a:t>
            </a:r>
            <a:r>
              <a:rPr lang="th-TH" sz="2000" b="1" smtClean="0">
                <a:solidFill>
                  <a:srgbClr val="7030A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กิจการ หายไป ติดต่อไม่ได้ </a:t>
            </a:r>
            <a:endParaRPr lang="th-TH" sz="2000" b="1">
              <a:solidFill>
                <a:srgbClr val="7030A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25" name="Right Arrow 24"/>
          <p:cNvSpPr/>
          <p:nvPr/>
        </p:nvSpPr>
        <p:spPr>
          <a:xfrm rot="2273944">
            <a:off x="8319347" y="2336109"/>
            <a:ext cx="576000" cy="670560"/>
          </a:xfrm>
          <a:prstGeom prst="rightArrow">
            <a:avLst/>
          </a:prstGeom>
          <a:solidFill>
            <a:srgbClr val="FFC00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6" name="Right Arrow 25"/>
          <p:cNvSpPr/>
          <p:nvPr/>
        </p:nvSpPr>
        <p:spPr>
          <a:xfrm rot="6515380">
            <a:off x="8870415" y="4052629"/>
            <a:ext cx="576000" cy="670560"/>
          </a:xfrm>
          <a:prstGeom prst="rightArrow">
            <a:avLst/>
          </a:prstGeom>
          <a:solidFill>
            <a:srgbClr val="FFC00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7" name="Right Arrow 26"/>
          <p:cNvSpPr/>
          <p:nvPr/>
        </p:nvSpPr>
        <p:spPr>
          <a:xfrm rot="10800000">
            <a:off x="7298531" y="5247497"/>
            <a:ext cx="576000" cy="670560"/>
          </a:xfrm>
          <a:prstGeom prst="rightArrow">
            <a:avLst/>
          </a:prstGeom>
          <a:solidFill>
            <a:srgbClr val="FFC00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8" name="Right Arrow 27"/>
          <p:cNvSpPr/>
          <p:nvPr/>
        </p:nvSpPr>
        <p:spPr>
          <a:xfrm rot="14783890">
            <a:off x="5726958" y="4112479"/>
            <a:ext cx="576000" cy="670560"/>
          </a:xfrm>
          <a:prstGeom prst="rightArrow">
            <a:avLst/>
          </a:prstGeom>
          <a:solidFill>
            <a:srgbClr val="FFC00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9" name="Right Arrow 28"/>
          <p:cNvSpPr/>
          <p:nvPr/>
        </p:nvSpPr>
        <p:spPr>
          <a:xfrm rot="19115960">
            <a:off x="6235430" y="2419528"/>
            <a:ext cx="576000" cy="670560"/>
          </a:xfrm>
          <a:prstGeom prst="rightArrow">
            <a:avLst/>
          </a:prstGeom>
          <a:solidFill>
            <a:srgbClr val="FFC00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2" name="Rectangle 31"/>
          <p:cNvSpPr/>
          <p:nvPr/>
        </p:nvSpPr>
        <p:spPr>
          <a:xfrm>
            <a:off x="202773" y="885611"/>
            <a:ext cx="24451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533400" algn="l"/>
              </a:tabLst>
            </a:pPr>
            <a:r>
              <a:rPr lang="th-TH" sz="3200" b="1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แชร์ลูกโซ่คืออะไร</a:t>
            </a:r>
            <a:endParaRPr lang="th-TH" sz="3200" b="1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7" name="Oval Callout 16"/>
          <p:cNvSpPr/>
          <p:nvPr/>
        </p:nvSpPr>
        <p:spPr>
          <a:xfrm>
            <a:off x="9125125" y="1299425"/>
            <a:ext cx="2484000" cy="972000"/>
          </a:xfrm>
          <a:prstGeom prst="wedgeEllipseCallout">
            <a:avLst>
              <a:gd name="adj1" fmla="val -63844"/>
              <a:gd name="adj2" fmla="val 12664"/>
            </a:avLst>
          </a:prstGeom>
          <a:noFill/>
          <a:ln w="38100">
            <a:solidFill>
              <a:srgbClr val="800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smtClean="0">
                <a:solidFill>
                  <a:srgbClr val="7030A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เอาธุรกิจอื่นมา</a:t>
            </a:r>
            <a:br>
              <a:rPr lang="th-TH" sz="2000" b="1" smtClean="0">
                <a:solidFill>
                  <a:srgbClr val="7030A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2000" b="1" smtClean="0">
                <a:solidFill>
                  <a:srgbClr val="7030A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บังหน้า เช่น ขายตรง ลงทุนเก็งกำไร</a:t>
            </a:r>
            <a:endParaRPr lang="th-TH" sz="2000" b="1">
              <a:solidFill>
                <a:srgbClr val="7030A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85050" y="1523894"/>
            <a:ext cx="3234118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 defTabSz="8953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th-TH" sz="24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วิธีหลอกลวงระดมเงิน</a:t>
            </a:r>
            <a:r>
              <a:rPr lang="th-TH" sz="2400" b="1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จากประชาชนที่</a:t>
            </a:r>
            <a:r>
              <a:rPr lang="th-TH" sz="24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ทำเป็น</a:t>
            </a:r>
            <a:r>
              <a:rPr lang="th-TH" sz="2400" b="1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เครือข่าย </a:t>
            </a:r>
            <a:endParaRPr lang="th-TH" sz="2400" b="1" smtClean="0">
              <a:solidFill>
                <a:schemeClr val="tx1">
                  <a:lumMod val="65000"/>
                  <a:lumOff val="35000"/>
                </a:schemeClr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marL="180975" indent="-180975" defTabSz="8953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th-TH" sz="2400" b="1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จูง</a:t>
            </a:r>
            <a:r>
              <a:rPr lang="th-TH" sz="24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ใจเหยื่อว่า</a:t>
            </a:r>
            <a:r>
              <a:rPr lang="th-TH" sz="2400" b="1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จะ</a:t>
            </a:r>
            <a:r>
              <a:rPr lang="th-TH" sz="24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ได้ผลตอบแทนสูงกว่าการ</a:t>
            </a:r>
            <a:r>
              <a:rPr lang="th-TH" sz="2400" b="1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ลงทุนทั่วไป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319" y="1553223"/>
            <a:ext cx="467494" cy="3286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7911">
            <a:off x="7306465" y="1584200"/>
            <a:ext cx="295721" cy="315445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7227883" y="2251890"/>
            <a:ext cx="756000" cy="2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800" b="1" smtClean="0">
                <a:solidFill>
                  <a:schemeClr val="tx1"/>
                </a:solidFill>
                <a:latin typeface="Browallia New" panose="020B0604020202020204" pitchFamily="34" charset="-34"/>
                <a:ea typeface="Batang" panose="02030600000101010101" pitchFamily="18" charset="-127"/>
                <a:cs typeface="Browallia New" panose="020B0604020202020204" pitchFamily="34" charset="-34"/>
              </a:rPr>
              <a:t>ขายตรง</a:t>
            </a:r>
            <a:endParaRPr lang="th-TH" sz="1800" b="1">
              <a:solidFill>
                <a:schemeClr val="tx1"/>
              </a:solidFill>
              <a:latin typeface="Browallia New" panose="020B0604020202020204" pitchFamily="34" charset="-34"/>
              <a:ea typeface="Batang" panose="02030600000101010101" pitchFamily="18" charset="-127"/>
              <a:cs typeface="Browallia New" panose="020B0604020202020204" pitchFamily="34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106" y="1800919"/>
            <a:ext cx="353449" cy="403941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7882875" y="2251890"/>
            <a:ext cx="756000" cy="2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800" b="1">
                <a:solidFill>
                  <a:schemeClr val="tx1"/>
                </a:solidFill>
                <a:latin typeface="Browallia New" panose="020B0604020202020204" pitchFamily="34" charset="-34"/>
                <a:ea typeface="Batang" panose="02030600000101010101" pitchFamily="18" charset="-127"/>
                <a:cs typeface="Browallia New" panose="020B0604020202020204" pitchFamily="34" charset="-34"/>
              </a:rPr>
              <a:t>ลงทุน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350" y="1719996"/>
            <a:ext cx="357533" cy="37092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418" y="1758808"/>
            <a:ext cx="475196" cy="4751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870" y="1838552"/>
            <a:ext cx="419315" cy="301247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6052662" y="885611"/>
            <a:ext cx="295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533400" algn="l"/>
              </a:tabLst>
            </a:pPr>
            <a:r>
              <a:rPr lang="th-TH" sz="3200" b="1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ลักษณะของแชร์ลูกโซ่</a:t>
            </a:r>
            <a:endParaRPr lang="th-TH" sz="3200" b="1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5599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8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2" grpId="0"/>
      <p:bldP spid="17" grpId="0" animBg="1"/>
      <p:bldP spid="24" grpId="0"/>
      <p:bldP spid="38" grpId="0"/>
      <p:bldP spid="44" grpId="0"/>
      <p:bldP spid="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091A4-AB06-4BF2-86DB-35B6330C49C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546758" y="242520"/>
            <a:ext cx="10515600" cy="8132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h-TH" b="1">
                <a:solidFill>
                  <a:srgbClr val="2E3387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แชร์ลูกโซ่...คุยโม้ว่าลงทุนแล้วรวยเร็ว</a:t>
            </a:r>
          </a:p>
        </p:txBody>
      </p:sp>
      <p:sp>
        <p:nvSpPr>
          <p:cNvPr id="6" name="Rectangle 5"/>
          <p:cNvSpPr/>
          <p:nvPr/>
        </p:nvSpPr>
        <p:spPr>
          <a:xfrm>
            <a:off x="456052" y="859018"/>
            <a:ext cx="5256000" cy="54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533400" algn="l"/>
              </a:tabLst>
            </a:pPr>
            <a:r>
              <a:rPr lang="th-TH" sz="3200" b="1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ป้องกันอย่างไร ไม่ให้เป็นเหยื่อแชร์ลูกโซ่</a:t>
            </a:r>
            <a:endParaRPr lang="th-TH" sz="3200" b="1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26"/>
          <a:stretch/>
        </p:blipFill>
        <p:spPr>
          <a:xfrm>
            <a:off x="4019557" y="2068689"/>
            <a:ext cx="4140000" cy="3994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1546">
            <a:off x="5858756" y="2849049"/>
            <a:ext cx="1437656" cy="436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738" y="3720256"/>
            <a:ext cx="1364084" cy="714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1912">
            <a:off x="4848783" y="5159734"/>
            <a:ext cx="965910" cy="39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6339">
            <a:off x="5973458" y="5101575"/>
            <a:ext cx="1090383" cy="50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660">
            <a:off x="4820300" y="2952284"/>
            <a:ext cx="866055" cy="53911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ular Callout 11"/>
          <p:cNvSpPr/>
          <p:nvPr/>
        </p:nvSpPr>
        <p:spPr>
          <a:xfrm flipH="1">
            <a:off x="928047" y="3283530"/>
            <a:ext cx="2281829" cy="830997"/>
          </a:xfrm>
          <a:prstGeom prst="wedgeRectCallout">
            <a:avLst>
              <a:gd name="adj1" fmla="val -124442"/>
              <a:gd name="adj2" fmla="val 78382"/>
            </a:avLst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pPr marL="0" lvl="1" algn="ctr">
              <a:tabLst>
                <a:tab pos="182563" algn="l"/>
              </a:tabLst>
            </a:pPr>
            <a:r>
              <a:rPr lang="th-TH" sz="24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จำไว้ว่าผลตอบแทนสูง </a:t>
            </a:r>
            <a:br>
              <a:rPr lang="th-TH" sz="24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24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ความเสี่ยงก็สูงตาม</a:t>
            </a:r>
            <a:endParaRPr lang="th-TH" sz="2400" b="1">
              <a:solidFill>
                <a:schemeClr val="tx1">
                  <a:lumMod val="65000"/>
                  <a:lumOff val="35000"/>
                </a:schemeClr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4" name="Rectangular Callout 13"/>
          <p:cNvSpPr/>
          <p:nvPr/>
        </p:nvSpPr>
        <p:spPr>
          <a:xfrm>
            <a:off x="922423" y="1653190"/>
            <a:ext cx="2287454" cy="830997"/>
          </a:xfrm>
          <a:prstGeom prst="wedgeRectCallout">
            <a:avLst>
              <a:gd name="adj1" fmla="val 100919"/>
              <a:gd name="adj2" fmla="val 124071"/>
            </a:avLst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pPr marL="0" lvl="1" algn="ctr">
              <a:tabLst>
                <a:tab pos="182563" algn="l"/>
              </a:tabLst>
            </a:pPr>
            <a:r>
              <a:rPr lang="th-TH" sz="2400" b="1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ไม่ให้ข้อมูล</a:t>
            </a:r>
            <a:r>
              <a:rPr lang="th-TH" sz="24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ส่วนตัว</a:t>
            </a:r>
            <a:br>
              <a:rPr lang="th-TH" sz="24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24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แก่คน</a:t>
            </a:r>
            <a:r>
              <a:rPr lang="th-TH" sz="2400" b="1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ไม่รู้จัก</a:t>
            </a:r>
          </a:p>
        </p:txBody>
      </p:sp>
      <p:sp>
        <p:nvSpPr>
          <p:cNvPr id="15" name="Rectangular Callout 14"/>
          <p:cNvSpPr/>
          <p:nvPr/>
        </p:nvSpPr>
        <p:spPr>
          <a:xfrm>
            <a:off x="8610600" y="2034347"/>
            <a:ext cx="2988000" cy="830997"/>
          </a:xfrm>
          <a:prstGeom prst="wedgeRectCallout">
            <a:avLst>
              <a:gd name="adj1" fmla="val -82215"/>
              <a:gd name="adj2" fmla="val 91695"/>
            </a:avLst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pPr marL="0" lvl="1" algn="ctr">
              <a:tabLst>
                <a:tab pos="182563" algn="l"/>
              </a:tabLst>
            </a:pPr>
            <a:r>
              <a:rPr lang="th-TH" sz="2400" b="1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ปฏิเสธเมื่อถูกชักชวนให้ลงทุนในสิ่งที่ไม่เข้าใจหรือไม่แน่ใจ 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922421" y="5051270"/>
            <a:ext cx="2287455" cy="830997"/>
          </a:xfrm>
          <a:prstGeom prst="wedgeRectCallout">
            <a:avLst>
              <a:gd name="adj1" fmla="val 107290"/>
              <a:gd name="adj2" fmla="val -11684"/>
            </a:avLst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pPr marL="0" lvl="1" algn="ctr">
              <a:tabLst>
                <a:tab pos="182563" algn="l"/>
              </a:tabLst>
            </a:pPr>
            <a:r>
              <a:rPr lang="th-TH" sz="2400" b="1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ศึกษาข้อมูล</a:t>
            </a:r>
            <a:r>
              <a:rPr lang="th-TH" sz="24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ให้แน่ชัด</a:t>
            </a:r>
            <a:br>
              <a:rPr lang="th-TH" sz="24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24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ก่อน</a:t>
            </a:r>
            <a:r>
              <a:rPr lang="th-TH" sz="2400" b="1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ลงทุน</a:t>
            </a:r>
            <a:r>
              <a:rPr lang="th-TH" sz="24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/ ซื้อ</a:t>
            </a:r>
            <a:r>
              <a:rPr lang="th-TH" sz="2400" b="1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สินค้า </a:t>
            </a:r>
          </a:p>
        </p:txBody>
      </p:sp>
      <p:sp>
        <p:nvSpPr>
          <p:cNvPr id="17" name="Rectangular Callout 16"/>
          <p:cNvSpPr/>
          <p:nvPr/>
        </p:nvSpPr>
        <p:spPr>
          <a:xfrm>
            <a:off x="8776385" y="4848923"/>
            <a:ext cx="2988000" cy="830997"/>
          </a:xfrm>
          <a:prstGeom prst="wedgeRectCallout">
            <a:avLst>
              <a:gd name="adj1" fmla="val -92002"/>
              <a:gd name="adj2" fmla="val 19232"/>
            </a:avLst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pPr marL="0" lvl="1" algn="ctr">
              <a:tabLst>
                <a:tab pos="182563" algn="l"/>
              </a:tabLst>
            </a:pPr>
            <a:r>
              <a:rPr lang="th-TH" sz="2400" b="1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ติดตาม</a:t>
            </a:r>
            <a:r>
              <a:rPr lang="th-TH" sz="24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ข่าวสาร รู้ทันกล</a:t>
            </a:r>
            <a:r>
              <a:rPr lang="th-TH" sz="2400" b="1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ลวงใหม่ ๆ </a:t>
            </a:r>
            <a:r>
              <a:rPr lang="th-TH" sz="24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ของ</a:t>
            </a:r>
            <a:r>
              <a:rPr lang="th-TH" sz="2400" b="1">
                <a:solidFill>
                  <a:schemeClr val="tx1">
                    <a:lumMod val="65000"/>
                    <a:lumOff val="3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มิจฉาชีพ</a:t>
            </a:r>
          </a:p>
        </p:txBody>
      </p:sp>
    </p:spTree>
    <p:extLst>
      <p:ext uri="{BB962C8B-B14F-4D97-AF65-F5344CB8AC3E}">
        <p14:creationId xmlns:p14="http://schemas.microsoft.com/office/powerpoint/2010/main" val="3781677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2194252" y="2347762"/>
            <a:ext cx="3600000" cy="1350721"/>
          </a:xfrm>
          <a:prstGeom prst="rect">
            <a:avLst/>
          </a:prstGeom>
          <a:solidFill>
            <a:srgbClr val="6373D5"/>
          </a:solidFill>
          <a:ln w="19050">
            <a:noFill/>
            <a:prstDash val="sysDash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801688" lvl="1" indent="-255588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th-TH" sz="2400" b="1">
                <a:solidFill>
                  <a:srgbClr val="77FFDF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ถูกหลอกให้ร่วม</a:t>
            </a:r>
            <a:r>
              <a:rPr lang="th-TH" sz="2400" b="1" smtClean="0">
                <a:solidFill>
                  <a:srgbClr val="77FFDF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ธุรกิจ</a:t>
            </a:r>
            <a:br>
              <a:rPr lang="th-TH" sz="2400" b="1" smtClean="0">
                <a:solidFill>
                  <a:srgbClr val="77FFDF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2400" b="1" smtClean="0">
                <a:solidFill>
                  <a:srgbClr val="77FFDF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ขาย</a:t>
            </a:r>
            <a:r>
              <a:rPr lang="th-TH" sz="2400" b="1">
                <a:solidFill>
                  <a:srgbClr val="77FFDF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ตรง</a:t>
            </a:r>
            <a:r>
              <a:rPr lang="en-US" sz="2400" b="1">
                <a:solidFill>
                  <a:srgbClr val="77FFDF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endParaRPr lang="th-TH" sz="2400" b="1">
              <a:solidFill>
                <a:srgbClr val="77FFDF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46478" y="6483612"/>
            <a:ext cx="2743200" cy="365125"/>
          </a:xfrm>
        </p:spPr>
        <p:txBody>
          <a:bodyPr/>
          <a:lstStyle/>
          <a:p>
            <a:fld id="{751091A4-AB06-4BF2-86DB-35B6330C49C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330569" y="167197"/>
            <a:ext cx="10515600" cy="8132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h-TH" b="1">
                <a:solidFill>
                  <a:srgbClr val="2E3387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แชร์ลูกโซ่...คุยโม้ว่าลงทุนแล้วรวยเร็ว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47699" y="870797"/>
            <a:ext cx="5976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533400" algn="l"/>
              </a:tabLst>
            </a:pPr>
            <a:r>
              <a:rPr lang="th-TH" sz="3200" b="1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ทำอย่างไร </a:t>
            </a:r>
            <a:r>
              <a:rPr lang="th-TH" sz="3200" b="1">
                <a:latin typeface="Browallia New" panose="020B0604020202020204" pitchFamily="34" charset="-34"/>
                <a:cs typeface="Browallia New" panose="020B0604020202020204" pitchFamily="34" charset="-34"/>
              </a:rPr>
              <a:t>เมื่อสงสัยหรือตกเป็นเหยื่อแชร์ลูกโซ่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206284" y="4359451"/>
            <a:ext cx="3600000" cy="1548000"/>
          </a:xfrm>
          <a:prstGeom prst="rect">
            <a:avLst/>
          </a:prstGeom>
          <a:solidFill>
            <a:srgbClr val="6373D5"/>
          </a:solidFill>
          <a:ln w="19050">
            <a:noFill/>
            <a:prstDash val="sysDash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801688" lvl="1" indent="-255588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th-TH" sz="2400" b="1" smtClean="0">
                <a:solidFill>
                  <a:srgbClr val="77FFDF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ตรวจสอบบริษัทที่ชักชวนให้ร่วมลงทุน </a:t>
            </a:r>
            <a:r>
              <a:rPr lang="th-TH" sz="2400" b="1" smtClean="0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(การจดทะเบียน</a:t>
            </a:r>
            <a:r>
              <a:rPr lang="th-TH" sz="2400" b="1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/ งบ</a:t>
            </a:r>
            <a:r>
              <a:rPr lang="th-TH" sz="2400" b="1" smtClean="0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การเงิน)</a:t>
            </a:r>
            <a:endParaRPr lang="th-TH" sz="2400" b="1">
              <a:solidFill>
                <a:schemeClr val="bg1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9" name="Oval 8"/>
          <p:cNvSpPr/>
          <p:nvPr/>
        </p:nvSpPr>
        <p:spPr>
          <a:xfrm>
            <a:off x="1204430" y="3765236"/>
            <a:ext cx="1440000" cy="1440000"/>
          </a:xfrm>
          <a:prstGeom prst="ellipse">
            <a:avLst/>
          </a:prstGeom>
          <a:solidFill>
            <a:srgbClr val="6373D5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6212" y="4033256"/>
            <a:ext cx="871343" cy="612000"/>
          </a:xfrm>
          <a:prstGeom prst="rect">
            <a:avLst/>
          </a:prstGeom>
          <a:ln>
            <a:noFill/>
          </a:ln>
        </p:spPr>
      </p:pic>
      <p:sp>
        <p:nvSpPr>
          <p:cNvPr id="22" name="Oval 21"/>
          <p:cNvSpPr/>
          <p:nvPr/>
        </p:nvSpPr>
        <p:spPr>
          <a:xfrm>
            <a:off x="1204430" y="5223054"/>
            <a:ext cx="1440000" cy="1440000"/>
          </a:xfrm>
          <a:prstGeom prst="ellipse">
            <a:avLst/>
          </a:prstGeom>
          <a:solidFill>
            <a:srgbClr val="6373D5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4" name="Picture 23"/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597902" y="5400015"/>
            <a:ext cx="687961" cy="675491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1204430" y="2269851"/>
            <a:ext cx="1440000" cy="1440000"/>
          </a:xfrm>
          <a:prstGeom prst="ellipse">
            <a:avLst/>
          </a:prstGeom>
          <a:solidFill>
            <a:srgbClr val="6373D5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8" name="Rectangle 27"/>
          <p:cNvSpPr/>
          <p:nvPr/>
        </p:nvSpPr>
        <p:spPr>
          <a:xfrm>
            <a:off x="1327634" y="4721020"/>
            <a:ext cx="1228498" cy="419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>
              <a:tabLst>
                <a:tab pos="808038" algn="l"/>
              </a:tabLst>
              <a:defRPr/>
            </a:pPr>
            <a:r>
              <a:rPr lang="th-TH" sz="2400" b="1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โทร. 1570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289" y="2253450"/>
            <a:ext cx="843157" cy="873444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1348531" y="6142304"/>
            <a:ext cx="1228498" cy="419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>
              <a:tabLst>
                <a:tab pos="808038" algn="l"/>
              </a:tabLst>
              <a:defRPr/>
            </a:pPr>
            <a:r>
              <a:rPr lang="th-TH" sz="2400" b="1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โทร. </a:t>
            </a:r>
            <a:r>
              <a:rPr lang="th-TH" sz="2400" b="1" smtClean="0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1207</a:t>
            </a:r>
            <a:endParaRPr lang="th-TH" sz="2400" b="1">
              <a:solidFill>
                <a:schemeClr val="bg1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312435" y="3258439"/>
            <a:ext cx="12284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>
              <a:tabLst>
                <a:tab pos="808038" algn="l"/>
              </a:tabLst>
              <a:defRPr/>
            </a:pPr>
            <a:r>
              <a:rPr lang="th-TH" sz="2400" b="1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โทร. </a:t>
            </a:r>
            <a:r>
              <a:rPr lang="th-TH" sz="2400" b="1" smtClean="0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1166</a:t>
            </a:r>
            <a:endParaRPr lang="th-TH" sz="2400" b="1">
              <a:solidFill>
                <a:schemeClr val="bg1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33011" y="2648828"/>
            <a:ext cx="3600000" cy="1350000"/>
          </a:xfrm>
          <a:prstGeom prst="rect">
            <a:avLst/>
          </a:prstGeom>
          <a:solidFill>
            <a:srgbClr val="6373D5"/>
          </a:solidFill>
          <a:ln w="19050">
            <a:noFill/>
            <a:prstDash val="sysDash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endParaRPr lang="th-TH" b="1" smtClean="0">
              <a:solidFill>
                <a:srgbClr val="77FFDF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marL="808038" lvl="1" indent="-2651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th-TH" sz="2400" b="1">
                <a:solidFill>
                  <a:srgbClr val="77FFDF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ขอ</a:t>
            </a:r>
            <a:r>
              <a:rPr lang="th-TH" sz="2400" b="1" smtClean="0">
                <a:solidFill>
                  <a:srgbClr val="77FFDF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คำปรึกษา </a:t>
            </a:r>
            <a:br>
              <a:rPr lang="th-TH" sz="2400" b="1" smtClean="0">
                <a:solidFill>
                  <a:srgbClr val="77FFDF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2400" b="1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ศูนย์</a:t>
            </a:r>
            <a:r>
              <a:rPr lang="th-TH" sz="2400" b="1">
                <a:latin typeface="Browallia New" panose="020B0604020202020204" pitchFamily="34" charset="-34"/>
                <a:cs typeface="Browallia New" panose="020B0604020202020204" pitchFamily="34" charset="-34"/>
              </a:rPr>
              <a:t>รับแจ้ง</a:t>
            </a:r>
            <a:r>
              <a:rPr lang="th-TH" sz="2400" b="1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การเงิน</a:t>
            </a:r>
            <a:br>
              <a:rPr lang="th-TH" sz="2400" b="1" smtClean="0"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2400" b="1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นอก</a:t>
            </a:r>
            <a:r>
              <a:rPr lang="th-TH" sz="2400" b="1">
                <a:latin typeface="Browallia New" panose="020B0604020202020204" pitchFamily="34" charset="-34"/>
                <a:cs typeface="Browallia New" panose="020B0604020202020204" pitchFamily="34" charset="-34"/>
              </a:rPr>
              <a:t>ระบบ </a:t>
            </a:r>
            <a:r>
              <a:rPr lang="th-TH" sz="2400" b="1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กระทรวงการคลัง</a:t>
            </a:r>
            <a:endParaRPr lang="th-TH" sz="2400" b="1"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marL="274637" lvl="1">
              <a:spcBef>
                <a:spcPts val="600"/>
              </a:spcBef>
            </a:pPr>
            <a:endParaRPr lang="th-TH" b="1" smtClean="0">
              <a:solidFill>
                <a:srgbClr val="77FFDF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689610" y="2587828"/>
            <a:ext cx="1440000" cy="1440000"/>
            <a:chOff x="4851847" y="1349565"/>
            <a:chExt cx="1467048" cy="1543524"/>
          </a:xfrm>
        </p:grpSpPr>
        <p:sp>
          <p:nvSpPr>
            <p:cNvPr id="31" name="Oval 30"/>
            <p:cNvSpPr/>
            <p:nvPr/>
          </p:nvSpPr>
          <p:spPr>
            <a:xfrm>
              <a:off x="4851847" y="1349565"/>
              <a:ext cx="1467048" cy="1543524"/>
            </a:xfrm>
            <a:prstGeom prst="ellipse">
              <a:avLst/>
            </a:prstGeom>
            <a:solidFill>
              <a:srgbClr val="6373D5"/>
            </a:solidFill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895024" y="2348984"/>
              <a:ext cx="134934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2" algn="ctr">
                <a:tabLst>
                  <a:tab pos="808038" algn="l"/>
                </a:tabLst>
                <a:defRPr/>
              </a:pPr>
              <a:r>
                <a:rPr lang="th-TH" sz="2400" b="1">
                  <a:solidFill>
                    <a:schemeClr val="bg1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โทร. </a:t>
              </a:r>
              <a:r>
                <a:rPr lang="th-TH" sz="2400" b="1" smtClean="0">
                  <a:solidFill>
                    <a:schemeClr val="bg1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1359</a:t>
              </a:r>
              <a:endParaRPr lang="th-TH" sz="2400" b="1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1601481" y="2972613"/>
            <a:ext cx="7521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b="1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สคบ.</a:t>
            </a:r>
            <a:endParaRPr lang="th-TH">
              <a:solidFill>
                <a:schemeClr val="bg1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260070" y="1656901"/>
            <a:ext cx="11268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tabLst>
                <a:tab pos="533400" algn="l"/>
              </a:tabLst>
            </a:pPr>
            <a:r>
              <a:rPr lang="th-TH" b="1" smtClean="0">
                <a:solidFill>
                  <a:srgbClr val="6373D5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สงสัย.....</a:t>
            </a:r>
            <a:endParaRPr lang="th-TH" b="1">
              <a:solidFill>
                <a:srgbClr val="6373D5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8425211" y="1642253"/>
            <a:ext cx="20372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tabLst>
                <a:tab pos="533400" algn="l"/>
              </a:tabLst>
            </a:pPr>
            <a:r>
              <a:rPr lang="th-TH" b="1" smtClean="0">
                <a:solidFill>
                  <a:srgbClr val="6373D5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ตก</a:t>
            </a:r>
            <a:r>
              <a:rPr lang="th-TH" b="1">
                <a:solidFill>
                  <a:srgbClr val="6373D5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เป็น</a:t>
            </a:r>
            <a:r>
              <a:rPr lang="th-TH" b="1" smtClean="0">
                <a:solidFill>
                  <a:srgbClr val="6373D5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เหยื่อ.....</a:t>
            </a:r>
            <a:endParaRPr lang="th-TH" b="1">
              <a:solidFill>
                <a:srgbClr val="6373D5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7620927" y="4393927"/>
            <a:ext cx="3600000" cy="1350000"/>
          </a:xfrm>
          <a:prstGeom prst="rect">
            <a:avLst/>
          </a:prstGeom>
          <a:solidFill>
            <a:srgbClr val="6373D5"/>
          </a:solidFill>
          <a:ln w="19050">
            <a:noFill/>
            <a:prstDash val="sysDash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808038" lvl="1" indent="-2651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th-TH" sz="2400" b="1" smtClean="0">
                <a:solidFill>
                  <a:srgbClr val="77FFDF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แจ้ง</a:t>
            </a:r>
            <a:r>
              <a:rPr lang="th-TH" sz="2400" b="1">
                <a:solidFill>
                  <a:srgbClr val="77FFDF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ความร้อง</a:t>
            </a:r>
            <a:r>
              <a:rPr lang="th-TH" sz="2400" b="1" smtClean="0">
                <a:solidFill>
                  <a:srgbClr val="77FFDF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ทุกข์ </a:t>
            </a:r>
            <a:br>
              <a:rPr lang="th-TH" sz="2400" b="1" smtClean="0">
                <a:solidFill>
                  <a:srgbClr val="77FFDF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2400" b="1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กรมสอบสวนคดีพิเศษ (</a:t>
            </a:r>
            <a:r>
              <a:rPr lang="en-US" sz="2400" b="1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DSI)</a:t>
            </a:r>
            <a:endParaRPr lang="th-TH" sz="2400" b="1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6" name="AutoShape 4" descr="Image result for 1359 ศูนย์รับแจ้งการเงินนอกระบบ"/>
          <p:cNvSpPr>
            <a:spLocks noChangeAspect="1" noChangeArrowheads="1"/>
          </p:cNvSpPr>
          <p:nvPr/>
        </p:nvSpPr>
        <p:spPr bwMode="auto">
          <a:xfrm>
            <a:off x="98425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1778" y="2818628"/>
            <a:ext cx="684000" cy="6840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6676206" y="4285992"/>
            <a:ext cx="1440000" cy="1475096"/>
            <a:chOff x="3206493" y="4327538"/>
            <a:chExt cx="1440000" cy="1475096"/>
          </a:xfrm>
        </p:grpSpPr>
        <p:grpSp>
          <p:nvGrpSpPr>
            <p:cNvPr id="35" name="Group 34"/>
            <p:cNvGrpSpPr/>
            <p:nvPr/>
          </p:nvGrpSpPr>
          <p:grpSpPr>
            <a:xfrm>
              <a:off x="3206493" y="4362634"/>
              <a:ext cx="1440000" cy="1440000"/>
              <a:chOff x="4832396" y="1073846"/>
              <a:chExt cx="1440000" cy="1440000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4832396" y="1073846"/>
                <a:ext cx="1440000" cy="1440000"/>
              </a:xfrm>
              <a:prstGeom prst="ellipse">
                <a:avLst/>
              </a:prstGeom>
              <a:solidFill>
                <a:srgbClr val="6373D5"/>
              </a:solidFill>
              <a:ln w="38100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4936735" y="2046277"/>
                <a:ext cx="1252498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lvl="2" algn="ctr">
                  <a:tabLst>
                    <a:tab pos="808038" algn="l"/>
                  </a:tabLst>
                  <a:defRPr/>
                </a:pPr>
                <a:r>
                  <a:rPr lang="th-TH" sz="2400" b="1">
                    <a:solidFill>
                      <a:schemeClr val="bg1"/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  <a:t>โทร. </a:t>
                </a:r>
                <a:r>
                  <a:rPr lang="th-TH" sz="2400" b="1" smtClean="0">
                    <a:solidFill>
                      <a:schemeClr val="bg1"/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  <a:t>1202</a:t>
                </a:r>
                <a:endParaRPr lang="th-TH" sz="2400" b="1">
                  <a:solidFill>
                    <a:schemeClr val="bg1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endParaRPr>
              </a:p>
            </p:txBody>
          </p:sp>
        </p:grp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7911" y="4327538"/>
              <a:ext cx="852758" cy="1062051"/>
            </a:xfrm>
            <a:prstGeom prst="rect">
              <a:avLst/>
            </a:prstGeom>
          </p:spPr>
        </p:pic>
      </p:grpSp>
      <p:sp>
        <p:nvSpPr>
          <p:cNvPr id="48" name="Rectangle 47"/>
          <p:cNvSpPr/>
          <p:nvPr/>
        </p:nvSpPr>
        <p:spPr>
          <a:xfrm>
            <a:off x="7153319" y="4978650"/>
            <a:ext cx="5774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mtClean="0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DSI</a:t>
            </a:r>
            <a:endParaRPr lang="th-TH">
              <a:solidFill>
                <a:schemeClr val="bg1"/>
              </a:solidFill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776" r="-22267" b="45065"/>
          <a:stretch/>
        </p:blipFill>
        <p:spPr>
          <a:xfrm>
            <a:off x="8027581" y="1445473"/>
            <a:ext cx="686480" cy="72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070" y="1509112"/>
            <a:ext cx="648000" cy="63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57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16" grpId="0"/>
      <p:bldP spid="14" grpId="0" animBg="1"/>
      <p:bldP spid="9" grpId="0" animBg="1"/>
      <p:bldP spid="22" grpId="0" animBg="1"/>
      <p:bldP spid="26" grpId="0" animBg="1"/>
      <p:bldP spid="28" grpId="0"/>
      <p:bldP spid="29" grpId="0"/>
      <p:bldP spid="30" grpId="0"/>
      <p:bldP spid="10" grpId="0" animBg="1"/>
      <p:bldP spid="4" grpId="0"/>
      <p:bldP spid="45" grpId="0"/>
      <p:bldP spid="46" grpId="0"/>
      <p:bldP spid="47" grpId="0" animBg="1"/>
      <p:bldP spid="4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7650" y="3050174"/>
            <a:ext cx="11304000" cy="728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31850" y="1285533"/>
            <a:ext cx="10515600" cy="873206"/>
          </a:xfrm>
        </p:spPr>
        <p:txBody>
          <a:bodyPr>
            <a:normAutofit/>
          </a:bodyPr>
          <a:lstStyle/>
          <a:p>
            <a:r>
              <a:rPr lang="th-TH" sz="4400" b="1" smtClean="0"/>
              <a:t>หัวข้อเนื้อหา</a:t>
            </a:r>
            <a:endParaRPr lang="th-TH" sz="4400" b="1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831850" y="2535811"/>
            <a:ext cx="10515600" cy="355384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3600" smtClean="0">
                <a:solidFill>
                  <a:schemeClr val="tx1"/>
                </a:solidFill>
              </a:rPr>
              <a:t>แชร์</a:t>
            </a:r>
            <a:r>
              <a:rPr lang="th-TH" sz="3600">
                <a:solidFill>
                  <a:schemeClr val="tx1"/>
                </a:solidFill>
              </a:rPr>
              <a:t>ลูกโซ่...คุยโม้ว่าลงทุนแล้วรวยเร็ว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3600" smtClean="0">
                <a:solidFill>
                  <a:schemeClr val="tx1"/>
                </a:solidFill>
              </a:rPr>
              <a:t>แก๊ง </a:t>
            </a:r>
            <a:r>
              <a:rPr lang="en-US" sz="3600">
                <a:solidFill>
                  <a:schemeClr val="tx1"/>
                </a:solidFill>
              </a:rPr>
              <a:t>Call center…</a:t>
            </a:r>
            <a:r>
              <a:rPr lang="th-TH" sz="3600">
                <a:solidFill>
                  <a:schemeClr val="tx1"/>
                </a:solidFill>
              </a:rPr>
              <a:t>รับสายแล้วเผลอเชื่อ ตกเป็นเหยื่อไม่ได้เงินคืน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3600" smtClean="0">
                <a:solidFill>
                  <a:schemeClr val="tx1"/>
                </a:solidFill>
              </a:rPr>
              <a:t>โจร</a:t>
            </a:r>
            <a:r>
              <a:rPr lang="th-TH" sz="3600">
                <a:solidFill>
                  <a:schemeClr val="tx1"/>
                </a:solidFill>
              </a:rPr>
              <a:t>ในโลกออนไลน์ (ไซเบอร์)...รับมืออย่างไร แล้วจะปลอดภัย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10600" y="6503490"/>
            <a:ext cx="2743200" cy="365125"/>
          </a:xfrm>
        </p:spPr>
        <p:txBody>
          <a:bodyPr/>
          <a:lstStyle/>
          <a:p>
            <a:fld id="{44C0FAF1-3449-4DB8-8800-0AB20A8DE1A6}" type="slidenum">
              <a:rPr lang="th-TH" sz="1800" smtClean="0">
                <a:solidFill>
                  <a:prstClr val="black">
                    <a:tint val="75000"/>
                  </a:prst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pPr/>
              <a:t>7</a:t>
            </a:fld>
            <a:endParaRPr lang="th-TH" sz="1800">
              <a:solidFill>
                <a:prstClr val="black">
                  <a:tint val="75000"/>
                </a:prstClr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2032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รวมมุกหลอกของ call cent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15" y="317243"/>
            <a:ext cx="12004395" cy="625049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091A4-AB06-4BF2-86DB-35B6330C49C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4691" y="6387288"/>
            <a:ext cx="2316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1800" b="1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ที่มา</a:t>
            </a:r>
            <a:r>
              <a:rPr lang="en-US" sz="1800" b="1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: </a:t>
            </a:r>
            <a:r>
              <a:rPr lang="th-TH" sz="1800" b="1" smtClean="0">
                <a:solidFill>
                  <a:schemeClr val="bg1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สำนักงาน</a:t>
            </a:r>
            <a:r>
              <a:rPr lang="th-TH" sz="1800" b="1">
                <a:solidFill>
                  <a:schemeClr val="bg1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ตำรวจ</a:t>
            </a:r>
            <a:r>
              <a:rPr lang="th-TH" sz="1800" b="1" smtClean="0">
                <a:solidFill>
                  <a:schemeClr val="bg1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แห่งชาติ</a:t>
            </a:r>
            <a:endParaRPr lang="en-US" sz="1800" b="1">
              <a:solidFill>
                <a:schemeClr val="bg1"/>
              </a:solidFill>
              <a:latin typeface="Browallia New" panose="020B0604020202020204" pitchFamily="34" charset="-34"/>
              <a:ea typeface="Times New Roman" panose="02020603050405020304" pitchFamily="18" charset="0"/>
              <a:cs typeface="Browallia New" panose="020B0604020202020204" pitchFamily="34" charset="-34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147378" y="265071"/>
            <a:ext cx="4390573" cy="542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th-TH" altLang="th-TH" sz="3200" b="1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รวมมุกหลอกของแก๊ง </a:t>
            </a:r>
            <a:r>
              <a:rPr lang="en-US" altLang="th-TH" sz="3200" b="1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Call center </a:t>
            </a:r>
            <a:endParaRPr lang="th-TH" altLang="th-TH" sz="3200" b="1">
              <a:solidFill>
                <a:schemeClr val="bg1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15" name="Picture 14" descr="C:\Users\ApasriT\Documents\Apa_work\_Fin ดี\ถอดบทเรียน\icon\video-player.png"/>
          <p:cNvPicPr/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459" y="192212"/>
            <a:ext cx="653920" cy="6768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9922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1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838200" y="81357"/>
            <a:ext cx="11007969" cy="11260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h-TH" b="1">
                <a:solidFill>
                  <a:srgbClr val="2E3387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แก๊ง </a:t>
            </a:r>
            <a:r>
              <a:rPr lang="en-US" b="1">
                <a:solidFill>
                  <a:srgbClr val="2E3387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Call center…</a:t>
            </a:r>
            <a:r>
              <a:rPr lang="th-TH" b="1">
                <a:solidFill>
                  <a:srgbClr val="2E3387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รับสายแล้วเผลอเชื่อ </a:t>
            </a:r>
            <a:r>
              <a:rPr lang="th-TH" b="1" smtClean="0">
                <a:solidFill>
                  <a:srgbClr val="2E3387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/>
            </a:r>
            <a:br>
              <a:rPr lang="th-TH" b="1" smtClean="0">
                <a:solidFill>
                  <a:srgbClr val="2E3387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</a:br>
            <a:r>
              <a:rPr lang="th-TH" b="1" smtClean="0">
                <a:solidFill>
                  <a:srgbClr val="2E3387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ตก</a:t>
            </a:r>
            <a:r>
              <a:rPr lang="th-TH" b="1">
                <a:solidFill>
                  <a:srgbClr val="2E3387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เป็นเหยื่อไม่ได้เงินคืน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091A4-AB06-4BF2-86DB-35B6330C49C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033" y="1691385"/>
            <a:ext cx="2338811" cy="247790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22" y="1088346"/>
            <a:ext cx="3362151" cy="924341"/>
          </a:xfrm>
          <a:prstGeom prst="rect">
            <a:avLst/>
          </a:prstGeom>
          <a:effectLst>
            <a:outerShdw blurRad="50800" dist="50800" dir="5400000" algn="ctr" rotWithShape="0">
              <a:schemeClr val="accent1">
                <a:lumMod val="75000"/>
              </a:scheme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574" y="3052370"/>
            <a:ext cx="2282855" cy="34524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767" y="4134301"/>
            <a:ext cx="2296510" cy="233841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723" y="2164922"/>
            <a:ext cx="2260350" cy="181714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816" y="4520490"/>
            <a:ext cx="2591049" cy="183107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440" y="1331253"/>
            <a:ext cx="2086590" cy="168273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84185" y="2403957"/>
            <a:ext cx="2442930" cy="523220"/>
          </a:xfrm>
          <a:prstGeom prst="rect">
            <a:avLst/>
          </a:prstGeom>
          <a:noFill/>
          <a:ln w="76200">
            <a:solidFill>
              <a:schemeClr val="bg1">
                <a:lumMod val="75000"/>
              </a:schemeClr>
            </a:solidFill>
          </a:ln>
        </p:spPr>
        <p:txBody>
          <a:bodyPr wrap="square" anchor="ctr">
            <a:spAutoFit/>
          </a:bodyPr>
          <a:lstStyle/>
          <a:p>
            <a:pPr lvl="0" algn="ctr"/>
            <a:r>
              <a:rPr lang="th-TH" b="1">
                <a:latin typeface="Browallia New" panose="020B0604020202020204" pitchFamily="34" charset="-34"/>
                <a:cs typeface="Browallia New" panose="020B0604020202020204" pitchFamily="34" charset="-34"/>
              </a:rPr>
              <a:t>หลอกให้ตกใจ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73522" y="3230203"/>
            <a:ext cx="2482613" cy="523220"/>
          </a:xfrm>
          <a:prstGeom prst="rect">
            <a:avLst/>
          </a:prstGeom>
          <a:noFill/>
          <a:ln w="76200">
            <a:solidFill>
              <a:srgbClr val="D2FF00"/>
            </a:solidFill>
          </a:ln>
        </p:spPr>
        <p:txBody>
          <a:bodyPr wrap="square" anchor="ctr">
            <a:spAutoFit/>
          </a:bodyPr>
          <a:lstStyle/>
          <a:p>
            <a:pPr lvl="0" algn="ctr"/>
            <a:r>
              <a:rPr lang="th-TH" b="1">
                <a:latin typeface="Browallia New" panose="020B0604020202020204" pitchFamily="34" charset="-34"/>
                <a:cs typeface="Browallia New" panose="020B0604020202020204" pitchFamily="34" charset="-34"/>
              </a:rPr>
              <a:t>หลอก</a:t>
            </a:r>
            <a:r>
              <a:rPr lang="th-TH" b="1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ให้ตื่นเต้นดีใจ</a:t>
            </a:r>
            <a:endParaRPr lang="th-TH" b="1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84184" y="4065364"/>
            <a:ext cx="2482613" cy="523220"/>
          </a:xfrm>
          <a:prstGeom prst="rect">
            <a:avLst/>
          </a:prstGeom>
          <a:noFill/>
          <a:ln w="76200">
            <a:solidFill>
              <a:srgbClr val="49F2C5"/>
            </a:solidFill>
          </a:ln>
        </p:spPr>
        <p:txBody>
          <a:bodyPr wrap="square" anchor="ctr">
            <a:spAutoFit/>
          </a:bodyPr>
          <a:lstStyle/>
          <a:p>
            <a:pPr lvl="0" algn="ctr"/>
            <a:r>
              <a:rPr lang="th-TH" b="1">
                <a:latin typeface="Browallia New" panose="020B0604020202020204" pitchFamily="34" charset="-34"/>
                <a:cs typeface="Browallia New" panose="020B0604020202020204" pitchFamily="34" charset="-34"/>
              </a:rPr>
              <a:t>หลอก</a:t>
            </a:r>
            <a:r>
              <a:rPr lang="th-TH" b="1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ให้สงสาร</a:t>
            </a:r>
            <a:endParaRPr lang="th-TH" b="1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61377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5" grpId="0" animBg="1"/>
      <p:bldP spid="26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เอกสาร" ma:contentTypeID="0x010100FE61A21EDF8E6A40831CAB6B20FEECED" ma:contentTypeVersion="1" ma:contentTypeDescription="สร้างเอกสารใหม่" ma:contentTypeScope="" ma:versionID="50fae079669103ca3584a4d85ba03497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40ffaa90f370ffabf7a49a23e3f2a213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กำหนดการวันที่เริ่ม" ma:description="วันที่เริ่มต้นของการจัดกำหนดการคือคอลัมน์ของไซต์ที่สร้างขึ้นโดยฟีเจอร์การเผยแพร่ ซึ่งใช้เพื่อระบุวันที่และเวลาที่หน้านี้จะปรากฏให้ผู้เยี่ยมชมไซต์เห็นเป็นครั้งแรก" ma:hidden="true" ma:internalName="PublishingStartDate">
      <xsd:simpleType>
        <xsd:restriction base="dms:Unknown"/>
      </xsd:simpleType>
    </xsd:element>
    <xsd:element name="PublishingExpirationDate" ma:index="9" nillable="true" ma:displayName="กำหนดการวันที่สิ้นสุด" ma:description="การจัดกำหนดการวันสิ้นสุดคือคอลัมน์ของไซต์ที่สร้างขึ้นโดยฟีเจอร์การเผยแพร่ ซึ่งใช้เพื่อระบุวันที่และเวลาที่หน้านี้จะไม่ปรากฏให้ผู้เยี่ยมชมไซต์เห็นอีกต่อไป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ชนิดเนื้อหา"/>
        <xsd:element ref="dc:title" minOccurs="0" maxOccurs="1" ma:index="4" ma:displayName="ชื่อเรื่อง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01B38F39-61FA-413C-B2C2-0A5D15A13048}"/>
</file>

<file path=customXml/itemProps2.xml><?xml version="1.0" encoding="utf-8"?>
<ds:datastoreItem xmlns:ds="http://schemas.openxmlformats.org/officeDocument/2006/customXml" ds:itemID="{CA1AA9A1-121A-47DB-A2DD-016BE0A2C7CB}"/>
</file>

<file path=customXml/itemProps3.xml><?xml version="1.0" encoding="utf-8"?>
<ds:datastoreItem xmlns:ds="http://schemas.openxmlformats.org/officeDocument/2006/customXml" ds:itemID="{507BA427-2882-421B-9835-C1F50907B89A}"/>
</file>

<file path=docProps/app.xml><?xml version="1.0" encoding="utf-8"?>
<Properties xmlns="http://schemas.openxmlformats.org/officeDocument/2006/extended-properties" xmlns:vt="http://schemas.openxmlformats.org/officeDocument/2006/docPropsVTypes">
  <TotalTime>8461</TotalTime>
  <Words>2919</Words>
  <Application>Microsoft Office PowerPoint</Application>
  <PresentationFormat>Widescreen</PresentationFormat>
  <Paragraphs>308</Paragraphs>
  <Slides>19</Slides>
  <Notes>19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Batang</vt:lpstr>
      <vt:lpstr>Angsana New</vt:lpstr>
      <vt:lpstr>Arial</vt:lpstr>
      <vt:lpstr>Browallia New</vt:lpstr>
      <vt:lpstr>BrowalliaUPC</vt:lpstr>
      <vt:lpstr>Calibri</vt:lpstr>
      <vt:lpstr>Calibri Light</vt:lpstr>
      <vt:lpstr>Cordia New</vt:lpstr>
      <vt:lpstr>DB Helvethaica X 75 Bd</vt:lpstr>
      <vt:lpstr>Times New Roman</vt:lpstr>
      <vt:lpstr>Wingdings</vt:lpstr>
      <vt:lpstr>Wingdings 2</vt:lpstr>
      <vt:lpstr>1_Office Theme</vt:lpstr>
      <vt:lpstr>1_Custom Design</vt:lpstr>
      <vt:lpstr>บทที่ 4  รู้ทันภัยทางการเงิน...ตั้งสติไว้ไม่โดนหลอก</vt:lpstr>
      <vt:lpstr>หัวข้อเนื้อหา</vt:lpstr>
      <vt:lpstr>หัวข้อเนื้อหา</vt:lpstr>
      <vt:lpstr>PowerPoint Presentation</vt:lpstr>
      <vt:lpstr>PowerPoint Presentation</vt:lpstr>
      <vt:lpstr>PowerPoint Presentation</vt:lpstr>
      <vt:lpstr>หัวข้อเนื้อหา</vt:lpstr>
      <vt:lpstr>PowerPoint Presentation</vt:lpstr>
      <vt:lpstr>PowerPoint Presentation</vt:lpstr>
      <vt:lpstr>PowerPoint Presentation</vt:lpstr>
      <vt:lpstr>PowerPoint Presentation</vt:lpstr>
      <vt:lpstr>หัวข้อเนื้อหา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กิจกรรมที่ 4.1  เกมไฟเขียว-ไฟเหลือง-ไฟแดง </vt:lpstr>
      <vt:lpstr> กิจกรรมที่ 4.2  เล่น เล่า เท่าทันภัยทางการเงิน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จิตรา นุชประเสริฐ</dc:creator>
  <cp:lastModifiedBy>สิรีธร ปุษปาคม</cp:lastModifiedBy>
  <cp:revision>481</cp:revision>
  <cp:lastPrinted>2019-02-12T02:35:06Z</cp:lastPrinted>
  <dcterms:created xsi:type="dcterms:W3CDTF">2019-01-08T08:45:12Z</dcterms:created>
  <dcterms:modified xsi:type="dcterms:W3CDTF">2019-07-04T07:02:40Z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0x010100FE61A21EDF8E6A40831CAB6B20FEECED</vt:lpwstr>
  </property>
  <property fmtid="{D5CDD505-2E9C-101B-9397-08002B2CF9AE}" pid="3" name="Order">
    <vt:r8>7800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TemplateUrl">
    <vt:lpwstr/>
  </property>
</Properties>
</file>