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2"/>
  </p:notesMasterIdLst>
  <p:handoutMasterIdLst>
    <p:handoutMasterId r:id="rId33"/>
  </p:handoutMasterIdLst>
  <p:sldIdLst>
    <p:sldId id="287" r:id="rId5"/>
    <p:sldId id="291" r:id="rId6"/>
    <p:sldId id="292" r:id="rId7"/>
    <p:sldId id="294" r:id="rId8"/>
    <p:sldId id="295" r:id="rId9"/>
    <p:sldId id="296" r:id="rId10"/>
    <p:sldId id="297" r:id="rId11"/>
    <p:sldId id="298" r:id="rId12"/>
    <p:sldId id="300" r:id="rId13"/>
    <p:sldId id="301" r:id="rId14"/>
    <p:sldId id="320" r:id="rId15"/>
    <p:sldId id="303" r:id="rId16"/>
    <p:sldId id="304" r:id="rId17"/>
    <p:sldId id="305" r:id="rId18"/>
    <p:sldId id="306" r:id="rId19"/>
    <p:sldId id="308" r:id="rId20"/>
    <p:sldId id="309" r:id="rId21"/>
    <p:sldId id="310" r:id="rId22"/>
    <p:sldId id="315" r:id="rId23"/>
    <p:sldId id="311" r:id="rId24"/>
    <p:sldId id="312" r:id="rId25"/>
    <p:sldId id="313" r:id="rId26"/>
    <p:sldId id="314" r:id="rId27"/>
    <p:sldId id="319" r:id="rId28"/>
    <p:sldId id="316" r:id="rId29"/>
    <p:sldId id="318" r:id="rId30"/>
    <p:sldId id="290" r:id="rId31"/>
  </p:sldIdLst>
  <p:sldSz cx="12192000" cy="6858000"/>
  <p:notesSz cx="6797675" cy="98726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00FF"/>
    <a:srgbClr val="FF056A"/>
    <a:srgbClr val="CEE7F2"/>
    <a:srgbClr val="EA5242"/>
    <a:srgbClr val="00B0F0"/>
    <a:srgbClr val="E9A6A0"/>
    <a:srgbClr val="1F7659"/>
    <a:srgbClr val="A9D9C1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629" autoAdjust="0"/>
    <p:restoredTop sz="51658" autoAdjust="0"/>
  </p:normalViewPr>
  <p:slideViewPr>
    <p:cSldViewPr snapToGrid="0">
      <p:cViewPr varScale="1">
        <p:scale>
          <a:sx n="56" d="100"/>
          <a:sy n="56" d="100"/>
        </p:scale>
        <p:origin x="265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5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2AA45-F87B-445A-9F4E-CAD3C7DE8827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3736E-E1C1-459B-9011-1B5934B1F5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937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97F3D-8105-4B71-AE99-8DB8CD6C7D5F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E8D9A-F3C3-47EA-91EA-0DA2C50A34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436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E8D9A-F3C3-47EA-91EA-0DA2C50A341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549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149" y="4751219"/>
            <a:ext cx="5921375" cy="38873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อธิบาย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ที่ 5.2  ฝึกเขียนแผนธุรกิจอย่างง่าย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การบ้านประจำสัปดาห์)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ตัวอย่างแผนธุรกิจขายเครื่องสำอางออนไลน์ (แผนฉบับ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ย่อ)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อธิบายวิธีการเขียนแผนธุรกิจว่าควรประกอบด้วยหัวข้ออะไรบ้าง แต่ละหัวข้อต้องแสดงรายละเอียดที่สำคัญอย่างไร โดยยกตัวอย่างจาก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แผนธุรกิจขายเครื่องสำอาง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ออนไลน์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ผู้สอนให้ผู้เรียนฝึกเขียนแผนธุรกิจที่ตนสนใจลงทุน เพื่อประเมินความเป็นไปได้ของธุรกิจดังกล่าว (อาจเขียนแผนธุรกิจเป็นรายบุคคลหรือรายกลุ่มก็ได้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สัปดาห์ต่อไป ผู้สอน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ให้ตัวแทนผู้เรียนนำเสนอแผนธุรกิจของตนประมาณ 10 นาที หลังจากนั้นให้ผู้เรียนคนอื่นแสดงความคิดเห็นหรืออภิปรายร่วมกัน</a:t>
            </a:r>
            <a:endParaRPr lang="en-US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19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438149" y="4751219"/>
            <a:ext cx="5921375" cy="3887361"/>
          </a:xfrm>
        </p:spPr>
        <p:txBody>
          <a:bodyPr/>
          <a:lstStyle/>
          <a:p>
            <a:pPr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ทำแผนธุรกิจแล้ว ก็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พอจะประมาณได้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ว่าต้องใช้เงินทุนดำเนินกิจการเท่าไร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ต่อไป คือ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เตรียมเงินให้พอ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โดยหา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เงินทุนให้ได้ตามจำนวนที่ต้องการ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ซึ่งต้อง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รวมเงินทุนที่ใช้หมุนเวียนในกิจการด้วย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ในช่วง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เริ่มต้นธุรกิจ การมีเงินทุนของตัวเองเป็นสิ่งจำเป็นมาก เพราะหากเริ่มด้วยการกู้ยืมและต่อมาเกิดความล้มเหลว นอกจากไม่มีกำไรแล้วยังทำให้มีภาระหนี้ตั้งแต่แรก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ด้วย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ในการก่อตั้งกิจการ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ผู้ประกอบการควรมีเงินลงทุนอย่างน้อย 1 ใน 3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ของการ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ลงทุนทั้งหมด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6390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438149" y="4751219"/>
            <a:ext cx="5921375" cy="4982716"/>
          </a:xfrm>
        </p:spPr>
        <p:txBody>
          <a:bodyPr/>
          <a:lstStyle/>
          <a:p>
            <a:pPr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เมื่อวางแผนและเตรียมพร้อมทุกด้าน ก็ถึงเวลา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ลงมือทำธุรกิจ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ซึ่งจำเป็นที่จะต้องเก็บ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ข้อมูลเพื่อนำมาวิเคราะห์ ติดตาม และควบคุมด้านการเงินของกิจการ รวมทั้งใช้ประกอบการตัดสินใจ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b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ที่เรียกว่า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การทำบัญชี”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นั่นเอง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บัญชี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ที่ผู้ประกอบการควรจัดทำ ได้แก่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บัญชี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รายรับ-รายจ่าย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เป็นการบันทึกรายรับหรือรายจ่ายที่เกิดขึ้นจากการขายสินค้าหรือบริการ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เห็นว่าในแต่ละวันกิจการต้องรับและจ่ายเงินไปกับอะไรบ้าง รวมทั้งสรุปรายรับ-รายจ่ายอีกครั้งเมื่อสิ้นเดือน เพื่อประเมินว่ามีกำไรหรือขาดทุน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เท่าไร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บัญชีควบคุมสินค้า/วัตถุดิบ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ใช้บันทึกจำนวนสินค้าที่รับมาและขายไป เพื่อให้ทราบว่ากิจการมีสินค้าหรือวัตถุดิบคงเหลือเท่าไร เพียงพอหรือไม่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รู้ว่าสินค้าใดขายดี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b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เพิ่มการผลิต หรือควรสั่งซื้อวัตถุดิบเท่าใดและเมื่อไร เพื่อไม่ให้สินค้าขาดส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ต๊อก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บัญชีแยกประเภทลูกหนี้และเจ้าหนี้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ใช้บันทึกยอดเงินที่ลูกค้าค้างชำระ และรายการที่ผู้ประกอบการต้องจ่าย ซึ่งจะทำให้การบริหารเงินและสภาพคล่องของกิจการทำได้ง่าย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งบ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การเงิน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เมื่อบันทึกบัญชีข้างต้นแล้ว ลำดับต่อไป คือ การทำงบการเงิน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จะช่วยให้เห็นว่ากิจการมีฐานะการเงินเป็นอย่างไร มีส่วนใดที่ต้องเข้าไปดูแลแก้ไข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หรือเฝ้า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ระวังเป็นพิเศษ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4043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438148" y="4751219"/>
            <a:ext cx="5976000" cy="4931097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พูด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งบการเงินที่ผู้ประกอบการควรทำ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งบ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ดุล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แสดงฐานะการเงินของกิจการ ณ วันใดวันหนึ่ง ประกอบไปด้วย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85850" lvl="2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สินทรัพย์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เงินสด อาคาร รถยนต์ เครื่องจักร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รวม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ไปถึงลูกหนี้ที่ค้างชำระ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85850" lvl="2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หนี้สิน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เจ้าหนี้ ซึ่งอาจเป็นสถาบันการเงิน หรือค่าใช้จ่ายที่กิจการค้างชำระ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85850" lvl="2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ทุน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หรือส่วนของเจ้าของ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เงินทุนที่ใช้ก่อตั้งกิจการ และกำไรหรือขาดทุนสะสมจากการดำเนินกิจการ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งบ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กำไรขาดทุน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สะท้อนผลการดำเนินงานของกิจการในช่วงเวลาหนึ่ง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ว่ามี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รายได้และค่าใช้จ่ายเป็นอย่างไร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และสรุปว่ากิจการมีกำไรหรือขาดทุน นอกจากนั้น ข้อมูลจากงบกำไรขาดทุนยังช่วยให้เห็นแนวทาง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เพิ่มรายได้ และลดต้นทุนหรือค่าใช้จ่ายที่ไม่จำเป็นได้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งบ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กระแสเงินสด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แสดงความเคลื่อนไหวของเงินสดรับและเงินสดจ่ายที่เกิดขึ้นในช่วงเวลาหนึ่งจาก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85850" lvl="2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ดำเนินงาน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ขายสินค้า จ่ายค่าวัตถุดิบ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85850" lvl="2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ลงทุน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ซื้ออุปกรณ์ในการ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85850" lvl="2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จัดหาเงินทุน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จ่ายชำระหนี้ 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7200" lvl="1" indent="0">
              <a:spcBef>
                <a:spcPts val="300"/>
              </a:spcBef>
              <a:buFontTx/>
              <a:buNone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นอกจากนี้ งบกระแสเงินสดยังช่วย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ให้ผู้ประกอบการทราบว่าต้องใช้เงินทุนเพิ่มเติมเท่าไร เพื่อให้เพียงพอสำหรับการดำเนินธุรกิจหรือเสริมสภาพ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คล่อง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3804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>
          <a:xfrm>
            <a:off x="438150" y="4751388"/>
            <a:ext cx="5921375" cy="3887787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พูด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ตัวอย่างงบดุล 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เราจะสังเกตได้ว่า ด้านซ้ายของงบดุลที่เรียกว่า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สินทรัพย์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เท่ากับ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หนี้สินรวมกับส่วนของเจ้าของ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หรืออาจกล่าวได้ว่า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สินทรัพย์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=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หนี้สินและส่วนของเจ้าของ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9329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438150" y="4751388"/>
            <a:ext cx="5921375" cy="3887787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พูด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ตัวอย่างงบกำไรขาดทุน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รายได้ค่าขายหักด้วยต้นทุนขาย คือ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กำไรขั้นต้น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กำไรขั้นต้นบวกรายได้อื่น คือ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กำไรก่อนหักค่าใช้จ่าย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เมื่อนำ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กำไรก่อนหัก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ค่าใช้จ่าย หักค่าใช้จ่ายในการขายและบริหาร จะได้</a:t>
            </a:r>
            <a:endParaRPr lang="en-US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กำไรสุทธิ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เมื่อกำไร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ก่อนหักค่าใช้จ่าย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&gt;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ค่าใช้จ่ายในการขายและ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บริหาร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ขาดทุนสุทธิ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เมื่อกำไร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ก่อนหักค่าใช้จ่าย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&lt;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ค่าใช้จ่ายในการขายและ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บริหาร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0395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16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438150" y="4757738"/>
            <a:ext cx="5921375" cy="3887787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พูด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ตัวอย่างงบกระแสเงินสด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ทำให้ทราบ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ความเคลื่อนไหวของเงินสดรับและเงินสดจ่ายที่เกิดขึ้นในช่วงเวลาหนึ่งจาก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การดำเนินงาน การลงทุน และการจัดหา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เงินทุน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ทำให้ทราบว่า กิจการมี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เงินสดรับเพิ่มขึ้นหรือลดลงเท่าไร และจะต้องใช้เงินทุนเพิ่มเติมเท่าไร เพื่อให้เพียงพอสำหรับการดำเนินธุรกิจหรือเสริมสภาพคล่อง</a:t>
            </a:r>
          </a:p>
          <a:p>
            <a:pPr>
              <a:spcBef>
                <a:spcPts val="300"/>
              </a:spcBef>
              <a:defRPr/>
            </a:pP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5218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E8D9A-F3C3-47EA-91EA-0DA2C50A341A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4971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18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438150" y="4757738"/>
            <a:ext cx="6094132" cy="4887707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แม้คุณจะมีแนวคิดดี ๆ ที่จะขายของแล้ว แต่ยังไม่รู้ว่าควรตั้งราคาเท่าไร ต้องขายสินค้ามาก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น้อย</a:t>
            </a:r>
            <a:b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แค่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ไหนจึงจะไม่ขาดทุน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การคำนวณจุดคุ้มทุน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จะช่วยให้คุณมีเป้าหมายในการขายได้ชัดเจน และสามารถเตรียมสินค้าเพื่อขายได้อย่าง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เหมาะสม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จุดคุ้มทุน คือ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อะไร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จุดคุ้มทุน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คือ จุดที่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ยอดขายเท่ากับต้นทุน 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ดังกล่าวประกอบ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ไป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ด้วย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คงที่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เป็นค่าใช้จ่ายที่ไม่เปลี่ยนแปลงตามการผลิตหรือการขาย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และผู้ประกอบการ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จ่ายเสมอ ไม่ว่าจะขายสินค้าได้หรือไม่ก็ตาม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ค่าเช่าพื้นที่ ค่าจ้างพนักงาน ค่าน้ำ และค่า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ไฟ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ผันแปร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เป็นค่าใช้จ่ายที่เปลี่ยนแปลงไปตามการผลิตหรือการขาย เช่น 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ค่าวัตถุดิบ และค่ากล่องใส่สินค้า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ยิ่งผลิตหรือขายของได้มากเท่าไร ต้นทุนผันแปรก็จะสูงตามไป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ด้วย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เราจะ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มีกำไรเมื่อขายได้สูงกว่าจุดคุ้มทุน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ในทาง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ตรง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ข้าม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ขายได้ต่ำกว่าจุดคุ้มทุนก็คือขาดทุน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นั่นเอง</a:t>
            </a:r>
          </a:p>
        </p:txBody>
      </p:sp>
    </p:spTree>
    <p:extLst>
      <p:ext uri="{BB962C8B-B14F-4D97-AF65-F5344CB8AC3E}">
        <p14:creationId xmlns:p14="http://schemas.microsoft.com/office/powerpoint/2010/main" val="3447138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19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438150" y="4757738"/>
            <a:ext cx="5921375" cy="3887787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แล้วเมื่อไรจึงจะคืนทุน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 คือ เมื่อ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ขายสินค้าให้ได้อย่างน้อยเท่ากับจุดคุ้มทุน</a:t>
            </a:r>
          </a:p>
          <a:p>
            <a:pPr>
              <a:spcBef>
                <a:spcPts val="300"/>
              </a:spcBef>
              <a:defRPr/>
            </a:pP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300"/>
              </a:spcBef>
              <a:defRPr/>
            </a:pP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51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E8D9A-F3C3-47EA-91EA-0DA2C50A341A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008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>
          <a:xfrm>
            <a:off x="438149" y="4751219"/>
            <a:ext cx="6048000" cy="3887361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ร้าน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ขายเบเกอรี่มีต้นทุนในการทำ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ขนม (ต้นทุนผันแปร) เช่น ค่าวัตถุดิบ เฉลี่ย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ชิ้นละ 20 บาท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ตั้ง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ราคา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ขายชิ้น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ละ 30 บาท โดย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มีค่า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เช่าร้าน ค่าจ้างพนักงาน และค่าใช้จ่ายคงที่อื่น ๆ รวมกันเดือนละ 10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,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000 บาท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จุดคุ้มทุน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=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10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,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000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÷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(30-20)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=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1,0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00 ชิ้น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หมายความ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ว่า ต้อง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ขายเบ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เกอรี่ให้ได้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1,0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00 ชิ้นต่อเดือน จึงจะคุ้มทุน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   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4241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438149" y="4763172"/>
            <a:ext cx="5921376" cy="38873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>
          <a:xfrm>
            <a:off x="438149" y="4751219"/>
            <a:ext cx="5921376" cy="3887361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ตั้งราคาขายเพิ่มขึ้นเป็นชิ้นละ 35 บาท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โดยที่ต้นทุนผันแปรในการทำขนมและต้นทุนคงที่เท่าเดิม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จุดคุ้มทุน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=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10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,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000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÷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(35-20)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=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/>
              <a:t>667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ชิ้น หมายความว่า คุณขายเบเกอรี่เพียง 667 ชิ้น </a:t>
            </a:r>
            <a:b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ก็คืนทุนแล้ว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ยิ่งขายได้มากกว่าจุดคุ้มทุนก็จะมีกำไรมากขึ้น</a:t>
            </a:r>
          </a:p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0658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438148" y="4751219"/>
            <a:ext cx="5962651" cy="38873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147" y="4751219"/>
            <a:ext cx="5921377" cy="3887361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ในทางกลับกัน หาก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ลดต้นทุนการผลิต (ต้นทุนผันแปร) เป็นชิ้นละ 18 บาท 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โดยที่ราคาขายและต้นทุนคงที่เท่าเดิม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จุดคุ้มทุน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=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10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,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000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÷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(30-18)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=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/>
              <a:t>834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ชิ้น นั่นแสดงว่า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หากลดต้นทุนได้ ก็ทำให้จุดคุ้มทุนลดลงได้ด้วย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เช่นกัน</a:t>
            </a:r>
          </a:p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0434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23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438149" y="4751219"/>
            <a:ext cx="5921376" cy="38873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149" y="4751219"/>
            <a:ext cx="5921376" cy="3887361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กล่าวโดยสรุปได้ว่า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จุดคุ้มทุนที่ต่ำลง จะทำให้ธุรกิจสามารถคืนทุนและสร้างกำไรได้เร็วขึ้น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ปัจจัยที่ช่วยลดจุดคุ้มทุน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เพิ่มราคาขายต่อหน่วย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ลดต้นทุน ซึ่งสามารถลดได้ทั้งต้นทุนคงที่ และ/หรือต้นทุนผันแปร</a:t>
            </a:r>
          </a:p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9128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438149" y="4751219"/>
            <a:ext cx="5921376" cy="38873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defRPr/>
            </a:pP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0306" y="4801962"/>
            <a:ext cx="5929219" cy="3887361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วิธีที่ 1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ลดจุดคุ้มทุน โดยเพิ่ม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ราคาขายต่อหน่วย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แต่รักษาระดับต้นทุนคงที่และต้นทุน</a:t>
            </a:r>
            <a:b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ผันแปรเท่าเดิม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อย่างไร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ก็ตาม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ก่อนเพิ่มราคาขาย ต้องพิจารณาราคาขายของคู่แข่ง และการยอมรับของลูกค้าด้วย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มิเช่นนั้นอาจกระทบต่อยอดขายได้</a:t>
            </a:r>
          </a:p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3255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438149" y="4751219"/>
            <a:ext cx="5921376" cy="38873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149" y="4751219"/>
            <a:ext cx="5921376" cy="3887361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วิธีที่ 2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ลดจุดคุ้มทุน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โดยลด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ต้นทุนคงที่และต้นทุนผันแปร แต่คงราคาขายเท่าเดิม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อย่างไรก็ตาม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 “ลดต้นทุน” จนทำให้คุณภาพสินค้าและบริการแย่ลง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จนกระทบต่อชื่อเสียงและยอดขายได้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8900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26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438149" y="4751219"/>
            <a:ext cx="6012000" cy="38873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defRPr/>
            </a:pP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>
          <a:xfrm>
            <a:off x="438149" y="4751219"/>
            <a:ext cx="5921376" cy="3887361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วิธีที่ 3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ลด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จุดคุ้มทุนโดยลด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ต้นทุนคงที่และต้นทุนผันแปร และเพิ่มราคาขาย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อย่างไรก็ตาม คุณไม่ควรมุ่งเน้นกำไร จนลืมคำนึงถึงความต้องการหรือความคาดหวังของลูกค้า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สิ่งสำคัญที่สุด คือ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คุณภาพสินค้าต้องเหมาะสมกับราคาขาย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ถ้าลูกค้ารู้สึกว่าราคาแพงขึ้นแต่คุณภาพแย่ลง อาจจะกระทบต่อชื่อเสียงและยอดขายของกิจการได้</a:t>
            </a:r>
          </a:p>
          <a:p>
            <a:pPr>
              <a:spcBef>
                <a:spcPts val="600"/>
              </a:spcBef>
              <a:defRPr/>
            </a:pPr>
            <a:endParaRPr lang="th-TH" sz="18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699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438149" y="4751219"/>
            <a:ext cx="6084571" cy="3887361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5.3  คุณเข้าใจเรื่องต้นทุน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มากแค่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ไหน (ประมาณ 15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นาที)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 “คุณเข้าใจเรื่องต้นทุนมากแค่ไหน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แบ่งกลุ่มผู้เรียนออกเป็น 5 กลุ่ม (อาจปรับเปลี่ยนได้ตามความเหมาะสม)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แจกใบกิจกรรม “คุณเข้าใจเรื่องต้นทุนมากแค่ไหน” ให้แต่ละกลุ่ม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ผู้เรียน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กรอกรายการต้นทุนสินค้าของธุรกิจที่ต้องการลงทุน จากนั้นแยกประเภทต้นทุนดังกล่าวว่าเป็นต้นทุนคงที่ หรือต้นทุนผันแปรลงในใบกิจกรรม 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ในแต่ละกลุ่มร่วมกันวิเคราะห์ว่าต้นทุนของธุรกิจส่วนใหญ่เป็นต้นทุนคงที่ หรือ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ต้นทุนผัน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แปร และจะมีแนวทางในการบริหารต้นทุนอย่างไร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ให้ตัวแทนของกลุ่มที่มีต้นทุนรวมสูงสุด หรือมีต้นทุนผันแปรมากที่สุดออกมาอภิปรายรายละเอียดของต้นทุน และแนวทางบริหารต้นทุนของกลุ่มให้ผู้เรียนคนอื่นทราบ </a:t>
            </a:r>
            <a:endParaRPr lang="en-US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2870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E8D9A-F3C3-47EA-91EA-0DA2C50A341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0778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149" y="4751219"/>
            <a:ext cx="5921375" cy="3887361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  <a:endParaRPr lang="en-US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สำหรับผู้ที่มีความฝันหรือเป้าหมายอยากเป็นผู้ประกอบการ หลายคนมักมองเฉพาะภาพแห่งความสำเร็จ เช่น โอกาสที่จะร่ำรวย การได้เป็นนายของตนเอง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แต่รู้หรือไม่ว่า กว่าจะประสบความสำเร็จได้ตามที่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ฝัน ผู้ประกอบการ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เผชิญความท้าทายหลายอย่าง ไม่ว่าจะเป็นรายได้ที่ไม่แน่นอน ความเสี่ยงที่จะขาดทุน หรือความรับผิดชอบที่มากขึ้น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ก่อนตัดสินใจเป็น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ผู้ประกอบการ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ศึกษาและวิเคราะห์ข้อมูลอย่างรอบคอบ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โดยเริ่มจาก</a:t>
            </a:r>
          </a:p>
          <a:p>
            <a:pPr marL="444500" lvl="1">
              <a:spcBef>
                <a:spcPts val="600"/>
              </a:spcBef>
              <a:buFont typeface="+mj-lt"/>
              <a:buAutoNum type="arabicPeriod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สำรวจตนเองว่าพร้อมที่จะทำธุรกิจหรือไม่</a:t>
            </a:r>
          </a:p>
          <a:p>
            <a:pPr marL="444500" lvl="1">
              <a:spcBef>
                <a:spcPts val="600"/>
              </a:spcBef>
              <a:buFont typeface="+mj-lt"/>
              <a:buAutoNum type="arabicPeriod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มีความรู้ในสิ่งที่ทำ </a:t>
            </a:r>
          </a:p>
          <a:p>
            <a:pPr marL="444500" lvl="1">
              <a:spcBef>
                <a:spcPts val="600"/>
              </a:spcBef>
              <a:buFont typeface="+mj-lt"/>
              <a:buAutoNum type="arabicPeriod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เขียนแผนธุรกิจ</a:t>
            </a:r>
          </a:p>
          <a:p>
            <a:pPr marL="444500" lvl="1">
              <a:spcBef>
                <a:spcPts val="600"/>
              </a:spcBef>
              <a:buFont typeface="+mj-lt"/>
              <a:buAutoNum type="arabicPeriod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เตรียมเงินให้พอ</a:t>
            </a:r>
          </a:p>
          <a:p>
            <a:pPr marL="444500" lvl="1">
              <a:spcBef>
                <a:spcPts val="600"/>
              </a:spcBef>
              <a:buFont typeface="+mj-lt"/>
              <a:buAutoNum type="arabicPeriod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ลงมือทำธุรกิจ   </a:t>
            </a:r>
            <a:endParaRPr lang="en-US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95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>
          <a:xfrm>
            <a:off x="438150" y="4803470"/>
            <a:ext cx="6128113" cy="3887361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สิ่งแรกที่ทุกคนควรทำ คือ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สำรวจตนเองว่าพร้อมที่จะทำธุรกิจหรือไม่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ความมานะพยายามและอดทน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 ผู้ประกอบการที่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ประสบความสำเร็จมัก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มีลักษณะดังนี้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มีความคิด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ริเริ่มสร้างสรรค์ในการทำสิ่งที่แตกต่างหรือดีกว่าที่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มีอยู่เดิม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วามเชื่อมั่น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ในตัวเอง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ทักษะในการ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ติดต่อสื่อสาร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ทั้งการเจรจาต่อรอง การนำเสนอ และการโน้มน้าวจูง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ใจ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ยืดหยุ่นในการปรับตัว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หรือแก้ปัญหาตามสถานการณ์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เมื่อเจออุปสรรคก็ลุกขึ้นสู้ใหม่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พร้อมที่จะ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เรียนรู้อยู่เสมอ</a:t>
            </a:r>
          </a:p>
          <a:p>
            <a:pPr>
              <a:spcBef>
                <a:spcPts val="600"/>
              </a:spcBef>
              <a:defRPr/>
            </a:pPr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th-TH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2884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4408" y="4751219"/>
            <a:ext cx="6192000" cy="3887361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5.1  คุณพร้อมเป็นผู้ประกอบการแล้วหรือยัง (10 นาที)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แบบทดสอบ </a:t>
            </a:r>
            <a:r>
              <a:rPr lang="en-GB" sz="160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คุณพร้อมเป็นผู้ประกอบการแล้วหรือยัง</a:t>
            </a:r>
            <a:r>
              <a:rPr lang="en-GB" sz="160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ผู้สอนแจกแบบทดสอบให้ผู้เรียนแต่ละคนทำ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ผู้สอนสำรวจดูว่า ผู้เรียนส่วนใหญ่อยู่ในกลุ่มใด และควรพัฒนาทักษะเพิ่มเติมอย่างไรให้พร้อมเป็น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ผู้ประกอบการ</a:t>
            </a:r>
          </a:p>
          <a:p>
            <a:pPr marL="1168400" lvl="3" indent="-1825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เพิ่มความรู้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บุคลิกของมนุษย์เงินเดือน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ต้องหมั่นหาความรู้ และเสริมทักษะด้านบริหาร ด้านการตลาด และเรื่องการจัดการเงิน ก่อนเป็นผู้ประกอบการ</a:t>
            </a:r>
          </a:p>
          <a:p>
            <a:pPr marL="1168400" lvl="3" indent="-1825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หาประสบการณ์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บุคลิกของผู้ประกอบการแล้ว เช่น แก้ไขปัญหาเฉพาะหน้าได้ แต่ยังต้องฝึกทักษะและหาประสบการณ์มากขึ้น รวมถึงหาความรู้เรื่องวางแผนทางการเงินเพิ่มเติม</a:t>
            </a:r>
          </a:p>
          <a:p>
            <a:pPr marL="1168400" lvl="3" indent="-1825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พร้อมลุย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บุคลิกและคุณสมบัติของผู้ประกอบการ คือ รู้จักวางแผนและแก้ไขปัญหา สามารถบริหารจัดการเงินได้ดี และมุ่งมั่นกับงาน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07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219075"/>
            <a:ext cx="4926013" cy="277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3840" y="2992506"/>
            <a:ext cx="6437375" cy="6557075"/>
          </a:xfrm>
        </p:spPr>
        <p:txBody>
          <a:bodyPr/>
          <a:lstStyle/>
          <a:p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พูด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2 คือ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ความรู้ในสิ่งที่ทำ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เพื่อวางแผน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ธุรกิจให้ชัดเจน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มากขึ้น และประเมิน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ว่าต้อง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ทำการบ้านเพิ่มเติมตรงจุดไหน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สิ่งที่ควรรู้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ก่อนเริ่มทำธุรกิจ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กลุ่มลูกค้า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เป้าหมายคือใคร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มีอายุ/ระดับ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รายได้เท่าไร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มีอาชีพ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อะไร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ต้องการสินค้า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แบบ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ใด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สินค้าและบริการตอบโจทย์ลูกค้าหรือไม่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ทั้งในด้านการใช้งาน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 บริการ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รายได้มาจากไหน จะตั้งราคาเท่าไร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โดยพิจารณา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จากต้นทุนสินค้าที่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ขาย กำไร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ที่ต้องการ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รวมทั้งเปรียบเทียบ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กับราคาของ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คู่แข่ง และราคา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สูงสุดที่ลูกค้า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ยอมรับได้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ช่องทางการขายเป็นอย่างไร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เหมาะสม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กับกลุ่ม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ลูกค้าหรือไม่ 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หน้า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ร้าน (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Offline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ควร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เลือกทำเลใกล้แหล่งชุมชน เดินทางสะดวก 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ขาย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ออนไลน์ (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online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อาจขายผ่าน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Facebook Instagram Line/Line@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e-Commerce platform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(เช่น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Lazada / Shopee)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สื่อสารกับลูกค้าอย่างไร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สินค้าเป็นที่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รู้จักหรือขาย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ได้มากที่สุด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รีวิวสินค้าทาง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Facebook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ขาย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ผ่านตัวแทน หรือทำ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โปรโมชันการตลาด รวมทั้งระบุ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ช่องทางที่ลูกค้าสามารถติดต่อหรือสอบถามได้ตลอดเวลา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รับชำระเงินและจัดส่งสินค้าอย่างไร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สินค้ามี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ราคาไม่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อาจใช้วิธีรับเงินสดหรือเก็บเงินปลายทาง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ถ้าสินค้ามี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ราคาสูง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ควรใช้วิธี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โอนเงิน หรือรับบัตรเดบิต/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เครดิต</a:t>
            </a:r>
          </a:p>
          <a:p>
            <a:pPr marL="715963" lvl="2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 ควรมีทางเลือกในการจัดส่งสินค้าที่หลากหลาย เช่น ไปรษณีย์หรือ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Messenger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เพื่อสร้าง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ความประทับใจให้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ลูกค้า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บริการ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หลังการขายเป็นอย่างไร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มีแนวทางจัดการแก้ไขปัญหาและชี้แจงให้ลูกค้าทราบอย่างชัดเจน เช่น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นโยบายการเปลี่ยน/คืนสินค้า หากสินค้าอยู่ในระยะเวลา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รับประกัน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ถ้าลูกค้า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ได้รับสินค้าไม่ตรงตามที่สั่งซื้อ สินค้าชำรุด หรือสูญหายขณะ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ขนส่งจะดูแลอย่างไร</a:t>
            </a:r>
            <a:endParaRPr lang="en-US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th-TH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7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149" y="4751219"/>
            <a:ext cx="5921375" cy="3887361"/>
          </a:xfrm>
        </p:spPr>
        <p:txBody>
          <a:bodyPr/>
          <a:lstStyle/>
          <a:p>
            <a:pPr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คุณศึกษาข้อมูลและมีแนวคิดเบื้องต้นในการทำธุรกิจแล้ว ก็ถึงเวลาในการแปลงแนวคิดดังกล่าวมาเขียนเป็น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แผนธุรกิจ 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หลายคนคงสงสัยว่า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แผนธุรกิจ คืออะไร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ทำไมต้องเขียนแผนธุรกิจด้วย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คำตอบก็คือ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แผนธุรกิจเปรียบเสมือน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แผนที่นำทางให้คุณเริ่มต้นธุรกิจได้อย่างราบรื่น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โดยช่วยให้คุณ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ประเมิน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ความเป็นไปได้ในการทำธุรกิจนั้น ๆ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วาง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แผนการบริหารจัดการให้เป็นระบบ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ใช้เป็นข้อมูล/เครื่องมือ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สื่อสารกับสถาบัน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การเงิน (ธนาคาร) ในการขอกู้ยืมเงินมาลงทุน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หรือสื่อสารกับหน่วยงาน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 ๆ ใน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การขอความช่วยเหลือ</a:t>
            </a:r>
            <a:endParaRPr lang="th-TH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8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355600"/>
            <a:ext cx="5921375" cy="3332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149" y="3799950"/>
            <a:ext cx="6191251" cy="5919237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องค์ประกอบของแผนธุรกิจ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ไปด้วยอะไรบ้าง</a:t>
            </a:r>
          </a:p>
          <a:p>
            <a:pPr marL="449263" lvl="1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บทสรุป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ผู้บริหาร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เป็นข้อมูลสรุปย่อเพื่อให้เข้าใจภาพรวมทั้งหมดของธุรกิจ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สิ่งที่เป็นจุดเด่นหรือแตกต่างจากคู่แข่ง </a:t>
            </a:r>
            <a:endParaRPr lang="th-TH" sz="15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06463" lvl="2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ส่วนที่สถาบันการเงินจะอ่านเป็นลำดับแรกและตัดสินใจ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ว่าจะ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อ่าน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รายละเอียดในแผน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ต่อ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หรือไม่ </a:t>
            </a:r>
          </a:p>
          <a:p>
            <a:pPr marL="906463" lvl="2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แต่ในการเขียนแผนธุรกิจนั้น ควร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เขียนส่วนนี้เป็นลำดับสุดท้าย เพราะต้องใช้ข้อมูล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ทั้งหมดมาเขียน</a:t>
            </a:r>
            <a:endParaRPr lang="th-TH" sz="15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9263" lvl="1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ข้อมูลภาพรวมธุรกิจ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บอกความเป็นมา ลักษณะธุรกิจ แนวทางการดำเนินธุรกิจ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ผู้บริหาร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คุณวุฒิ ความสามารถและประสบการณ์ในการประกอบ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ธุรกิจ</a:t>
            </a:r>
          </a:p>
          <a:p>
            <a:pPr marL="449263" lvl="1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ให้ข้อมูลเกี่ยวกับสินค้าหรือบริการ และจุดเด่นของผลิตภัณฑ์หรือบริการ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นั้น</a:t>
            </a:r>
            <a:endParaRPr lang="th-TH" sz="15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9263" lvl="1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ลูกค้าเป้าหมาย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 บอกลักษณะและความต้องการของกลุ่มเป้าหมาย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และกล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ยุทธ์ในการเข้าถึง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ลูกค้า</a:t>
            </a:r>
            <a:endParaRPr lang="th-TH" sz="15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9263" lvl="1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สภาวะ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ตลาดและการแข่งขัน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 สรุปภาพรวมภาวะเศรษฐกิจ ภาวะ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ตลาด และ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สภาพการแข่งขันของธุรกิจประเภทเดียวกันในปัจจุบัน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รวมถึงคาดการณ์แนวโน้มใน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อนาคตว่าจะกระทบต่อกิจการอย่างไร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เพื่อเตรียมรับมือ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กับสถานการณ์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ดังกล่าว</a:t>
            </a:r>
          </a:p>
          <a:p>
            <a:pPr marL="449263" lvl="1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ดำเนินงาน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 ครอบคลุมแผนต่าง ๆ เช่น </a:t>
            </a:r>
            <a:endParaRPr lang="th-TH" sz="15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7063" lvl="1" indent="-1778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ตลาด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เป็นการกำหนดกลยุทธ์ในการตั้งราคา ช่องทางการขาย และการส่งเสริมการตลาด </a:t>
            </a:r>
            <a:endParaRPr lang="th-TH" sz="15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7063" lvl="1" indent="-1778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เป็นการประมาณการสินค้าหรือบริการที่ต้องสั่งซื้อหรือผลิต วัตถุดิบที่ต้องใช้ คู่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ค้า </a:t>
            </a:r>
            <a:r>
              <a:rPr lang="en-US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(Supplier)</a:t>
            </a:r>
            <a:r>
              <a:rPr lang="en-US" sz="15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ที่เกี่ยวข้อง รวม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ไปถึงระยะเวลาในการผลิตหรือสั่งซื้อสินค้า </a:t>
            </a:r>
            <a:endParaRPr lang="th-TH" sz="15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7063" lvl="1" indent="-1778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เป็นการ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คาดการณ์หรือประมาณการยอดขาย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และต้นทุนในการทำธุรกิจ รวมทั้งเงินลงทุนหรือเงินกู้ที่ต้องการ </a:t>
            </a:r>
            <a:endParaRPr lang="th-TH" sz="15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7063" lvl="1" indent="-1778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บริหารจัดการ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การหาทำเล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ที่ตั้ง การ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วางระบบในการรับชำระเงินและขนส่งสินค้า 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รวมถึง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การจัดการเรื่องคน </a:t>
            </a:r>
            <a:endParaRPr lang="th-TH" sz="15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7063" lvl="1" indent="-1778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ฉุกเฉิน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เป็นแนวทางการรับมือหรือวิธีการแก้ปัญหา ถ้า</a:t>
            </a:r>
            <a:r>
              <a:rPr lang="th-TH" sz="15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หากการ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ดำเนินงานไม่เป็นไปตามแผนการที่กำหนด</a:t>
            </a:r>
            <a:endParaRPr lang="en-US" sz="15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4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EEE6-D1EE-45E9-9277-C84F5F7EDFF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86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7780-4387-4FCF-9071-A5DB111DE2B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5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2699-BF74-450F-B6E8-E9D4CA5629F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E2CB-EC21-484E-AC6D-0D4EF09633B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7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192D-C534-4ED6-AE6F-2CDB6B96E91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3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0D83-C5C6-46F9-A4B6-4DD6DD03164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5190" y="6492708"/>
            <a:ext cx="2743200" cy="365125"/>
          </a:xfrm>
        </p:spPr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8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1750-4F06-4C38-94FA-E0A904B1BCC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93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C406-AC2D-48EE-8FC3-C95DE176DDA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18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7A85-7939-45E8-A76A-E00148372C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35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DEC5-05B3-4CB4-B806-AAAE34BC93B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69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D25-D654-4C6C-8A46-8EFDEA8E552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5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0BB-51B7-48BF-8642-4AD46B93029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61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0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27D5-5A28-4F55-A2A8-00D311B0775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60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DD12-64AB-4A8D-ADF2-74096817965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09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273D-5E9D-4BFD-A8DA-A783B18C81C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0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C6A-8177-47BE-BAC4-141A6F5DA43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7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6BBA-AE8B-43A0-937D-8EB5782E173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61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2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1527-7D26-445B-9A93-EC141C9C35E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38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D60F-D01E-4C55-A223-8F0B4668698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59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E27B-879E-4E62-9C41-D18A4E1A538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2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67D8-21AC-4F6E-BD2F-5B1ADC16893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35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C0C5-569B-4300-B8A6-CE676C8A0F7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0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09FF-77C3-47CD-A7E2-F60AD8C60DC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33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6E92-AC89-4A48-A510-51853141BAE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34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6C9A-0C7B-4B10-BB95-768713F91F4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85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BA6F-4CA4-471A-92AF-359CF5A9E4B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3624-F9D8-4D9C-BAA8-C5DA6E51D03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8431-6DE2-48C8-86E1-C3B49341847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2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2884-C343-427C-9EAB-8A3AEFB3B69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61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2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DC8E-2F96-4B61-85D4-F5DA97C0334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01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7AFC-9E9E-468B-8F74-CB741066BB3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9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9F7C-04B2-4CC7-AFD0-D978F160CF8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3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7440-1639-4FBF-88DB-8E478A9D22D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9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6D64-4477-4E05-85AF-76B17F54EA2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3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F489-1BD3-4FDC-A40C-F888E83825D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46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1440-5541-465B-8B12-77683D0258D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28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EDD1-0605-4D66-BF5A-570446F2873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17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9FE4-1214-4B03-BBD2-E6DE7813713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18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7DC0-F3DE-4649-BF76-79F5D937739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5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6088-01EB-4D2B-A991-649438CB854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3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3193-BB7F-4680-9EE6-33C99B7794A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8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2E94-4D48-449A-9E26-661DB3D1F61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2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6A90-A0C9-4117-9D8C-6B871832A32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4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158E-D634-420D-9B4A-D603C1222BD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2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5CE95-BA9E-44B7-8FDA-44D8ED8596B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lvl1pPr>
          </a:lstStyle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2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12399"/>
            <a:ext cx="10515600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หัวข้อเนื้อหา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7019"/>
            <a:ext cx="10515600" cy="398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หนี้และการบริหารจัดการหนี้</a:t>
            </a:r>
          </a:p>
          <a:p>
            <a:pPr lvl="0"/>
            <a:r>
              <a:rPr lang="en-US" smtClean="0"/>
              <a:t>Xxxxxxxxxxxxxxxxxxxxxxxxxxx</a:t>
            </a:r>
          </a:p>
          <a:p>
            <a:pPr lvl="0"/>
            <a:r>
              <a:rPr lang="en-US" smtClean="0"/>
              <a:t>xxxxxxxxxxxxxxxxxxxxxxxx</a:t>
            </a:r>
            <a:endParaRPr lang="th-TH" smtClean="0"/>
          </a:p>
          <a:p>
            <a:pPr lvl="0"/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0736-B401-45E3-839E-292DC9E0092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4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3387"/>
          </a:solidFill>
          <a:latin typeface="BrowalliaUPC" panose="020B0604020202020204" pitchFamily="34" charset="-34"/>
          <a:ea typeface="+mj-ea"/>
          <a:cs typeface="BrowalliaUPC" panose="020B0604020202020204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owalliaUPC" panose="020B0604020202020204" pitchFamily="34" charset="-34"/>
          <a:ea typeface="+mn-ea"/>
          <a:cs typeface="BrowalliaUPC" panose="020B0604020202020204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76F75-C893-4819-8AA0-160E7446BCB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lvl1pPr>
          </a:lstStyle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7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6EE12-D5DF-4489-A7A4-DED446698F4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lvl1pPr>
          </a:lstStyle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1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6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7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3.pn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4.png"/><Relationship Id="rId9" Type="http://schemas.openxmlformats.org/officeDocument/2006/relationships/image" Target="../media/image4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6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722" y="2329468"/>
            <a:ext cx="10466895" cy="2387600"/>
          </a:xfrm>
        </p:spPr>
        <p:txBody>
          <a:bodyPr>
            <a:noAutofit/>
          </a:bodyPr>
          <a:lstStyle/>
          <a:p>
            <a:pPr algn="l"/>
            <a:r>
              <a:rPr lang="th-TH" sz="11500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บทที่ 5</a:t>
            </a:r>
            <a:r>
              <a:rPr lang="th-TH" sz="9600" b="1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/>
            </a:r>
            <a:br>
              <a:rPr lang="th-TH" sz="9600" b="1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5400" smtClean="0">
                <a:latin typeface="BrowalliaUPC" panose="020B0604020202020204" pitchFamily="34" charset="-34"/>
                <a:cs typeface="BrowalliaUPC" panose="020B0604020202020204" pitchFamily="34" charset="-34"/>
              </a:rPr>
              <a:t/>
            </a:r>
            <a:br>
              <a:rPr lang="th-TH" sz="5400" smtClean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660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เตรียมพร้อมเป็นผู้ประกอบการ...</a:t>
            </a:r>
            <a:br>
              <a:rPr lang="th-TH" sz="6600" smtClean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660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เพื่อความมั่งคั่งและยั่งยืน</a:t>
            </a:r>
            <a:endParaRPr lang="th-TH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512"/>
            <a:ext cx="10515600" cy="971260"/>
          </a:xfrm>
        </p:spPr>
        <p:txBody>
          <a:bodyPr>
            <a:normAutofit/>
          </a:bodyPr>
          <a:lstStyle/>
          <a:p>
            <a:r>
              <a:rPr lang="th-TH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	กิจกรรมที่ 5.2  </a:t>
            </a:r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ฝึกเขียนแผนธุรกิจอย่าง</a:t>
            </a:r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ง่าย</a:t>
            </a:r>
            <a:endParaRPr lang="th-TH" b="1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2046" y="1208366"/>
            <a:ext cx="3914154" cy="2986188"/>
            <a:chOff x="-140221" y="1208366"/>
            <a:chExt cx="3914154" cy="298618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23" y="1208366"/>
              <a:ext cx="3174710" cy="298618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-140221" y="1952071"/>
              <a:ext cx="21516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pc="-10">
                  <a:solidFill>
                    <a:srgbClr val="FF056A"/>
                  </a:solidFill>
                  <a:latin typeface="Arial Rounded MT Bold" panose="020F07040305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Beauty Day</a:t>
              </a:r>
              <a:endParaRPr lang="th-TH">
                <a:solidFill>
                  <a:srgbClr val="FF056A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53828" y="2701460"/>
            <a:ext cx="8628110" cy="3601421"/>
            <a:chOff x="104307" y="2191791"/>
            <a:chExt cx="9312044" cy="408387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07" y="4444698"/>
              <a:ext cx="9312044" cy="183096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556018" y="2191791"/>
              <a:ext cx="5803564" cy="1710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h-TH" sz="4000" b="1">
                  <a:solidFill>
                    <a:schemeClr val="tx2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แผน</a:t>
              </a:r>
              <a:r>
                <a:rPr lang="th-TH" sz="4000" b="1" smtClean="0">
                  <a:solidFill>
                    <a:schemeClr val="tx2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ธุรกิจ</a:t>
              </a:r>
              <a:br>
                <a:rPr lang="th-TH" sz="4000" b="1" smtClean="0">
                  <a:solidFill>
                    <a:schemeClr val="tx2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</a:br>
              <a:r>
                <a:rPr lang="th-TH" sz="4000" b="1" smtClean="0">
                  <a:solidFill>
                    <a:schemeClr val="tx2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ขาย</a:t>
              </a:r>
              <a:r>
                <a:rPr lang="th-TH" sz="4000" b="1">
                  <a:solidFill>
                    <a:schemeClr val="tx2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เครื่องสำอาง</a:t>
              </a:r>
              <a:r>
                <a:rPr lang="th-TH" sz="4000" b="1" smtClean="0">
                  <a:solidFill>
                    <a:schemeClr val="tx2"/>
                  </a:solidFill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ออนไลน์</a:t>
              </a:r>
              <a:endParaRPr lang="en-US">
                <a:solidFill>
                  <a:schemeClr val="tx2"/>
                </a:solidFill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919872" y="763792"/>
            <a:ext cx="375527" cy="375527"/>
          </a:xfrm>
          <a:prstGeom prst="rect">
            <a:avLst/>
          </a:prstGeom>
          <a:solidFill>
            <a:srgbClr val="0F00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24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 smtClean="0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อยาก</a:t>
            </a:r>
            <a:r>
              <a:rPr lang="th-TH" b="1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</a:t>
            </a:r>
            <a:r>
              <a:rPr lang="th-TH" b="1" smtClean="0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ผู้ประกอบการ เริ่มต้นอย่างไร</a:t>
            </a:r>
            <a:endParaRPr lang="th-TH" b="1">
              <a:solidFill>
                <a:srgbClr val="2E3387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6020" y="1258641"/>
            <a:ext cx="2352522" cy="2907274"/>
            <a:chOff x="236020" y="1258641"/>
            <a:chExt cx="2352522" cy="290727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12" y="1258641"/>
              <a:ext cx="1440000" cy="2142581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99409" y="2137283"/>
              <a:ext cx="6479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smtClean="0">
                  <a:solidFill>
                    <a:prstClr val="black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4.</a:t>
              </a:r>
              <a:endParaRPr lang="th-TH" sz="3200" b="1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6020" y="3581140"/>
              <a:ext cx="2352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smtClean="0">
                  <a:solidFill>
                    <a:prstClr val="black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เตรียมเงินให้พอ</a:t>
              </a:r>
              <a:endParaRPr lang="th-TH" sz="3200" b="1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58" y="1013251"/>
            <a:ext cx="2378669" cy="4965017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4261506" y="4500343"/>
            <a:ext cx="1618922" cy="1081654"/>
            <a:chOff x="4282400" y="4507836"/>
            <a:chExt cx="1618922" cy="1081654"/>
          </a:xfrm>
        </p:grpSpPr>
        <p:sp>
          <p:nvSpPr>
            <p:cNvPr id="49" name="Oval 48"/>
            <p:cNvSpPr/>
            <p:nvPr/>
          </p:nvSpPr>
          <p:spPr>
            <a:xfrm>
              <a:off x="4282400" y="5085348"/>
              <a:ext cx="504000" cy="50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835850" y="5077328"/>
              <a:ext cx="504000" cy="50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397251" y="5085490"/>
              <a:ext cx="504000" cy="50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290422" y="4523807"/>
              <a:ext cx="504000" cy="50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843872" y="4507836"/>
              <a:ext cx="504000" cy="50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397322" y="4515858"/>
              <a:ext cx="504000" cy="50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534888" y="3417802"/>
            <a:ext cx="1053964" cy="1051124"/>
            <a:chOff x="4576564" y="3425295"/>
            <a:chExt cx="1053964" cy="1051124"/>
          </a:xfrm>
        </p:grpSpPr>
        <p:sp>
          <p:nvSpPr>
            <p:cNvPr id="56" name="Oval 55"/>
            <p:cNvSpPr/>
            <p:nvPr/>
          </p:nvSpPr>
          <p:spPr>
            <a:xfrm>
              <a:off x="4576564" y="3971090"/>
              <a:ext cx="504000" cy="504000"/>
            </a:xfrm>
            <a:prstGeom prst="ellipse">
              <a:avLst/>
            </a:prstGeom>
            <a:solidFill>
              <a:srgbClr val="E9A6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126528" y="3972419"/>
              <a:ext cx="504000" cy="504000"/>
            </a:xfrm>
            <a:prstGeom prst="ellipse">
              <a:avLst/>
            </a:prstGeom>
            <a:solidFill>
              <a:srgbClr val="E9A6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850029" y="3425295"/>
              <a:ext cx="504000" cy="504000"/>
            </a:xfrm>
            <a:prstGeom prst="ellipse">
              <a:avLst/>
            </a:prstGeom>
            <a:solidFill>
              <a:srgbClr val="E9A6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4075193" y="3304099"/>
            <a:ext cx="2016000" cy="1116000"/>
          </a:xfrm>
          <a:prstGeom prst="roundRect">
            <a:avLst/>
          </a:prstGeom>
          <a:solidFill>
            <a:srgbClr val="E9A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เงินทุน</a:t>
            </a:r>
            <a:r>
              <a:rPr lang="th-TH" b="1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หมุนเวียน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322913" y="3304098"/>
            <a:ext cx="4570960" cy="2511713"/>
            <a:chOff x="7594386" y="3205285"/>
            <a:chExt cx="4570960" cy="2511713"/>
          </a:xfrm>
        </p:grpSpPr>
        <p:sp>
          <p:nvSpPr>
            <p:cNvPr id="64" name="Rectangle 63"/>
            <p:cNvSpPr/>
            <p:nvPr/>
          </p:nvSpPr>
          <p:spPr>
            <a:xfrm>
              <a:off x="9337658" y="4139346"/>
              <a:ext cx="28276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440"/>
                </a:spcBef>
                <a:spcAft>
                  <a:spcPts val="1440"/>
                </a:spcAft>
              </a:pPr>
              <a:r>
                <a:rPr lang="th-TH" b="1">
                  <a:solidFill>
                    <a:prstClr val="black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ของการลงทุนทั้งหมด</a:t>
              </a:r>
              <a:endParaRPr lang="en-US" b="1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577706" y="3910035"/>
              <a:ext cx="99494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6000" b="1" smtClean="0">
                  <a:solidFill>
                    <a:prstClr val="black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1/3 </a:t>
              </a:r>
              <a:endParaRPr lang="th-TH" sz="600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013978" y="3896193"/>
              <a:ext cx="64953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6600">
                  <a:solidFill>
                    <a:prstClr val="black"/>
                  </a:solidFill>
                  <a:latin typeface="Browallia New" panose="020B0604020202020204" pitchFamily="34" charset="-34"/>
                  <a:ea typeface="Times New Roman" panose="02020603050405020304" pitchFamily="18" charset="0"/>
                  <a:cs typeface="Browallia New" panose="020B0604020202020204" pitchFamily="34" charset="-34"/>
                </a:rPr>
                <a:t>≥</a:t>
              </a:r>
              <a:endParaRPr lang="th-TH" sz="660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7" name="Right Brace 66"/>
            <p:cNvSpPr/>
            <p:nvPr/>
          </p:nvSpPr>
          <p:spPr>
            <a:xfrm>
              <a:off x="7594386" y="3205285"/>
              <a:ext cx="313898" cy="2511713"/>
            </a:xfrm>
            <a:prstGeom prst="rightBrac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4096878" y="4411812"/>
            <a:ext cx="2016000" cy="140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b="1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เงินทุนตั้งต้น</a:t>
            </a:r>
          </a:p>
        </p:txBody>
      </p:sp>
    </p:spTree>
    <p:extLst>
      <p:ext uri="{BB962C8B-B14F-4D97-AF65-F5344CB8AC3E}">
        <p14:creationId xmlns:p14="http://schemas.microsoft.com/office/powerpoint/2010/main" val="345222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 smtClean="0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อยากเป็นผู้ประกอบการ เริ่มต้นอย่างไร</a:t>
            </a:r>
            <a:endParaRPr lang="th-TH" b="1">
              <a:solidFill>
                <a:srgbClr val="2E3387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8" y="989022"/>
            <a:ext cx="1440000" cy="203806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95930" y="3005590"/>
            <a:ext cx="191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ลงมือทำ</a:t>
            </a:r>
            <a:endParaRPr lang="th-TH" sz="32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31521" y="1839269"/>
            <a:ext cx="64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5.</a:t>
            </a:r>
            <a:endParaRPr lang="th-TH" sz="32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776556" y="1164044"/>
            <a:ext cx="1537412" cy="1154525"/>
          </a:xfrm>
          <a:prstGeom prst="roundRect">
            <a:avLst/>
          </a:prstGeom>
          <a:solidFill>
            <a:srgbClr val="A9D9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A9D9C1"/>
              </a:solidFill>
            </a:endParaRPr>
          </a:p>
        </p:txBody>
      </p:sp>
      <p:sp>
        <p:nvSpPr>
          <p:cNvPr id="39" name="สี่เหลี่ยมผืนผ้า 23"/>
          <p:cNvSpPr/>
          <p:nvPr/>
        </p:nvSpPr>
        <p:spPr>
          <a:xfrm>
            <a:off x="4491298" y="1202697"/>
            <a:ext cx="51828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smtClean="0">
                <a:solidFill>
                  <a:srgbClr val="1F765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บัญชีรายรับ-รายจ่าย</a:t>
            </a:r>
          </a:p>
          <a:p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บันทึกรายรับหรือรายจ่ายที่เกิดขึ้นจากการขาย</a:t>
            </a: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776556" y="2534238"/>
            <a:ext cx="1537412" cy="1154525"/>
          </a:xfrm>
          <a:prstGeom prst="roundRect">
            <a:avLst/>
          </a:prstGeom>
          <a:solidFill>
            <a:srgbClr val="A9D9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A9D9C1"/>
              </a:solidFill>
            </a:endParaRPr>
          </a:p>
        </p:txBody>
      </p:sp>
      <p:sp>
        <p:nvSpPr>
          <p:cNvPr id="41" name="สี่เหลี่ยมผืนผ้า 23"/>
          <p:cNvSpPr/>
          <p:nvPr/>
        </p:nvSpPr>
        <p:spPr>
          <a:xfrm>
            <a:off x="4491298" y="2572891"/>
            <a:ext cx="43236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>
                <a:solidFill>
                  <a:srgbClr val="1F765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บัญชีควบคุมสินค้า/วัตถุดิบ </a:t>
            </a:r>
          </a:p>
          <a:p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บันทึกจำนวนสินค้าที่รับมาและขายไป </a:t>
            </a: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776556" y="3907702"/>
            <a:ext cx="1537412" cy="1154525"/>
          </a:xfrm>
          <a:prstGeom prst="roundRect">
            <a:avLst/>
          </a:prstGeom>
          <a:solidFill>
            <a:srgbClr val="A9D9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A9D9C1"/>
              </a:solidFill>
            </a:endParaRPr>
          </a:p>
        </p:txBody>
      </p:sp>
      <p:sp>
        <p:nvSpPr>
          <p:cNvPr id="43" name="สี่เหลี่ยมผืนผ้า 23"/>
          <p:cNvSpPr/>
          <p:nvPr/>
        </p:nvSpPr>
        <p:spPr>
          <a:xfrm>
            <a:off x="4520865" y="3946355"/>
            <a:ext cx="7671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>
                <a:solidFill>
                  <a:srgbClr val="1F765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บัญชีแยกประเภทลูกหนี้และเจ้าหนี้</a:t>
            </a:r>
          </a:p>
          <a:p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บันทึกยอดเงินที่ลูกค้าค้างชำระ และรายการที่ผู้ประกอบการต้องจ่าย</a:t>
            </a: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755233" y="5222308"/>
            <a:ext cx="1537412" cy="1154525"/>
          </a:xfrm>
          <a:prstGeom prst="roundRect">
            <a:avLst/>
          </a:prstGeom>
          <a:solidFill>
            <a:srgbClr val="A9D9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A9D9C1"/>
              </a:solidFill>
            </a:endParaRPr>
          </a:p>
        </p:txBody>
      </p:sp>
      <p:sp>
        <p:nvSpPr>
          <p:cNvPr id="45" name="สี่เหลี่ยมผืนผ้า 23"/>
          <p:cNvSpPr/>
          <p:nvPr/>
        </p:nvSpPr>
        <p:spPr>
          <a:xfrm>
            <a:off x="4520866" y="5260961"/>
            <a:ext cx="3709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>
                <a:solidFill>
                  <a:srgbClr val="1F765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งบการเงิน</a:t>
            </a:r>
          </a:p>
          <a:p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ประเมินฐานะการเงินของกิจการ </a:t>
            </a: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32" y="5363294"/>
            <a:ext cx="872551" cy="8725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14" y="2752406"/>
            <a:ext cx="1004127" cy="801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28" y="1316645"/>
            <a:ext cx="957097" cy="994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14" y="4132406"/>
            <a:ext cx="1199535" cy="8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8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 smtClean="0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ประเภทงบการเงิน</a:t>
            </a:r>
            <a:endParaRPr lang="th-TH" b="1">
              <a:solidFill>
                <a:srgbClr val="2E3387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สี่เหลี่ยมผืนผ้า 23"/>
          <p:cNvSpPr/>
          <p:nvPr/>
        </p:nvSpPr>
        <p:spPr>
          <a:xfrm>
            <a:off x="1904456" y="1234550"/>
            <a:ext cx="4183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งบดุล</a:t>
            </a:r>
          </a:p>
          <a:p>
            <a:r>
              <a:rPr lang="th-TH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แสดงฐานะการเงินของกิจการ ณ วันใดวันหนึ่ง 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0" name="สี่เหลี่ยมผืนผ้า 23"/>
          <p:cNvSpPr/>
          <p:nvPr/>
        </p:nvSpPr>
        <p:spPr>
          <a:xfrm>
            <a:off x="1880092" y="3090092"/>
            <a:ext cx="4597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งบกำไรขาดทุน</a:t>
            </a:r>
          </a:p>
          <a:p>
            <a:r>
              <a:rPr lang="th-TH" sz="2400">
                <a:latin typeface="Browallia New" panose="020B0604020202020204" pitchFamily="34" charset="-34"/>
                <a:cs typeface="Browallia New" panose="020B0604020202020204" pitchFamily="34" charset="-34"/>
              </a:rPr>
              <a:t>สะท้อนผลการดำเนินงานของ</a:t>
            </a:r>
            <a:r>
              <a:rPr lang="th-TH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กิจการใน</a:t>
            </a:r>
            <a:r>
              <a:rPr lang="th-TH" sz="240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ช่วงเวลาหนึ่ง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สี่เหลี่ยมผืนผ้า 23"/>
          <p:cNvSpPr/>
          <p:nvPr/>
        </p:nvSpPr>
        <p:spPr>
          <a:xfrm>
            <a:off x="1868063" y="5014460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งบกระแสเงินสด</a:t>
            </a:r>
          </a:p>
          <a:p>
            <a:r>
              <a:rPr lang="th-TH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แสดงความเคลื่อนไหวของเงินสดรับและเงินสดจ่าย</a:t>
            </a:r>
            <a:br>
              <a:rPr lang="th-TH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ในช่วงเวลาหนึ่ง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7859" y="3207851"/>
            <a:ext cx="1476000" cy="1154525"/>
            <a:chOff x="514274" y="3195819"/>
            <a:chExt cx="1476000" cy="1154525"/>
          </a:xfrm>
        </p:grpSpPr>
        <p:sp>
          <p:nvSpPr>
            <p:cNvPr id="23" name="Rounded Rectangle 22"/>
            <p:cNvSpPr/>
            <p:nvPr/>
          </p:nvSpPr>
          <p:spPr>
            <a:xfrm>
              <a:off x="514274" y="3195819"/>
              <a:ext cx="1476000" cy="1154525"/>
            </a:xfrm>
            <a:prstGeom prst="roundRect">
              <a:avLst/>
            </a:prstGeom>
            <a:solidFill>
              <a:srgbClr val="A9D9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A9D9C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059" y="3392763"/>
              <a:ext cx="814849" cy="918927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82223" y="1195897"/>
            <a:ext cx="1440000" cy="1154525"/>
            <a:chOff x="514274" y="1825625"/>
            <a:chExt cx="1440000" cy="1154525"/>
          </a:xfrm>
        </p:grpSpPr>
        <p:sp>
          <p:nvSpPr>
            <p:cNvPr id="26" name="Rounded Rectangle 25"/>
            <p:cNvSpPr/>
            <p:nvPr/>
          </p:nvSpPr>
          <p:spPr>
            <a:xfrm>
              <a:off x="514274" y="1825625"/>
              <a:ext cx="1440000" cy="1154525"/>
            </a:xfrm>
            <a:prstGeom prst="roundRect">
              <a:avLst/>
            </a:prstGeom>
            <a:solidFill>
              <a:srgbClr val="A9D9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A9D9C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6" y="1947680"/>
              <a:ext cx="859248" cy="846973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45830" y="5014460"/>
            <a:ext cx="1476000" cy="1154525"/>
            <a:chOff x="514274" y="4569283"/>
            <a:chExt cx="1476000" cy="1154525"/>
          </a:xfrm>
        </p:grpSpPr>
        <p:sp>
          <p:nvSpPr>
            <p:cNvPr id="29" name="Rounded Rectangle 28"/>
            <p:cNvSpPr/>
            <p:nvPr/>
          </p:nvSpPr>
          <p:spPr>
            <a:xfrm>
              <a:off x="514274" y="4569283"/>
              <a:ext cx="1476000" cy="1154525"/>
            </a:xfrm>
            <a:prstGeom prst="roundRect">
              <a:avLst/>
            </a:prstGeom>
            <a:solidFill>
              <a:srgbClr val="A9D9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A9D9C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229" y="4841861"/>
              <a:ext cx="699664" cy="723584"/>
            </a:xfrm>
            <a:prstGeom prst="rect">
              <a:avLst/>
            </a:prstGeom>
          </p:spPr>
        </p:pic>
      </p:grpSp>
      <p:sp>
        <p:nvSpPr>
          <p:cNvPr id="31" name="Rounded Rectangle 30"/>
          <p:cNvSpPr/>
          <p:nvPr/>
        </p:nvSpPr>
        <p:spPr>
          <a:xfrm>
            <a:off x="6732519" y="1222429"/>
            <a:ext cx="1800000" cy="1053369"/>
          </a:xfrm>
          <a:prstGeom prst="roundRect">
            <a:avLst/>
          </a:prstGeom>
          <a:solidFill>
            <a:srgbClr val="1F76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สินทรัพย์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244405" y="1237439"/>
            <a:ext cx="1800000" cy="504000"/>
          </a:xfrm>
          <a:prstGeom prst="roundRect">
            <a:avLst/>
          </a:prstGeom>
          <a:solidFill>
            <a:srgbClr val="1F76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smtClean="0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หนี้สิน</a:t>
            </a:r>
            <a:endParaRPr lang="th-TH" sz="2400" b="1">
              <a:solidFill>
                <a:schemeClr val="bg1">
                  <a:lumMod val="9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244405" y="1771798"/>
            <a:ext cx="1800000" cy="504000"/>
          </a:xfrm>
          <a:prstGeom prst="roundRect">
            <a:avLst/>
          </a:prstGeom>
          <a:solidFill>
            <a:srgbClr val="1F76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smtClean="0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ส่วนของเจ้าของ</a:t>
            </a:r>
            <a:endParaRPr lang="th-TH" sz="2400" b="1">
              <a:solidFill>
                <a:schemeClr val="bg1">
                  <a:lumMod val="9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4" name="Plus 33"/>
          <p:cNvSpPr/>
          <p:nvPr/>
        </p:nvSpPr>
        <p:spPr>
          <a:xfrm>
            <a:off x="9991504" y="1585007"/>
            <a:ext cx="324000" cy="3240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Equal 48"/>
          <p:cNvSpPr/>
          <p:nvPr/>
        </p:nvSpPr>
        <p:spPr>
          <a:xfrm>
            <a:off x="8624061" y="1633839"/>
            <a:ext cx="469231" cy="251673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705029" y="5396756"/>
            <a:ext cx="1263144" cy="792000"/>
          </a:xfrm>
          <a:prstGeom prst="roundRect">
            <a:avLst/>
          </a:prstGeom>
          <a:solidFill>
            <a:srgbClr val="1F76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เงิน</a:t>
            </a:r>
            <a:r>
              <a:rPr lang="th-TH" sz="2400" b="1" smtClean="0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สด</a:t>
            </a:r>
            <a:br>
              <a:rPr lang="th-TH" sz="2400" b="1" smtClean="0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400" b="1" smtClean="0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ต้น</a:t>
            </a:r>
            <a:r>
              <a:rPr lang="th-TH" sz="2400" b="1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งวด 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327109" y="5396756"/>
            <a:ext cx="1793864" cy="792000"/>
          </a:xfrm>
          <a:prstGeom prst="roundRect">
            <a:avLst/>
          </a:prstGeom>
          <a:solidFill>
            <a:srgbClr val="1F76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เงิน</a:t>
            </a:r>
            <a:r>
              <a:rPr lang="th-TH" sz="2400" b="1" smtClean="0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สดรับ </a:t>
            </a:r>
            <a:r>
              <a:rPr lang="th-TH" sz="2400" b="1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(จ่าย</a:t>
            </a:r>
            <a:r>
              <a:rPr lang="th-TH" sz="2400" b="1" smtClean="0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br>
              <a:rPr lang="th-TH" sz="2400" b="1" smtClean="0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400" b="1" smtClean="0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ระหว่าง</a:t>
            </a:r>
            <a:r>
              <a:rPr lang="th-TH" sz="2400" b="1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งวด 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589594" y="5396756"/>
            <a:ext cx="1263144" cy="792000"/>
          </a:xfrm>
          <a:prstGeom prst="roundRect">
            <a:avLst/>
          </a:prstGeom>
          <a:solidFill>
            <a:srgbClr val="1F76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เงิน</a:t>
            </a:r>
            <a:r>
              <a:rPr lang="th-TH" sz="2400" b="1" smtClean="0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สด</a:t>
            </a:r>
            <a:br>
              <a:rPr lang="th-TH" sz="2400" b="1" smtClean="0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400" b="1" smtClean="0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ณ สิ้นงวด </a:t>
            </a:r>
            <a:endParaRPr lang="th-TH" sz="2400" b="1">
              <a:solidFill>
                <a:schemeClr val="bg1">
                  <a:lumMod val="9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3" name="Equal 62"/>
          <p:cNvSpPr/>
          <p:nvPr/>
        </p:nvSpPr>
        <p:spPr>
          <a:xfrm>
            <a:off x="10135112" y="5666919"/>
            <a:ext cx="432000" cy="251673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Plus 63"/>
          <p:cNvSpPr/>
          <p:nvPr/>
        </p:nvSpPr>
        <p:spPr>
          <a:xfrm>
            <a:off x="7984134" y="5619710"/>
            <a:ext cx="324000" cy="3240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6735746" y="2658444"/>
            <a:ext cx="4862082" cy="1167089"/>
            <a:chOff x="6735746" y="2658444"/>
            <a:chExt cx="4862082" cy="1167089"/>
          </a:xfrm>
        </p:grpSpPr>
        <p:sp>
          <p:nvSpPr>
            <p:cNvPr id="50" name="Rounded Rectangle 49"/>
            <p:cNvSpPr/>
            <p:nvPr/>
          </p:nvSpPr>
          <p:spPr>
            <a:xfrm>
              <a:off x="6735746" y="3033533"/>
              <a:ext cx="1263144" cy="792000"/>
            </a:xfrm>
            <a:prstGeom prst="roundRect">
              <a:avLst/>
            </a:prstGeom>
            <a:solidFill>
              <a:srgbClr val="1F76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mtClean="0">
                  <a:solidFill>
                    <a:schemeClr val="bg1">
                      <a:lumMod val="9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รายได้</a:t>
              </a:r>
              <a:endParaRPr lang="th-TH" sz="2400" b="1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8434580" y="3123533"/>
              <a:ext cx="1263144" cy="612000"/>
            </a:xfrm>
            <a:prstGeom prst="roundRect">
              <a:avLst/>
            </a:prstGeom>
            <a:solidFill>
              <a:srgbClr val="E9A6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mtClean="0">
                  <a:solidFill>
                    <a:srgbClr val="C0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รายจ่าย</a:t>
              </a:r>
              <a:endParaRPr lang="th-TH" sz="2400" b="1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52" name="Equal 51"/>
            <p:cNvSpPr/>
            <p:nvPr/>
          </p:nvSpPr>
          <p:spPr>
            <a:xfrm>
              <a:off x="9799849" y="3303697"/>
              <a:ext cx="432000" cy="251673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0334684" y="3213533"/>
              <a:ext cx="1263144" cy="432000"/>
            </a:xfrm>
            <a:prstGeom prst="roundRect">
              <a:avLst/>
            </a:prstGeom>
            <a:solidFill>
              <a:srgbClr val="1F76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mtClean="0">
                  <a:solidFill>
                    <a:schemeClr val="bg1">
                      <a:lumMod val="9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กำไร</a:t>
              </a:r>
              <a:endParaRPr lang="th-TH" sz="2400" b="1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54" name="Minus 53"/>
            <p:cNvSpPr/>
            <p:nvPr/>
          </p:nvSpPr>
          <p:spPr>
            <a:xfrm>
              <a:off x="8001652" y="3188512"/>
              <a:ext cx="432000" cy="482042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598384" y="2658444"/>
              <a:ext cx="14574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รายได้</a:t>
              </a:r>
              <a:r>
                <a:rPr lang="en-US" sz="20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 </a:t>
              </a:r>
              <a:r>
                <a:rPr lang="en-US" sz="2000" smtClean="0">
                  <a:latin typeface="Browallia New" panose="020B0604020202020204" pitchFamily="34" charset="-34"/>
                  <a:cs typeface="Browallia New" panose="020B0604020202020204" pitchFamily="34" charset="-34"/>
                  <a:sym typeface="Symbol" panose="05050102010706020507" pitchFamily="18" charset="2"/>
                </a:rPr>
                <a:t> </a:t>
              </a:r>
              <a:r>
                <a:rPr lang="th-TH" sz="2000" smtClean="0">
                  <a:latin typeface="Browallia New" panose="020B0604020202020204" pitchFamily="34" charset="-34"/>
                  <a:cs typeface="Browallia New" panose="020B0604020202020204" pitchFamily="34" charset="-34"/>
                  <a:sym typeface="Symbol" panose="05050102010706020507" pitchFamily="18" charset="2"/>
                </a:rPr>
                <a:t>รายจ่าย</a:t>
              </a:r>
              <a:endParaRPr lang="th-TH" sz="20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38508" y="3816289"/>
            <a:ext cx="4862082" cy="1079492"/>
            <a:chOff x="6738508" y="3816289"/>
            <a:chExt cx="4862082" cy="1079492"/>
          </a:xfrm>
        </p:grpSpPr>
        <p:sp>
          <p:nvSpPr>
            <p:cNvPr id="55" name="Rounded Rectangle 54"/>
            <p:cNvSpPr/>
            <p:nvPr/>
          </p:nvSpPr>
          <p:spPr>
            <a:xfrm>
              <a:off x="6738508" y="4193781"/>
              <a:ext cx="1263144" cy="612000"/>
            </a:xfrm>
            <a:prstGeom prst="roundRect">
              <a:avLst/>
            </a:prstGeom>
            <a:solidFill>
              <a:srgbClr val="1F76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mtClean="0">
                  <a:solidFill>
                    <a:schemeClr val="bg1">
                      <a:lumMod val="9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รายได้</a:t>
              </a:r>
              <a:endParaRPr lang="th-TH" sz="2400" b="1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8437342" y="4103781"/>
              <a:ext cx="1263144" cy="792000"/>
            </a:xfrm>
            <a:prstGeom prst="roundRect">
              <a:avLst/>
            </a:prstGeom>
            <a:solidFill>
              <a:srgbClr val="E9A6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>
                  <a:solidFill>
                    <a:srgbClr val="C0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รายจ่าย</a:t>
              </a:r>
            </a:p>
          </p:txBody>
        </p:sp>
        <p:sp>
          <p:nvSpPr>
            <p:cNvPr id="57" name="Equal 56"/>
            <p:cNvSpPr/>
            <p:nvPr/>
          </p:nvSpPr>
          <p:spPr>
            <a:xfrm>
              <a:off x="9792220" y="4373945"/>
              <a:ext cx="432000" cy="251673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0337446" y="4283781"/>
              <a:ext cx="1263144" cy="432000"/>
            </a:xfrm>
            <a:prstGeom prst="roundRect">
              <a:avLst/>
            </a:prstGeom>
            <a:solidFill>
              <a:srgbClr val="E9A6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mtClean="0">
                  <a:solidFill>
                    <a:srgbClr val="C0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ขาดทุน</a:t>
              </a:r>
              <a:endParaRPr lang="th-TH" sz="2400" b="1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59" name="Minus 58"/>
            <p:cNvSpPr/>
            <p:nvPr/>
          </p:nvSpPr>
          <p:spPr>
            <a:xfrm>
              <a:off x="8004414" y="4258760"/>
              <a:ext cx="432000" cy="482042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565374" y="3816289"/>
              <a:ext cx="1451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รายได้</a:t>
              </a:r>
              <a:r>
                <a:rPr lang="en-US" sz="20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 </a:t>
              </a:r>
              <a:r>
                <a:rPr lang="en-US" sz="2000" smtClean="0">
                  <a:latin typeface="Browallia New" panose="020B0604020202020204" pitchFamily="34" charset="-34"/>
                  <a:cs typeface="Browallia New" panose="020B0604020202020204" pitchFamily="34" charset="-34"/>
                  <a:sym typeface="Symbol" panose="05050102010706020507" pitchFamily="18" charset="2"/>
                </a:rPr>
                <a:t> </a:t>
              </a:r>
              <a:r>
                <a:rPr lang="th-TH" sz="2000" smtClean="0">
                  <a:latin typeface="Browallia New" panose="020B0604020202020204" pitchFamily="34" charset="-34"/>
                  <a:cs typeface="Browallia New" panose="020B0604020202020204" pitchFamily="34" charset="-34"/>
                  <a:sym typeface="Symbol" panose="05050102010706020507" pitchFamily="18" charset="2"/>
                </a:rPr>
                <a:t>รายจ่าย</a:t>
              </a:r>
              <a:endParaRPr lang="th-TH" sz="2000"/>
            </a:p>
          </p:txBody>
        </p:sp>
      </p:grpSp>
    </p:spTree>
    <p:extLst>
      <p:ext uri="{BB962C8B-B14F-4D97-AF65-F5344CB8AC3E}">
        <p14:creationId xmlns:p14="http://schemas.microsoft.com/office/powerpoint/2010/main" val="41746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1" grpId="0" animBg="1"/>
      <p:bldP spid="32" grpId="0" animBg="1"/>
      <p:bldP spid="33" grpId="0" animBg="1"/>
      <p:bldP spid="34" grpId="0" animBg="1"/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 smtClean="0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งบดุล</a:t>
            </a:r>
            <a:endParaRPr lang="th-TH" b="1">
              <a:solidFill>
                <a:srgbClr val="2E3387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Content Placeholder 5"/>
          <p:cNvSpPr>
            <a:spLocks noGrp="1"/>
          </p:cNvSpPr>
          <p:nvPr>
            <p:ph idx="1"/>
          </p:nvPr>
        </p:nvSpPr>
        <p:spPr>
          <a:xfrm>
            <a:off x="838200" y="1504785"/>
            <a:ext cx="10515600" cy="4351338"/>
          </a:xfrm>
        </p:spPr>
        <p:txBody>
          <a:bodyPr/>
          <a:lstStyle/>
          <a:p>
            <a:endParaRPr lang="th-TH"/>
          </a:p>
        </p:txBody>
      </p:sp>
      <p:sp>
        <p:nvSpPr>
          <p:cNvPr id="37" name="Oval 36"/>
          <p:cNvSpPr/>
          <p:nvPr/>
        </p:nvSpPr>
        <p:spPr>
          <a:xfrm>
            <a:off x="4923506" y="5780921"/>
            <a:ext cx="706013" cy="731667"/>
          </a:xfrm>
          <a:prstGeom prst="ellipse">
            <a:avLst/>
          </a:prstGeom>
          <a:noFill/>
          <a:ln w="28575">
            <a:solidFill>
              <a:srgbClr val="1F765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Rectangle 37"/>
          <p:cNvSpPr/>
          <p:nvPr/>
        </p:nvSpPr>
        <p:spPr>
          <a:xfrm>
            <a:off x="4736848" y="758392"/>
            <a:ext cx="193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ณ วันที่ ..............</a:t>
            </a:r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00588" y="1322665"/>
            <a:ext cx="10532553" cy="5084032"/>
            <a:chOff x="764108" y="1547253"/>
            <a:chExt cx="10532553" cy="5084032"/>
          </a:xfrm>
        </p:grpSpPr>
        <p:sp>
          <p:nvSpPr>
            <p:cNvPr id="40" name="Rounded Rectangle 39"/>
            <p:cNvSpPr/>
            <p:nvPr/>
          </p:nvSpPr>
          <p:spPr>
            <a:xfrm>
              <a:off x="764108" y="1547253"/>
              <a:ext cx="4930860" cy="504000"/>
            </a:xfrm>
            <a:prstGeom prst="roundRect">
              <a:avLst/>
            </a:prstGeom>
            <a:solidFill>
              <a:srgbClr val="1F76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>
                  <a:solidFill>
                    <a:schemeClr val="bg1">
                      <a:lumMod val="9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สินทรัพย์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904799" y="1547253"/>
              <a:ext cx="4932000" cy="504000"/>
            </a:xfrm>
            <a:prstGeom prst="roundRect">
              <a:avLst/>
            </a:prstGeom>
            <a:solidFill>
              <a:srgbClr val="1F76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>
                  <a:solidFill>
                    <a:schemeClr val="bg1">
                      <a:lumMod val="9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หนี้สินและส่วนของเจ้าของ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44318" y="2234197"/>
              <a:ext cx="2291790" cy="432000"/>
            </a:xfrm>
            <a:prstGeom prst="roundRect">
              <a:avLst/>
            </a:prstGeom>
            <a:solidFill>
              <a:srgbClr val="A9D9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400" b="1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สินทรัพย์</a:t>
              </a:r>
              <a:r>
                <a:rPr lang="th-TH" sz="24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หมุนเวียน </a:t>
              </a:r>
              <a:endParaRPr lang="th-TH" sz="24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01975" y="4005187"/>
              <a:ext cx="2253923" cy="432000"/>
            </a:xfrm>
            <a:prstGeom prst="roundRect">
              <a:avLst/>
            </a:prstGeom>
            <a:solidFill>
              <a:srgbClr val="A9D9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4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สินทรัพย์ไม่หมุนเวียน </a:t>
              </a:r>
              <a:endParaRPr lang="th-TH" sz="24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6036" y="2725517"/>
              <a:ext cx="435399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เงินสดหรือสินทรัพย์ที่สามารถ</a:t>
              </a:r>
              <a:r>
                <a:rPr lang="th-TH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แปลง</a:t>
              </a:r>
              <a:br>
                <a:rPr lang="th-TH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เป็นเงิน</a:t>
              </a:r>
              <a:r>
                <a:rPr lang="th-TH" sz="2400"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สดได้ภายใน 1 </a:t>
              </a:r>
              <a:r>
                <a:rPr lang="th-TH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ปี เช่น ลูกหนี้</a:t>
              </a:r>
              <a:br>
                <a:rPr lang="th-TH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สินค้าคงเหลือ</a:t>
              </a:r>
              <a:endParaRPr lang="th-TH" sz="240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6261" y="4486588"/>
              <a:ext cx="43737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สินทรัพย์ที่ไม่สามารถแปลงเป็นเงินสดได้โดยเร็ว หรือมีอายุใช้งานเกิน 1 ปี เช่น ที่ดิน อาคาร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944807" y="2214435"/>
              <a:ext cx="2160000" cy="432000"/>
            </a:xfrm>
            <a:prstGeom prst="roundRect">
              <a:avLst/>
            </a:prstGeom>
            <a:solidFill>
              <a:srgbClr val="A9D9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4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หนี้สินหมุนเวียน </a:t>
              </a:r>
              <a:endParaRPr lang="th-TH" sz="24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30412" y="2681615"/>
              <a:ext cx="35074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หนี้สินที่มีระยะเวลาชำระคืนภายใน </a:t>
              </a:r>
              <a:r>
                <a:rPr lang="th-TH" sz="2400">
                  <a:latin typeface="Browallia New" panose="020B0604020202020204" pitchFamily="34" charset="-34"/>
                  <a:cs typeface="Browallia New" panose="020B0604020202020204" pitchFamily="34" charset="-34"/>
                </a:rPr>
                <a:t>1 ปี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944807" y="3347220"/>
              <a:ext cx="2160000" cy="432000"/>
            </a:xfrm>
            <a:prstGeom prst="roundRect">
              <a:avLst/>
            </a:prstGeom>
            <a:solidFill>
              <a:srgbClr val="A9D9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4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หนี้สินไม่หมุนเวียน </a:t>
              </a:r>
              <a:endParaRPr lang="th-TH" sz="24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930412" y="3828621"/>
              <a:ext cx="37991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หนี้สินที่มีระยะเวลาชำระคืนเกินกว่า </a:t>
              </a:r>
              <a:r>
                <a:rPr lang="th-TH" sz="2400">
                  <a:latin typeface="Browallia New" panose="020B0604020202020204" pitchFamily="34" charset="-34"/>
                  <a:cs typeface="Browallia New" panose="020B0604020202020204" pitchFamily="34" charset="-34"/>
                </a:rPr>
                <a:t>1 ปี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960375" y="4454583"/>
              <a:ext cx="2160000" cy="432000"/>
            </a:xfrm>
            <a:prstGeom prst="roundRect">
              <a:avLst/>
            </a:prstGeom>
            <a:solidFill>
              <a:srgbClr val="A9D9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4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ส่วนของเจ้าของ</a:t>
              </a:r>
              <a:endParaRPr lang="th-TH" sz="24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930412" y="4913879"/>
              <a:ext cx="53662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ส่วนที่เจ้าของกิจการมีสิทธิ/ส่วนได้เสียในสินทรัพย์</a:t>
              </a:r>
              <a:br>
                <a:rPr lang="th-TH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หลังหักสิทธิเรียกร้องของเจ้าหนี้หรือหนี้สิน</a:t>
              </a:r>
              <a:endParaRPr lang="th-TH" sz="240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966922" y="2725517"/>
              <a:ext cx="7094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XX</a:t>
              </a:r>
              <a:endParaRPr lang="th-TH" sz="240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48267" y="4486588"/>
              <a:ext cx="7094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XX</a:t>
              </a:r>
              <a:endParaRPr lang="th-TH" sz="240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194832" y="2681615"/>
              <a:ext cx="7094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XX</a:t>
              </a:r>
              <a:endParaRPr lang="th-TH" sz="240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194832" y="3828621"/>
              <a:ext cx="7094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XX</a:t>
              </a:r>
              <a:endParaRPr lang="th-TH" sz="240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194832" y="4909092"/>
              <a:ext cx="7094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XX</a:t>
              </a:r>
              <a:endParaRPr lang="th-TH" sz="240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4578897" y="6124179"/>
              <a:ext cx="989044" cy="507106"/>
              <a:chOff x="4346882" y="5974051"/>
              <a:chExt cx="989044" cy="507106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4626518" y="6019492"/>
                <a:ext cx="7094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XXX</a:t>
                </a:r>
                <a:endParaRPr lang="th-TH" sz="2400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4351888" y="5974051"/>
                <a:ext cx="929809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346882" y="6481157"/>
                <a:ext cx="929809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9779602" y="6124179"/>
              <a:ext cx="984038" cy="507106"/>
              <a:chOff x="10393757" y="5974051"/>
              <a:chExt cx="984038" cy="50710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0668387" y="6019492"/>
                <a:ext cx="7094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XXX</a:t>
                </a:r>
                <a:endParaRPr lang="th-TH" sz="2400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10393757" y="5974051"/>
                <a:ext cx="929809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0416047" y="6481157"/>
                <a:ext cx="929809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5" name="Rectangle 74"/>
            <p:cNvSpPr/>
            <p:nvPr/>
          </p:nvSpPr>
          <p:spPr>
            <a:xfrm>
              <a:off x="772387" y="2129645"/>
              <a:ext cx="4922581" cy="3759616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896989" y="2128051"/>
              <a:ext cx="4932000" cy="221485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899409" y="4405223"/>
              <a:ext cx="4932000" cy="1484038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84" name="Oval 83"/>
          <p:cNvSpPr/>
          <p:nvPr/>
        </p:nvSpPr>
        <p:spPr>
          <a:xfrm>
            <a:off x="10139878" y="5764975"/>
            <a:ext cx="706013" cy="731667"/>
          </a:xfrm>
          <a:prstGeom prst="ellipse">
            <a:avLst/>
          </a:prstGeom>
          <a:noFill/>
          <a:ln w="28575">
            <a:solidFill>
              <a:srgbClr val="1F765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9" name="Group 48"/>
          <p:cNvGrpSpPr/>
          <p:nvPr/>
        </p:nvGrpSpPr>
        <p:grpSpPr>
          <a:xfrm>
            <a:off x="201381" y="484337"/>
            <a:ext cx="914188" cy="744330"/>
            <a:chOff x="514274" y="1825625"/>
            <a:chExt cx="1440000" cy="1154525"/>
          </a:xfrm>
        </p:grpSpPr>
        <p:sp>
          <p:nvSpPr>
            <p:cNvPr id="50" name="Rounded Rectangle 49"/>
            <p:cNvSpPr/>
            <p:nvPr/>
          </p:nvSpPr>
          <p:spPr>
            <a:xfrm>
              <a:off x="514274" y="1825625"/>
              <a:ext cx="1440000" cy="1154525"/>
            </a:xfrm>
            <a:prstGeom prst="roundRect">
              <a:avLst/>
            </a:prstGeom>
            <a:solidFill>
              <a:srgbClr val="A9D9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A9D9C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6" y="1947680"/>
              <a:ext cx="859248" cy="846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84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 smtClean="0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งบกำไรขาดทุน</a:t>
            </a:r>
            <a:endParaRPr lang="th-TH" b="1">
              <a:solidFill>
                <a:srgbClr val="2E3387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860753" y="1690810"/>
            <a:ext cx="2514726" cy="432000"/>
          </a:xfrm>
          <a:prstGeom prst="roundRect">
            <a:avLst/>
          </a:prstGeom>
          <a:solidFill>
            <a:srgbClr val="A9D9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รายได้ค่าขายสินค้า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860751" y="3917593"/>
            <a:ext cx="2514729" cy="432000"/>
          </a:xfrm>
          <a:prstGeom prst="roundRect">
            <a:avLst/>
          </a:prstGeom>
          <a:solidFill>
            <a:srgbClr val="A9D9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กำไรก่อนหักค่าใช้จ่าย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844812" y="2208159"/>
            <a:ext cx="47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หัก</a:t>
            </a:r>
            <a:r>
              <a:rPr lang="th-TH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ต้นทุนขาย (เช่น ค่าวัตถุดิบ ค่าแรงในการผลิต)</a:t>
            </a:r>
            <a:endParaRPr lang="th-TH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825038" y="4422422"/>
            <a:ext cx="6481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หัก</a:t>
            </a:r>
            <a:r>
              <a:rPr lang="th-TH" sz="24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ค่าใช้จ่ายในการขาย (เช่น ค่าคอมมิชชัน)</a:t>
            </a:r>
          </a:p>
          <a:p>
            <a:r>
              <a:rPr lang="th-TH" sz="24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ค่าใช้จ่ายในการบริหาร (เช่น ค่าน้ำ ค่าไฟ ค่าเช่า เงินเดือนพนักงาน)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741718" y="2208159"/>
            <a:ext cx="709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endParaRPr lang="th-TH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741718" y="3346243"/>
            <a:ext cx="709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endParaRPr lang="th-TH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860751" y="2815044"/>
            <a:ext cx="2514727" cy="432000"/>
          </a:xfrm>
          <a:prstGeom prst="roundRect">
            <a:avLst/>
          </a:prstGeom>
          <a:solidFill>
            <a:srgbClr val="A9D9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กำไรขั้นต้น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842921" y="3346243"/>
            <a:ext cx="5359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บวก</a:t>
            </a:r>
            <a:r>
              <a:rPr lang="th-TH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รายได้อื่น (เช่น ดอกเบี้ยรับ กำไรจากการขายสินทรัพย์) </a:t>
            </a:r>
            <a:endParaRPr lang="th-TH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869000" y="5399104"/>
            <a:ext cx="2506479" cy="432000"/>
          </a:xfrm>
          <a:prstGeom prst="roundRect">
            <a:avLst/>
          </a:prstGeom>
          <a:solidFill>
            <a:srgbClr val="A9D9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กำไร (ขาดทุน) สุทธิ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741718" y="1675978"/>
            <a:ext cx="709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endParaRPr lang="th-TH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760360" y="2800212"/>
            <a:ext cx="709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endParaRPr lang="th-TH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741718" y="3902761"/>
            <a:ext cx="709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endParaRPr lang="th-TH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741718" y="4414585"/>
            <a:ext cx="709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endParaRPr lang="th-TH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9483798" y="2738005"/>
            <a:ext cx="9298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517983" y="3706532"/>
            <a:ext cx="9298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642183" y="986270"/>
            <a:ext cx="545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สำหรับระยะเวลา.............. สิ้นสุด ณ วันที่..................</a:t>
            </a:r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9737704" y="4819651"/>
            <a:ext cx="709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endParaRPr lang="th-TH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9291310" y="5361551"/>
            <a:ext cx="989044" cy="507106"/>
            <a:chOff x="4715377" y="6220431"/>
            <a:chExt cx="989044" cy="507106"/>
          </a:xfrm>
        </p:grpSpPr>
        <p:sp>
          <p:nvSpPr>
            <p:cNvPr id="87" name="Rectangle 86"/>
            <p:cNvSpPr/>
            <p:nvPr/>
          </p:nvSpPr>
          <p:spPr>
            <a:xfrm>
              <a:off x="4995013" y="6265872"/>
              <a:ext cx="7094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XXX</a:t>
              </a:r>
              <a:endParaRPr lang="th-TH" sz="240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4720383" y="6220431"/>
              <a:ext cx="92980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715377" y="6727537"/>
              <a:ext cx="92980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0" name="Rectangle 89"/>
          <p:cNvSpPr/>
          <p:nvPr/>
        </p:nvSpPr>
        <p:spPr>
          <a:xfrm>
            <a:off x="1374085" y="1496929"/>
            <a:ext cx="9553570" cy="44885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1064" y="521454"/>
            <a:ext cx="1022520" cy="877040"/>
            <a:chOff x="514274" y="3195819"/>
            <a:chExt cx="1476000" cy="1154525"/>
          </a:xfrm>
        </p:grpSpPr>
        <p:sp>
          <p:nvSpPr>
            <p:cNvPr id="27" name="Rounded Rectangle 26"/>
            <p:cNvSpPr/>
            <p:nvPr/>
          </p:nvSpPr>
          <p:spPr>
            <a:xfrm>
              <a:off x="514274" y="3195819"/>
              <a:ext cx="1476000" cy="1154525"/>
            </a:xfrm>
            <a:prstGeom prst="roundRect">
              <a:avLst/>
            </a:prstGeom>
            <a:solidFill>
              <a:srgbClr val="A9D9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A9D9C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722" y="3392763"/>
              <a:ext cx="893526" cy="918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4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 smtClean="0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งบกระแสเงินสด</a:t>
            </a:r>
            <a:endParaRPr lang="th-TH" b="1">
              <a:solidFill>
                <a:srgbClr val="2E3387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2684" y="656382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395534" y="1108282"/>
            <a:ext cx="3633665" cy="396000"/>
          </a:xfrm>
          <a:prstGeom prst="roundRect">
            <a:avLst/>
          </a:prstGeom>
          <a:solidFill>
            <a:srgbClr val="A9D9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กระแสเงินสดจากกิจกรรมดำเนินงาน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395534" y="4341686"/>
            <a:ext cx="3633664" cy="396000"/>
          </a:xfrm>
          <a:prstGeom prst="roundRect">
            <a:avLst/>
          </a:prstGeom>
          <a:solidFill>
            <a:srgbClr val="A9D9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กระแสเงินสดจากกิจกรรมจัดหาเงิน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79594" y="1530381"/>
            <a:ext cx="10401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เงินสดรับจากการขาย</a:t>
            </a:r>
            <a:r>
              <a:rPr lang="th-TH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  </a:t>
            </a:r>
            <a:r>
              <a:rPr lang="en-US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				 XX</a:t>
            </a:r>
            <a:endParaRPr lang="th-TH" sz="24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เงินสดจ่ายค่าสาธารณูปโภค 						</a:t>
            </a:r>
            <a:r>
              <a:rPr lang="th-TH" sz="240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40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r>
              <a:rPr lang="th-TH" sz="240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r>
              <a:rPr lang="th-TH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เงินสดจ่ายค่าวัตถุดิบ 							</a:t>
            </a:r>
            <a:r>
              <a:rPr lang="th-TH" sz="240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40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r>
              <a:rPr lang="th-TH" sz="240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24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เงินสดจ่ายค่าแรงงาน 						</a:t>
            </a:r>
            <a:r>
              <a:rPr lang="th-TH" sz="240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40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r>
              <a:rPr lang="th-TH" sz="240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240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59819" y="4772087"/>
            <a:ext cx="10272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เงินสดจ่ายจากการชำระ</a:t>
            </a:r>
            <a:r>
              <a:rPr lang="th-TH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เงินกู้ 						</a:t>
            </a:r>
            <a:r>
              <a:rPr lang="th-TH" sz="240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40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r>
              <a:rPr lang="th-TH" sz="240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240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95533" y="3070755"/>
            <a:ext cx="3633665" cy="396000"/>
          </a:xfrm>
          <a:prstGeom prst="roundRect">
            <a:avLst/>
          </a:prstGeom>
          <a:solidFill>
            <a:srgbClr val="A9D9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กระแสเงินสดจากกิจกรรมลงทุน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77703" y="3507036"/>
            <a:ext cx="104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เงินสด</a:t>
            </a:r>
            <a:r>
              <a:rPr lang="th-TH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รับจาก</a:t>
            </a:r>
            <a:r>
              <a:rPr lang="th-TH" sz="240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การขาย</a:t>
            </a:r>
            <a:r>
              <a:rPr lang="th-TH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 </a:t>
            </a:r>
            <a:r>
              <a:rPr lang="en-US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				 XX</a:t>
            </a:r>
            <a:endParaRPr lang="th-TH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240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เงินสดจ่ายจากการซื้อ</a:t>
            </a:r>
            <a:r>
              <a:rPr lang="th-TH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 						</a:t>
            </a:r>
            <a:r>
              <a:rPr lang="th-TH" sz="240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40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r>
              <a:rPr lang="th-TH" sz="240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240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397567" y="5694964"/>
            <a:ext cx="709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endParaRPr lang="th-TH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60370" y="620857"/>
            <a:ext cx="20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ตั้งแต่วันที่...... - ........</a:t>
            </a:r>
            <a:endParaRPr lang="th-TH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77702" y="5698772"/>
            <a:ext cx="5359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บวก</a:t>
            </a:r>
            <a:r>
              <a:rPr lang="th-TH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เงินสดต้นงวด</a:t>
            </a:r>
          </a:p>
          <a:p>
            <a:r>
              <a:rPr lang="th-TH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เงินสด ณ วันสิ้นงวด</a:t>
            </a:r>
            <a:endParaRPr lang="th-TH" sz="24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8538852" y="3049426"/>
            <a:ext cx="9298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0407096" y="2638376"/>
            <a:ext cx="709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endParaRPr lang="th-TH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8538852" y="4267608"/>
            <a:ext cx="9298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0403028" y="5349730"/>
            <a:ext cx="709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endParaRPr lang="th-TH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8538852" y="5236771"/>
            <a:ext cx="9298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468131" y="4792861"/>
            <a:ext cx="709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40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XX)</a:t>
            </a:r>
            <a:endParaRPr lang="th-TH" sz="240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555070" y="6117007"/>
            <a:ext cx="709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XXX</a:t>
            </a:r>
            <a:endParaRPr lang="th-TH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0322972" y="6114098"/>
            <a:ext cx="92980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317966" y="6557406"/>
            <a:ext cx="92980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317966" y="5266213"/>
            <a:ext cx="9298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0379930" y="3898006"/>
            <a:ext cx="709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endParaRPr lang="th-TH" sz="2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37683" y="1014571"/>
            <a:ext cx="10494335" cy="561726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346624" y="5288175"/>
            <a:ext cx="2605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</a:t>
            </a:r>
            <a:r>
              <a:rPr lang="th-TH" sz="24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สดสุทธิเพิ่มขึ้น (ลดลง)</a:t>
            </a:r>
            <a:endParaRPr lang="th-TH" sz="24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32256" y="459646"/>
            <a:ext cx="905425" cy="769022"/>
            <a:chOff x="514274" y="4569283"/>
            <a:chExt cx="1476000" cy="1154525"/>
          </a:xfrm>
        </p:grpSpPr>
        <p:sp>
          <p:nvSpPr>
            <p:cNvPr id="49" name="Rounded Rectangle 48"/>
            <p:cNvSpPr/>
            <p:nvPr/>
          </p:nvSpPr>
          <p:spPr>
            <a:xfrm>
              <a:off x="514274" y="4569283"/>
              <a:ext cx="1476000" cy="1154525"/>
            </a:xfrm>
            <a:prstGeom prst="roundRect">
              <a:avLst/>
            </a:prstGeom>
            <a:solidFill>
              <a:srgbClr val="A9D9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A9D9C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229" y="4841861"/>
              <a:ext cx="699664" cy="723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487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650" y="3079644"/>
            <a:ext cx="11304000" cy="1001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535811"/>
            <a:ext cx="10515600" cy="35538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อยาก</a:t>
            </a:r>
            <a:r>
              <a:rPr lang="th-TH" sz="3600">
                <a:solidFill>
                  <a:schemeClr val="tx1"/>
                </a:solidFill>
              </a:rPr>
              <a:t>เป็นผู้ประกอบการ เริ่มต้น</a:t>
            </a:r>
            <a:r>
              <a:rPr lang="th-TH" sz="3600" smtClean="0">
                <a:solidFill>
                  <a:schemeClr val="tx1"/>
                </a:solidFill>
              </a:rPr>
              <a:t>อย่างไร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h-TH" sz="3600">
                <a:solidFill>
                  <a:schemeClr val="tx1"/>
                </a:solidFill>
              </a:rPr>
              <a:t>ขายของอย่างไรให้มีกำไร</a:t>
            </a:r>
          </a:p>
          <a:p>
            <a:endParaRPr lang="th-TH" sz="360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h-TH" sz="36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z="1800" smtClean="0">
                <a:solidFill>
                  <a:prstClr val="black">
                    <a:tint val="75000"/>
                  </a:prst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pPr/>
              <a:t>17</a:t>
            </a:fld>
            <a:endParaRPr lang="th-TH">
              <a:solidFill>
                <a:prstClr val="black">
                  <a:tint val="75000"/>
                </a:prst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0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 rot="185636">
            <a:off x="9777918" y="5135852"/>
            <a:ext cx="1126439" cy="847605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2" name="Rounded Rectangle 81"/>
          <p:cNvSpPr/>
          <p:nvPr/>
        </p:nvSpPr>
        <p:spPr>
          <a:xfrm rot="21233524">
            <a:off x="3849312" y="4951442"/>
            <a:ext cx="1126439" cy="847605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Rounded Rectangle 55"/>
          <p:cNvSpPr/>
          <p:nvPr/>
        </p:nvSpPr>
        <p:spPr>
          <a:xfrm>
            <a:off x="6358241" y="2060051"/>
            <a:ext cx="1221373" cy="919039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ขายของอย่างไรให้มีกำไร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2684" y="6467570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0842" y="812586"/>
            <a:ext cx="530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th-TH" sz="32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จุดคุ้มทุน คือ อะไร</a:t>
            </a:r>
            <a:endParaRPr lang="th-TH" sz="3200" b="1">
              <a:solidFill>
                <a:srgbClr val="00B0F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16321" y="1388553"/>
            <a:ext cx="4180558" cy="1513427"/>
            <a:chOff x="1792818" y="1660571"/>
            <a:chExt cx="5447660" cy="1565698"/>
          </a:xfrm>
        </p:grpSpPr>
        <p:sp>
          <p:nvSpPr>
            <p:cNvPr id="51" name="Equal 50"/>
            <p:cNvSpPr/>
            <p:nvPr/>
          </p:nvSpPr>
          <p:spPr>
            <a:xfrm>
              <a:off x="4617969" y="1815270"/>
              <a:ext cx="784212" cy="393084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868700" y="2444332"/>
              <a:ext cx="1367978" cy="43046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smtClean="0">
                  <a:solidFill>
                    <a:schemeClr val="bg1">
                      <a:lumMod val="9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ต้นทุนผันแปร 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872500" y="2916477"/>
              <a:ext cx="1367978" cy="309792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ต้นทุนคงที่</a:t>
              </a:r>
              <a:endParaRPr lang="th-TH" sz="16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92818" y="1660571"/>
              <a:ext cx="3168437" cy="881242"/>
              <a:chOff x="1792818" y="1785263"/>
              <a:chExt cx="3168437" cy="881242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924664" y="1785263"/>
                <a:ext cx="2619595" cy="604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2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ยอดขาย</a:t>
                </a:r>
                <a:endParaRPr lang="th-TH" sz="3200" b="1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92818" y="2188895"/>
                <a:ext cx="3168437" cy="477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(ราคาขาย </a:t>
                </a:r>
                <a:r>
                  <a:rPr lang="en-US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X </a:t>
                </a:r>
                <a: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จำนวน)</a:t>
                </a:r>
                <a:endParaRPr lang="th-TH" sz="2400" b="1"/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563851" y="3511828"/>
            <a:ext cx="4217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th-TH" sz="32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จะมีกำไรเมื่อ......</a:t>
            </a:r>
            <a:endParaRPr lang="th-TH" sz="3200" b="1">
              <a:solidFill>
                <a:srgbClr val="00B0F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7615" y="3906226"/>
            <a:ext cx="2780412" cy="1323439"/>
            <a:chOff x="922128" y="3712027"/>
            <a:chExt cx="2780412" cy="1323439"/>
          </a:xfrm>
        </p:grpSpPr>
        <p:grpSp>
          <p:nvGrpSpPr>
            <p:cNvPr id="39" name="Group 38"/>
            <p:cNvGrpSpPr/>
            <p:nvPr/>
          </p:nvGrpSpPr>
          <p:grpSpPr>
            <a:xfrm>
              <a:off x="922128" y="3935454"/>
              <a:ext cx="2431474" cy="759988"/>
              <a:chOff x="2739525" y="1649342"/>
              <a:chExt cx="3168438" cy="78623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440879" y="1649342"/>
                <a:ext cx="14886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ยอดขาย</a:t>
                </a:r>
                <a:endParaRPr lang="th-TH" b="1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739525" y="1957968"/>
                <a:ext cx="3168438" cy="477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(ราคาขาย </a:t>
                </a:r>
                <a:r>
                  <a:rPr lang="en-US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X </a:t>
                </a:r>
                <a: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จำนวน)</a:t>
                </a:r>
                <a:endParaRPr lang="th-TH" sz="2400" b="1"/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3112782" y="3712027"/>
              <a:ext cx="589758" cy="132343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8000" b="1">
                  <a:latin typeface="Browallia New" panose="020B0604020202020204" pitchFamily="34" charset="-34"/>
                  <a:cs typeface="Browallia New" panose="020B0604020202020204" pitchFamily="34" charset="-34"/>
                  <a:sym typeface="Symbol" panose="05050102010706020507" pitchFamily="18" charset="2"/>
                </a:rPr>
                <a:t>&gt;</a:t>
              </a:r>
              <a:endParaRPr lang="th-TH" sz="8000" b="1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891312" y="3520535"/>
            <a:ext cx="4217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th-TH" sz="32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จะขาดทุนเมื่อ......  </a:t>
            </a:r>
            <a:endParaRPr lang="th-TH" sz="3200" b="1">
              <a:solidFill>
                <a:srgbClr val="00B0F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5342" y="1373959"/>
            <a:ext cx="184518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h-TH"/>
            </a:defPPr>
            <a:lvl1pPr algn="ctr">
              <a:defRPr sz="4800" b="1"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th-TH" sz="3200"/>
              <a:t>ต้นทุน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73662" y="4227164"/>
            <a:ext cx="95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</a:t>
            </a:r>
            <a:endParaRPr lang="th-TH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8464" y="3021035"/>
            <a:ext cx="3906934" cy="14030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33" y="2236226"/>
            <a:ext cx="1381196" cy="793791"/>
          </a:xfrm>
          <a:prstGeom prst="rect">
            <a:avLst/>
          </a:prstGeom>
        </p:spPr>
      </p:pic>
      <p:sp>
        <p:nvSpPr>
          <p:cNvPr id="16" name="Isosceles Triangle 15"/>
          <p:cNvSpPr/>
          <p:nvPr/>
        </p:nvSpPr>
        <p:spPr>
          <a:xfrm>
            <a:off x="5418506" y="3146191"/>
            <a:ext cx="290560" cy="250483"/>
          </a:xfrm>
          <a:prstGeom prst="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8" name="Rectangle 77"/>
          <p:cNvSpPr/>
          <p:nvPr/>
        </p:nvSpPr>
        <p:spPr>
          <a:xfrm rot="21162176">
            <a:off x="1326410" y="5951762"/>
            <a:ext cx="3906934" cy="14030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9" name="Isosceles Triangle 78"/>
          <p:cNvSpPr/>
          <p:nvPr/>
        </p:nvSpPr>
        <p:spPr>
          <a:xfrm>
            <a:off x="3159898" y="6066734"/>
            <a:ext cx="290560" cy="25048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8050">
            <a:off x="1336482" y="5517811"/>
            <a:ext cx="1121713" cy="64466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8050">
            <a:off x="1270236" y="5254460"/>
            <a:ext cx="1121713" cy="644663"/>
          </a:xfrm>
          <a:prstGeom prst="rect">
            <a:avLst/>
          </a:prstGeom>
        </p:spPr>
      </p:pic>
      <p:sp>
        <p:nvSpPr>
          <p:cNvPr id="80" name="Rounded Rectangle 79"/>
          <p:cNvSpPr/>
          <p:nvPr/>
        </p:nvSpPr>
        <p:spPr>
          <a:xfrm>
            <a:off x="3873662" y="5015223"/>
            <a:ext cx="1049792" cy="41609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smtClean="0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ต้นทุนผันแปร 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873662" y="5464585"/>
            <a:ext cx="1049792" cy="299450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ต้นทุนคงที่</a:t>
            </a:r>
            <a:endParaRPr lang="th-TH" sz="1600" b="1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9811159" y="5175512"/>
            <a:ext cx="1049792" cy="41609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smtClean="0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ต้นทุนผันแปร 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9814076" y="5631894"/>
            <a:ext cx="1049792" cy="299450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ต้นทุนคงที่</a:t>
            </a:r>
            <a:endParaRPr lang="th-TH" sz="1600" b="1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3" name="Rectangle 102"/>
          <p:cNvSpPr/>
          <p:nvPr/>
        </p:nvSpPr>
        <p:spPr>
          <a:xfrm rot="417991">
            <a:off x="7057321" y="5894330"/>
            <a:ext cx="3906934" cy="14030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4" name="Isosceles Triangle 103"/>
          <p:cNvSpPr/>
          <p:nvPr/>
        </p:nvSpPr>
        <p:spPr>
          <a:xfrm>
            <a:off x="8865508" y="6020568"/>
            <a:ext cx="290560" cy="25048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58" y="5372839"/>
            <a:ext cx="1243369" cy="417462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10027343" y="4182194"/>
            <a:ext cx="95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</a:t>
            </a:r>
            <a:endParaRPr lang="th-TH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377709" y="4104404"/>
            <a:ext cx="1142370" cy="50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ยอดขาย</a:t>
            </a:r>
            <a:endParaRPr lang="th-TH" b="1"/>
          </a:p>
        </p:txBody>
      </p:sp>
      <p:sp>
        <p:nvSpPr>
          <p:cNvPr id="108" name="Rectangle 107"/>
          <p:cNvSpPr/>
          <p:nvPr/>
        </p:nvSpPr>
        <p:spPr>
          <a:xfrm>
            <a:off x="6839487" y="4402727"/>
            <a:ext cx="2431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(ราคาขาย </a:t>
            </a:r>
            <a:r>
              <a:rPr lang="en-US" sz="24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X </a:t>
            </a:r>
            <a:r>
              <a:rPr lang="th-TH" sz="24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จำนวน)</a:t>
            </a:r>
            <a:endParaRPr lang="th-TH" sz="2400" b="1"/>
          </a:p>
        </p:txBody>
      </p:sp>
      <p:sp>
        <p:nvSpPr>
          <p:cNvPr id="109" name="Rectangle 108"/>
          <p:cNvSpPr/>
          <p:nvPr/>
        </p:nvSpPr>
        <p:spPr>
          <a:xfrm>
            <a:off x="9100914" y="3876240"/>
            <a:ext cx="589758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8000" b="1">
                <a:latin typeface="Browallia New" panose="020B0604020202020204" pitchFamily="34" charset="-34"/>
                <a:cs typeface="Browallia New" panose="020B0604020202020204" pitchFamily="34" charset="-34"/>
                <a:sym typeface="Symbol" panose="05050102010706020507" pitchFamily="18" charset="2"/>
              </a:rPr>
              <a:t>&lt;</a:t>
            </a:r>
            <a:endParaRPr lang="th-TH" sz="8000" b="1"/>
          </a:p>
        </p:txBody>
      </p:sp>
    </p:spTree>
    <p:extLst>
      <p:ext uri="{BB962C8B-B14F-4D97-AF65-F5344CB8AC3E}">
        <p14:creationId xmlns:p14="http://schemas.microsoft.com/office/powerpoint/2010/main" val="285221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2" grpId="0" animBg="1"/>
      <p:bldP spid="56" grpId="0" animBg="1"/>
      <p:bldP spid="55" grpId="0"/>
      <p:bldP spid="73" grpId="0"/>
      <p:bldP spid="75" grpId="0"/>
      <p:bldP spid="9" grpId="0"/>
      <p:bldP spid="60" grpId="0"/>
      <p:bldP spid="14" grpId="0" animBg="1"/>
      <p:bldP spid="16" grpId="0" animBg="1"/>
      <p:bldP spid="78" grpId="0" animBg="1"/>
      <p:bldP spid="79" grpId="0" animBg="1"/>
      <p:bldP spid="80" grpId="0" animBg="1"/>
      <p:bldP spid="81" grpId="0" animBg="1"/>
      <p:bldP spid="101" grpId="0" animBg="1"/>
      <p:bldP spid="102" grpId="0" animBg="1"/>
      <p:bldP spid="103" grpId="0" animBg="1"/>
      <p:bldP spid="104" grpId="0" animBg="1"/>
      <p:bldP spid="106" grpId="0"/>
      <p:bldP spid="107" grpId="0"/>
      <p:bldP spid="108" grpId="0"/>
      <p:bldP spid="1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ขายของอย่างไรให้มีกำไร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2684" y="6467570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0474" y="1228667"/>
            <a:ext cx="4217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th-TH" sz="3200" b="1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เมื่อไรจึงจะคืนทุน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07039" y="2170936"/>
            <a:ext cx="10226610" cy="2993346"/>
            <a:chOff x="1407039" y="2170936"/>
            <a:chExt cx="10226610" cy="2993346"/>
          </a:xfrm>
        </p:grpSpPr>
        <p:sp>
          <p:nvSpPr>
            <p:cNvPr id="40" name="Rectangle 39"/>
            <p:cNvSpPr/>
            <p:nvPr/>
          </p:nvSpPr>
          <p:spPr>
            <a:xfrm>
              <a:off x="1407039" y="2170936"/>
              <a:ext cx="9978845" cy="2993346"/>
            </a:xfrm>
            <a:prstGeom prst="rect">
              <a:avLst/>
            </a:prstGeom>
            <a:solidFill>
              <a:srgbClr val="CEE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848722" y="2842723"/>
              <a:ext cx="2074607" cy="1721615"/>
              <a:chOff x="1447628" y="1971144"/>
              <a:chExt cx="2249953" cy="1861103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5142" y="1971144"/>
                <a:ext cx="1404061" cy="1399532"/>
              </a:xfrm>
              <a:prstGeom prst="rect">
                <a:avLst/>
              </a:prstGeom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1447628" y="3266636"/>
                <a:ext cx="2249953" cy="565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จุดคุ้มทุน (หน่วย)</a:t>
                </a:r>
                <a:endParaRPr lang="th-TH" b="1"/>
              </a:p>
            </p:txBody>
          </p:sp>
        </p:grpSp>
        <p:sp>
          <p:nvSpPr>
            <p:cNvPr id="60" name="Rounded Rectangle 59"/>
            <p:cNvSpPr/>
            <p:nvPr/>
          </p:nvSpPr>
          <p:spPr>
            <a:xfrm>
              <a:off x="6442302" y="2924741"/>
              <a:ext cx="2511995" cy="753928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ต้นทุนคงที่</a:t>
              </a:r>
              <a:endParaRPr lang="th-TH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1" name="Minus 60"/>
            <p:cNvSpPr/>
            <p:nvPr/>
          </p:nvSpPr>
          <p:spPr>
            <a:xfrm>
              <a:off x="4166755" y="3637105"/>
              <a:ext cx="7466894" cy="482042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232363" y="4062705"/>
              <a:ext cx="22541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ราคาขายต่อหน่วย </a:t>
              </a:r>
              <a:endParaRPr lang="th-TH" b="1"/>
            </a:p>
          </p:txBody>
        </p:sp>
        <p:sp>
          <p:nvSpPr>
            <p:cNvPr id="63" name="Minus 62"/>
            <p:cNvSpPr/>
            <p:nvPr/>
          </p:nvSpPr>
          <p:spPr>
            <a:xfrm>
              <a:off x="7451313" y="4043918"/>
              <a:ext cx="539847" cy="549570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022334" y="4068607"/>
              <a:ext cx="275267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ต้นทุนผันแปรต่อหน่วย </a:t>
              </a:r>
              <a:endParaRPr lang="th-TH" b="1"/>
            </a:p>
          </p:txBody>
        </p:sp>
        <p:sp>
          <p:nvSpPr>
            <p:cNvPr id="65" name="Equal 64"/>
            <p:cNvSpPr/>
            <p:nvPr/>
          </p:nvSpPr>
          <p:spPr>
            <a:xfrm>
              <a:off x="4049032" y="3648036"/>
              <a:ext cx="784213" cy="393084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2547814" y="1135201"/>
            <a:ext cx="7788976" cy="77170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..........เมื่อ</a:t>
            </a:r>
            <a:r>
              <a:rPr lang="th-TH" sz="32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ขาย</a:t>
            </a:r>
            <a:r>
              <a:rPr lang="th-TH" sz="32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สินค้าให้ได้อย่างน้อยเท่ากับจุดคุ้มทุน </a:t>
            </a:r>
            <a:endParaRPr lang="th-TH" sz="3200" b="1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6958" y="2450363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7346" y="473369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3513" y="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3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535811"/>
            <a:ext cx="10515600" cy="35538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อยากเป็นผู้ประกอบการ </a:t>
            </a:r>
            <a:r>
              <a:rPr lang="th-TH" sz="3600">
                <a:solidFill>
                  <a:schemeClr val="tx1"/>
                </a:solidFill>
              </a:rPr>
              <a:t>เริ่มต้น</a:t>
            </a:r>
            <a:r>
              <a:rPr lang="th-TH" sz="3600" smtClean="0">
                <a:solidFill>
                  <a:schemeClr val="tx1"/>
                </a:solidFill>
              </a:rPr>
              <a:t>อย่างไร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h-TH" sz="3600">
                <a:solidFill>
                  <a:schemeClr val="tx1"/>
                </a:solidFill>
              </a:rPr>
              <a:t>ขายของอย่างไรให้มีกำไร</a:t>
            </a:r>
          </a:p>
          <a:p>
            <a:endParaRPr lang="th-TH" sz="360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h-TH" sz="36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z="1800" smtClean="0">
                <a:solidFill>
                  <a:prstClr val="black">
                    <a:tint val="75000"/>
                  </a:prst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pPr/>
              <a:t>2</a:t>
            </a:fld>
            <a:endParaRPr lang="th-TH" sz="1800">
              <a:solidFill>
                <a:prstClr val="black">
                  <a:tint val="75000"/>
                </a:prst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70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ขายของอย่างไรให้มีกำไร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2684" y="6467570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7266" y="1174128"/>
            <a:ext cx="4217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th-TH" sz="32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วิธีคำนวณจุดคุ้มทุน</a:t>
            </a:r>
            <a:endParaRPr lang="th-TH" sz="3200" b="1">
              <a:solidFill>
                <a:srgbClr val="00B0F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508124" y="1801644"/>
            <a:ext cx="3215348" cy="2893893"/>
            <a:chOff x="1188257" y="1595655"/>
            <a:chExt cx="3382374" cy="3101608"/>
          </a:xfrm>
        </p:grpSpPr>
        <p:sp>
          <p:nvSpPr>
            <p:cNvPr id="34" name="Rectangle 33"/>
            <p:cNvSpPr/>
            <p:nvPr/>
          </p:nvSpPr>
          <p:spPr>
            <a:xfrm>
              <a:off x="2647561" y="3674673"/>
              <a:ext cx="1786102" cy="1022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ต้นทุนผันแปร</a:t>
              </a:r>
              <a:b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   20 บาท/ชิ้น</a:t>
              </a:r>
              <a:endParaRPr lang="th-TH" b="1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60" y="1595655"/>
              <a:ext cx="2835271" cy="2764806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188257" y="2982910"/>
              <a:ext cx="1594065" cy="1022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ราคาขาย </a:t>
              </a:r>
              <a:b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30 บาท/ชิ้น</a:t>
              </a:r>
              <a:endParaRPr lang="th-TH" b="1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10579051" y="2884428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10</a:t>
            </a:r>
            <a:r>
              <a:rPr lang="en-US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,000</a:t>
            </a:r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บาท</a:t>
            </a:r>
            <a:endParaRPr lang="th-TH" b="1"/>
          </a:p>
        </p:txBody>
      </p:sp>
      <p:sp>
        <p:nvSpPr>
          <p:cNvPr id="44" name="Right Brace 43"/>
          <p:cNvSpPr/>
          <p:nvPr/>
        </p:nvSpPr>
        <p:spPr>
          <a:xfrm>
            <a:off x="10157912" y="2263705"/>
            <a:ext cx="313898" cy="1763320"/>
          </a:xfrm>
          <a:prstGeom prst="rightBrac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7" y="2153041"/>
            <a:ext cx="2737830" cy="200842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052829" y="2050918"/>
            <a:ext cx="3025596" cy="2089395"/>
            <a:chOff x="7052829" y="2050918"/>
            <a:chExt cx="3025596" cy="2089395"/>
          </a:xfrm>
        </p:grpSpPr>
        <p:sp>
          <p:nvSpPr>
            <p:cNvPr id="24" name="Rectangle 23"/>
            <p:cNvSpPr/>
            <p:nvPr/>
          </p:nvSpPr>
          <p:spPr>
            <a:xfrm>
              <a:off x="7052829" y="2591310"/>
              <a:ext cx="3025596" cy="1522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052829" y="2050918"/>
              <a:ext cx="3025596" cy="448665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ต้นทุนคงที่</a:t>
              </a:r>
              <a:endParaRPr lang="th-TH" sz="24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121771" y="3740203"/>
              <a:ext cx="9845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ค่าเช่าร้าน</a:t>
              </a:r>
              <a:endParaRPr lang="th-TH" sz="2000" b="1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991071" y="3740203"/>
              <a:ext cx="13676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ค่าจ้างพนักงาน</a:t>
              </a:r>
              <a:endParaRPr lang="th-TH" sz="2000" b="1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327117" y="3740203"/>
              <a:ext cx="6763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อื่น ๆ</a:t>
              </a:r>
              <a:endParaRPr lang="th-TH" sz="2000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11359" y="4892426"/>
            <a:ext cx="8781233" cy="1286540"/>
            <a:chOff x="1711359" y="4892426"/>
            <a:chExt cx="8781233" cy="1286540"/>
          </a:xfrm>
        </p:grpSpPr>
        <p:sp>
          <p:nvSpPr>
            <p:cNvPr id="23" name="Rectangle 22"/>
            <p:cNvSpPr/>
            <p:nvPr/>
          </p:nvSpPr>
          <p:spPr>
            <a:xfrm>
              <a:off x="1711359" y="4892426"/>
              <a:ext cx="8781233" cy="1286540"/>
            </a:xfrm>
            <a:prstGeom prst="rect">
              <a:avLst/>
            </a:prstGeom>
            <a:solidFill>
              <a:srgbClr val="CEE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325277" y="5243813"/>
              <a:ext cx="20746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จุดคุ้มทุน (หน่วย)</a:t>
              </a:r>
              <a:endParaRPr lang="th-TH" b="1"/>
            </a:p>
          </p:txBody>
        </p:sp>
        <p:sp>
          <p:nvSpPr>
            <p:cNvPr id="28" name="Minus 27"/>
            <p:cNvSpPr/>
            <p:nvPr/>
          </p:nvSpPr>
          <p:spPr>
            <a:xfrm>
              <a:off x="5372101" y="5310041"/>
              <a:ext cx="2264899" cy="482042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34677" y="5559042"/>
              <a:ext cx="4828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30</a:t>
              </a:r>
              <a:endParaRPr lang="th-TH" sz="3200" b="1"/>
            </a:p>
          </p:txBody>
        </p:sp>
        <p:sp>
          <p:nvSpPr>
            <p:cNvPr id="30" name="Minus 29"/>
            <p:cNvSpPr/>
            <p:nvPr/>
          </p:nvSpPr>
          <p:spPr>
            <a:xfrm>
              <a:off x="6264336" y="5589146"/>
              <a:ext cx="451161" cy="482042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84113" y="5569480"/>
              <a:ext cx="4828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20</a:t>
              </a:r>
              <a:endParaRPr lang="th-TH" sz="3200" b="1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85260" y="5047271"/>
              <a:ext cx="10038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10</a:t>
              </a:r>
              <a:r>
                <a:rPr lang="en-US" sz="32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,000</a:t>
              </a:r>
              <a:endParaRPr lang="th-TH" sz="3200" b="1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477087" y="5198617"/>
              <a:ext cx="8547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1</a:t>
              </a:r>
              <a:r>
                <a:rPr lang="en-US" sz="32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,000</a:t>
              </a:r>
              <a:endParaRPr lang="th-TH" sz="3200" b="1"/>
            </a:p>
          </p:txBody>
        </p:sp>
        <p:sp>
          <p:nvSpPr>
            <p:cNvPr id="48" name="Equal 47"/>
            <p:cNvSpPr/>
            <p:nvPr/>
          </p:nvSpPr>
          <p:spPr>
            <a:xfrm>
              <a:off x="4622044" y="5323308"/>
              <a:ext cx="601808" cy="379961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Equal 48"/>
            <p:cNvSpPr/>
            <p:nvPr/>
          </p:nvSpPr>
          <p:spPr>
            <a:xfrm>
              <a:off x="7574655" y="5319092"/>
              <a:ext cx="601808" cy="379961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98" y="2639189"/>
            <a:ext cx="894030" cy="106990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55" y="2875608"/>
            <a:ext cx="916497" cy="80648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42" y="2978969"/>
            <a:ext cx="417948" cy="70297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089" y="2934506"/>
            <a:ext cx="454582" cy="78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ขายของอย่างไรให้มีกำไร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2684" y="6467570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8713" y="1194078"/>
            <a:ext cx="616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th-TH" sz="32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วิธีคำนวณจุดคุ้มทุน (กรณีเพิ่มราคาขาย)</a:t>
            </a:r>
            <a:endParaRPr lang="th-TH" sz="3200" b="1">
              <a:solidFill>
                <a:srgbClr val="00B0F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579051" y="2884428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10</a:t>
            </a:r>
            <a:r>
              <a:rPr lang="en-US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,000</a:t>
            </a:r>
            <a:r>
              <a:rPr lang="th-TH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บาท</a:t>
            </a:r>
            <a:endParaRPr lang="th-TH" b="1"/>
          </a:p>
        </p:txBody>
      </p:sp>
      <p:sp>
        <p:nvSpPr>
          <p:cNvPr id="72" name="Right Brace 71"/>
          <p:cNvSpPr/>
          <p:nvPr/>
        </p:nvSpPr>
        <p:spPr>
          <a:xfrm>
            <a:off x="10157912" y="2263705"/>
            <a:ext cx="313898" cy="1763320"/>
          </a:xfrm>
          <a:prstGeom prst="rightBrac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2" y="2109194"/>
            <a:ext cx="2708502" cy="19869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52829" y="2050918"/>
            <a:ext cx="3025596" cy="2121879"/>
            <a:chOff x="7052829" y="2050918"/>
            <a:chExt cx="3025596" cy="2121879"/>
          </a:xfrm>
        </p:grpSpPr>
        <p:grpSp>
          <p:nvGrpSpPr>
            <p:cNvPr id="3" name="Group 2"/>
            <p:cNvGrpSpPr/>
            <p:nvPr/>
          </p:nvGrpSpPr>
          <p:grpSpPr>
            <a:xfrm>
              <a:off x="7052829" y="2050918"/>
              <a:ext cx="3025596" cy="2062499"/>
              <a:chOff x="7052829" y="2050918"/>
              <a:chExt cx="3025596" cy="2062499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7052829" y="2591310"/>
                <a:ext cx="3025596" cy="152210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7052829" y="2050918"/>
                <a:ext cx="3025596" cy="448665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b="1" smtClean="0">
                    <a:solidFill>
                      <a:schemeClr val="tx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ต้นทุนคงที่</a:t>
                </a:r>
                <a:endParaRPr lang="th-TH" sz="2400" b="1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7135023" y="3772687"/>
              <a:ext cx="9845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ค่าเช่าร้าน</a:t>
              </a:r>
              <a:endParaRPr lang="th-TH" sz="2000" b="1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004323" y="3772687"/>
              <a:ext cx="13676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ค่าจ้างพนักงาน</a:t>
              </a:r>
              <a:endParaRPr lang="th-TH" sz="2000" b="1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40369" y="3772687"/>
              <a:ext cx="6763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อื่น ๆ</a:t>
              </a:r>
              <a:endParaRPr lang="th-TH" sz="2000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02842" y="1900483"/>
            <a:ext cx="3126954" cy="2787452"/>
            <a:chOff x="3563104" y="2006946"/>
            <a:chExt cx="3166691" cy="2837797"/>
          </a:xfrm>
        </p:grpSpPr>
        <p:grpSp>
          <p:nvGrpSpPr>
            <p:cNvPr id="58" name="Group 57"/>
            <p:cNvGrpSpPr/>
            <p:nvPr/>
          </p:nvGrpSpPr>
          <p:grpSpPr>
            <a:xfrm>
              <a:off x="3563104" y="2006946"/>
              <a:ext cx="3166691" cy="2837797"/>
              <a:chOff x="1169977" y="1840425"/>
              <a:chExt cx="3331188" cy="3041482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153" y="1840425"/>
                <a:ext cx="2882153" cy="2810522"/>
              </a:xfrm>
              <a:prstGeom prst="rect">
                <a:avLst/>
              </a:prstGeom>
            </p:spPr>
          </p:pic>
          <p:sp>
            <p:nvSpPr>
              <p:cNvPr id="59" name="Rectangle 58"/>
              <p:cNvSpPr/>
              <p:nvPr/>
            </p:nvSpPr>
            <p:spPr>
              <a:xfrm>
                <a:off x="2715063" y="3859314"/>
                <a:ext cx="1786102" cy="1022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ต้นทุนผันแปร</a:t>
                </a:r>
                <a:br>
                  <a:rPr lang="th-TH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</a:br>
                <a:r>
                  <a:rPr lang="th-TH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20 บาท/ชิ้น</a:t>
                </a:r>
                <a:endParaRPr lang="th-TH" b="1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69977" y="3400585"/>
                <a:ext cx="1594065" cy="1022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b="1" smtClean="0">
                    <a:solidFill>
                      <a:srgbClr val="EA5242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ราคาขาย</a:t>
                </a:r>
                <a:r>
                  <a:rPr lang="th-TH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</a:t>
                </a:r>
                <a:br>
                  <a:rPr lang="th-TH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</a:br>
                <a:r>
                  <a:rPr lang="th-TH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35  บาท/ชิ้น</a:t>
                </a:r>
                <a:endParaRPr lang="th-TH" b="1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3568017" y="3890771"/>
              <a:ext cx="507453" cy="513478"/>
            </a:xfrm>
            <a:prstGeom prst="ellipse">
              <a:avLst/>
            </a:prstGeom>
            <a:noFill/>
            <a:ln w="28575">
              <a:solidFill>
                <a:srgbClr val="EA52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94643" y="4954435"/>
            <a:ext cx="8781233" cy="1286540"/>
            <a:chOff x="1594643" y="4954435"/>
            <a:chExt cx="8781233" cy="1286540"/>
          </a:xfrm>
        </p:grpSpPr>
        <p:sp>
          <p:nvSpPr>
            <p:cNvPr id="48" name="Rectangle 47"/>
            <p:cNvSpPr/>
            <p:nvPr/>
          </p:nvSpPr>
          <p:spPr>
            <a:xfrm>
              <a:off x="1594643" y="4954435"/>
              <a:ext cx="8781233" cy="1286540"/>
            </a:xfrm>
            <a:prstGeom prst="rect">
              <a:avLst/>
            </a:prstGeom>
            <a:solidFill>
              <a:srgbClr val="CEE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25277" y="5243813"/>
              <a:ext cx="20746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จุดคุ้มทุน (หน่วย)</a:t>
              </a:r>
              <a:endParaRPr lang="th-TH" b="1"/>
            </a:p>
          </p:txBody>
        </p:sp>
        <p:sp>
          <p:nvSpPr>
            <p:cNvPr id="53" name="Minus 52"/>
            <p:cNvSpPr/>
            <p:nvPr/>
          </p:nvSpPr>
          <p:spPr>
            <a:xfrm>
              <a:off x="5275807" y="5310041"/>
              <a:ext cx="2309592" cy="482042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34677" y="5572690"/>
              <a:ext cx="4828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>
                  <a:latin typeface="Browallia New" panose="020B0604020202020204" pitchFamily="34" charset="-34"/>
                  <a:cs typeface="Browallia New" panose="020B0604020202020204" pitchFamily="34" charset="-34"/>
                </a:rPr>
                <a:t>35</a:t>
              </a:r>
            </a:p>
          </p:txBody>
        </p:sp>
        <p:sp>
          <p:nvSpPr>
            <p:cNvPr id="55" name="Minus 54"/>
            <p:cNvSpPr/>
            <p:nvPr/>
          </p:nvSpPr>
          <p:spPr>
            <a:xfrm>
              <a:off x="6264336" y="5589146"/>
              <a:ext cx="451161" cy="482042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84113" y="5569480"/>
              <a:ext cx="4828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20</a:t>
              </a:r>
              <a:endParaRPr lang="th-TH" sz="3200" b="1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985260" y="5047271"/>
              <a:ext cx="10038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10</a:t>
              </a:r>
              <a:r>
                <a:rPr lang="en-US" sz="32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,000</a:t>
              </a:r>
              <a:endParaRPr lang="th-TH" sz="3200" b="1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477087" y="5198617"/>
              <a:ext cx="6319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smtClean="0">
                  <a:solidFill>
                    <a:srgbClr val="EA524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667</a:t>
              </a:r>
              <a:endParaRPr lang="th-TH" sz="3200" b="1">
                <a:solidFill>
                  <a:srgbClr val="EA5242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5800246" y="5599244"/>
              <a:ext cx="507453" cy="513478"/>
            </a:xfrm>
            <a:prstGeom prst="ellipse">
              <a:avLst/>
            </a:prstGeom>
            <a:noFill/>
            <a:ln w="28575">
              <a:solidFill>
                <a:srgbClr val="EA52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Equal 34"/>
            <p:cNvSpPr/>
            <p:nvPr/>
          </p:nvSpPr>
          <p:spPr>
            <a:xfrm>
              <a:off x="4622044" y="5323308"/>
              <a:ext cx="601808" cy="379961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Equal 35"/>
            <p:cNvSpPr/>
            <p:nvPr/>
          </p:nvSpPr>
          <p:spPr>
            <a:xfrm>
              <a:off x="7533444" y="5310041"/>
              <a:ext cx="601808" cy="379961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98" y="2663465"/>
            <a:ext cx="894030" cy="106990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55" y="2899884"/>
            <a:ext cx="916497" cy="80648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42" y="3003245"/>
            <a:ext cx="417948" cy="70297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089" y="2958782"/>
            <a:ext cx="454582" cy="78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0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1" grpId="0"/>
      <p:bldP spid="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ขายของอย่างไรให้มีกำไร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2684" y="6467570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6590" y="1173251"/>
            <a:ext cx="616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th-TH" sz="32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วิธีคำนวณจุดคุ้มทุน (กรณีลดต้นทุน)</a:t>
            </a:r>
            <a:endParaRPr lang="th-TH" sz="3200" b="1">
              <a:solidFill>
                <a:srgbClr val="00B0F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157912" y="2263705"/>
            <a:ext cx="1865765" cy="1763320"/>
            <a:chOff x="10157912" y="2263705"/>
            <a:chExt cx="1865765" cy="1763320"/>
          </a:xfrm>
        </p:grpSpPr>
        <p:sp>
          <p:nvSpPr>
            <p:cNvPr id="83" name="Rectangle 82"/>
            <p:cNvSpPr/>
            <p:nvPr/>
          </p:nvSpPr>
          <p:spPr>
            <a:xfrm>
              <a:off x="10579051" y="2884428"/>
              <a:ext cx="14446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10</a:t>
              </a:r>
              <a:r>
                <a:rPr lang="en-US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,000</a:t>
              </a:r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 บาท</a:t>
              </a:r>
              <a:endParaRPr lang="th-TH" b="1"/>
            </a:p>
          </p:txBody>
        </p:sp>
        <p:sp>
          <p:nvSpPr>
            <p:cNvPr id="84" name="Right Brace 83"/>
            <p:cNvSpPr/>
            <p:nvPr/>
          </p:nvSpPr>
          <p:spPr>
            <a:xfrm>
              <a:off x="10157912" y="2263705"/>
              <a:ext cx="313898" cy="1763320"/>
            </a:xfrm>
            <a:prstGeom prst="rightBrac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44" y="2117482"/>
            <a:ext cx="2697302" cy="197869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023747" y="2094814"/>
            <a:ext cx="3026924" cy="2108627"/>
            <a:chOff x="7052829" y="2050918"/>
            <a:chExt cx="3026924" cy="2108627"/>
          </a:xfrm>
        </p:grpSpPr>
        <p:sp>
          <p:nvSpPr>
            <p:cNvPr id="35" name="Rectangle 34"/>
            <p:cNvSpPr/>
            <p:nvPr/>
          </p:nvSpPr>
          <p:spPr>
            <a:xfrm>
              <a:off x="7052829" y="2591310"/>
              <a:ext cx="3025596" cy="1522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052829" y="2050918"/>
              <a:ext cx="3025596" cy="448665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ต้นทุนคงที่</a:t>
              </a:r>
              <a:endParaRPr lang="th-TH" sz="24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750" y="2646127"/>
              <a:ext cx="930236" cy="111323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837" y="2855988"/>
              <a:ext cx="916497" cy="806481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7121771" y="3759435"/>
              <a:ext cx="9845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ค่าเช่าร้าน</a:t>
              </a:r>
              <a:endParaRPr lang="th-TH" sz="2000" b="1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991071" y="3759435"/>
              <a:ext cx="13676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ค่าจ้างพนักงาน</a:t>
              </a:r>
              <a:endParaRPr lang="th-TH" sz="2000" b="1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327117" y="3759435"/>
              <a:ext cx="6763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อื่น ๆ</a:t>
              </a:r>
              <a:endParaRPr lang="th-TH" sz="2000" b="1"/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7556" y="2959349"/>
              <a:ext cx="417948" cy="702978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5171" y="2914886"/>
              <a:ext cx="454582" cy="78810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607014" y="1882035"/>
            <a:ext cx="3037158" cy="2793549"/>
            <a:chOff x="3607014" y="1882035"/>
            <a:chExt cx="3037158" cy="2793549"/>
          </a:xfrm>
        </p:grpSpPr>
        <p:grpSp>
          <p:nvGrpSpPr>
            <p:cNvPr id="6" name="Group 5"/>
            <p:cNvGrpSpPr/>
            <p:nvPr/>
          </p:nvGrpSpPr>
          <p:grpSpPr>
            <a:xfrm>
              <a:off x="3607014" y="1882035"/>
              <a:ext cx="3037158" cy="2790426"/>
              <a:chOff x="3607014" y="1882035"/>
              <a:chExt cx="3037158" cy="2790426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4935638" y="3718354"/>
                <a:ext cx="169790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b="1" smtClean="0">
                    <a:solidFill>
                      <a:srgbClr val="EA5242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ต้นทุนผันแปร</a:t>
                </a:r>
                <a:br>
                  <a:rPr lang="th-TH" b="1" smtClean="0">
                    <a:solidFill>
                      <a:srgbClr val="EA5242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</a:br>
                <a:r>
                  <a:rPr lang="th-TH" b="1" smtClean="0">
                    <a:solidFill>
                      <a:srgbClr val="EA5242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</a:t>
                </a:r>
                <a:r>
                  <a:rPr lang="th-TH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18  บาท/ชิ้น</a:t>
                </a:r>
                <a:endParaRPr lang="th-TH" b="1"/>
              </a:p>
            </p:txBody>
          </p: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014" y="1882035"/>
                <a:ext cx="2697158" cy="2581461"/>
              </a:xfrm>
              <a:prstGeom prst="rect">
                <a:avLst/>
              </a:prstGeom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3607014" y="3062090"/>
                <a:ext cx="151534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ราคาขาย </a:t>
                </a:r>
                <a:r>
                  <a:rPr lang="th-TH" b="1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/>
                </a:r>
                <a:br>
                  <a:rPr lang="th-TH" b="1">
                    <a:latin typeface="Browallia New" panose="020B0604020202020204" pitchFamily="34" charset="-34"/>
                    <a:cs typeface="Browallia New" panose="020B0604020202020204" pitchFamily="34" charset="-34"/>
                  </a:rPr>
                </a:br>
                <a:r>
                  <a:rPr lang="th-TH" b="1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30 บาท/ชิ้น</a:t>
                </a:r>
                <a:endParaRPr lang="th-TH" b="1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5114784" y="4161419"/>
              <a:ext cx="473014" cy="514165"/>
            </a:xfrm>
            <a:prstGeom prst="ellipse">
              <a:avLst/>
            </a:prstGeom>
            <a:noFill/>
            <a:ln w="28575">
              <a:solidFill>
                <a:srgbClr val="EA52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94643" y="4923262"/>
            <a:ext cx="8781233" cy="1286540"/>
            <a:chOff x="1594643" y="4923262"/>
            <a:chExt cx="8781233" cy="1286540"/>
          </a:xfrm>
        </p:grpSpPr>
        <p:sp>
          <p:nvSpPr>
            <p:cNvPr id="34" name="Rectangle 33"/>
            <p:cNvSpPr/>
            <p:nvPr/>
          </p:nvSpPr>
          <p:spPr>
            <a:xfrm>
              <a:off x="1594643" y="4923262"/>
              <a:ext cx="8781233" cy="1286540"/>
            </a:xfrm>
            <a:prstGeom prst="rect">
              <a:avLst/>
            </a:prstGeom>
            <a:solidFill>
              <a:srgbClr val="CEE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25277" y="5243813"/>
              <a:ext cx="20746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จุดคุ้มทุน (หน่วย)</a:t>
              </a:r>
              <a:endParaRPr lang="th-TH" b="1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4113" y="5569480"/>
              <a:ext cx="4828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18</a:t>
              </a:r>
              <a:endParaRPr lang="th-TH" sz="3200" b="1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985260" y="5047271"/>
              <a:ext cx="10038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10</a:t>
              </a:r>
              <a:r>
                <a:rPr lang="en-US" sz="32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,000</a:t>
              </a:r>
              <a:endParaRPr lang="th-TH" sz="3200" b="1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477087" y="5198617"/>
              <a:ext cx="6319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smtClean="0">
                  <a:solidFill>
                    <a:srgbClr val="EA524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834</a:t>
              </a:r>
              <a:endParaRPr lang="th-TH" sz="3200" b="1">
                <a:solidFill>
                  <a:srgbClr val="EA5242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834677" y="5559042"/>
              <a:ext cx="4828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30</a:t>
              </a:r>
              <a:endParaRPr lang="th-TH" sz="3200" b="1"/>
            </a:p>
          </p:txBody>
        </p:sp>
        <p:sp>
          <p:nvSpPr>
            <p:cNvPr id="93" name="Oval 92"/>
            <p:cNvSpPr/>
            <p:nvPr/>
          </p:nvSpPr>
          <p:spPr>
            <a:xfrm>
              <a:off x="6682201" y="5598611"/>
              <a:ext cx="507453" cy="513478"/>
            </a:xfrm>
            <a:prstGeom prst="ellipse">
              <a:avLst/>
            </a:prstGeom>
            <a:noFill/>
            <a:ln w="28575">
              <a:solidFill>
                <a:srgbClr val="EA52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Equal 47"/>
            <p:cNvSpPr/>
            <p:nvPr/>
          </p:nvSpPr>
          <p:spPr>
            <a:xfrm>
              <a:off x="4622044" y="5323308"/>
              <a:ext cx="601808" cy="379961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Equal 48"/>
            <p:cNvSpPr/>
            <p:nvPr/>
          </p:nvSpPr>
          <p:spPr>
            <a:xfrm>
              <a:off x="7608654" y="5339658"/>
              <a:ext cx="601808" cy="379961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Minus 49"/>
            <p:cNvSpPr/>
            <p:nvPr/>
          </p:nvSpPr>
          <p:spPr>
            <a:xfrm>
              <a:off x="5317371" y="5310041"/>
              <a:ext cx="2309592" cy="482042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Minus 50"/>
            <p:cNvSpPr/>
            <p:nvPr/>
          </p:nvSpPr>
          <p:spPr>
            <a:xfrm>
              <a:off x="6264336" y="5589146"/>
              <a:ext cx="451161" cy="482042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3135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ขายของอย่างไรให้มีกำไร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2684" y="6467570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713" y="1187441"/>
            <a:ext cx="3541695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th-TH" sz="32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ลดจุดคุ้มทุน ดีอย่างไร</a:t>
            </a:r>
            <a:endParaRPr lang="th-TH" sz="3200" b="1">
              <a:solidFill>
                <a:srgbClr val="00B0F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44364" y="4952350"/>
            <a:ext cx="2245894" cy="1439262"/>
            <a:chOff x="4625126" y="4789884"/>
            <a:chExt cx="2245894" cy="1439262"/>
          </a:xfrm>
        </p:grpSpPr>
        <p:sp>
          <p:nvSpPr>
            <p:cNvPr id="56" name="Down Arrow 55"/>
            <p:cNvSpPr/>
            <p:nvPr/>
          </p:nvSpPr>
          <p:spPr>
            <a:xfrm rot="10800000">
              <a:off x="5534317" y="4789884"/>
              <a:ext cx="756000" cy="900000"/>
            </a:xfrm>
            <a:prstGeom prst="downArrow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25126" y="5705926"/>
              <a:ext cx="22458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th-TH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เพิ่ม</a:t>
              </a:r>
              <a:r>
                <a:rPr lang="th-TH" b="1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ราคา</a:t>
              </a:r>
              <a:r>
                <a:rPr lang="th-TH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ขาย</a:t>
              </a:r>
              <a:endParaRPr lang="th-TH" b="1">
                <a:solidFill>
                  <a:srgbClr val="00808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93901" y="3015108"/>
            <a:ext cx="9784927" cy="1854478"/>
            <a:chOff x="1848722" y="2739010"/>
            <a:chExt cx="9784927" cy="1854478"/>
          </a:xfrm>
        </p:grpSpPr>
        <p:grpSp>
          <p:nvGrpSpPr>
            <p:cNvPr id="34" name="Group 33"/>
            <p:cNvGrpSpPr/>
            <p:nvPr/>
          </p:nvGrpSpPr>
          <p:grpSpPr>
            <a:xfrm>
              <a:off x="1848722" y="2739010"/>
              <a:ext cx="2074607" cy="1825330"/>
              <a:chOff x="1447628" y="1859027"/>
              <a:chExt cx="2249953" cy="1973220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7702" y="1859027"/>
                <a:ext cx="1283092" cy="127895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447628" y="3266636"/>
                <a:ext cx="2249953" cy="565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จุดคุ้มทุน (หน่วย)</a:t>
                </a:r>
                <a:endParaRPr lang="th-TH" b="1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6442302" y="2924741"/>
              <a:ext cx="2511995" cy="753928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ต้นทุนคงที่</a:t>
              </a:r>
              <a:endParaRPr lang="th-TH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36" name="Minus 35"/>
            <p:cNvSpPr/>
            <p:nvPr/>
          </p:nvSpPr>
          <p:spPr>
            <a:xfrm>
              <a:off x="4166755" y="3637105"/>
              <a:ext cx="7466894" cy="482042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232363" y="4062705"/>
              <a:ext cx="22541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ราคาขายต่อหน่วย </a:t>
              </a:r>
              <a:endParaRPr lang="th-TH" b="1"/>
            </a:p>
          </p:txBody>
        </p:sp>
        <p:sp>
          <p:nvSpPr>
            <p:cNvPr id="39" name="Minus 38"/>
            <p:cNvSpPr/>
            <p:nvPr/>
          </p:nvSpPr>
          <p:spPr>
            <a:xfrm>
              <a:off x="7451313" y="4043918"/>
              <a:ext cx="539847" cy="549570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022334" y="4068607"/>
              <a:ext cx="275267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ต้นทุนผันแปรต่อหน่วย </a:t>
              </a:r>
              <a:endParaRPr lang="th-TH" b="1"/>
            </a:p>
          </p:txBody>
        </p:sp>
        <p:sp>
          <p:nvSpPr>
            <p:cNvPr id="41" name="Equal 40"/>
            <p:cNvSpPr/>
            <p:nvPr/>
          </p:nvSpPr>
          <p:spPr>
            <a:xfrm>
              <a:off x="4049032" y="3648036"/>
              <a:ext cx="784213" cy="393084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3742660" y="1219340"/>
            <a:ext cx="7313614" cy="540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.......... </a:t>
            </a:r>
            <a:r>
              <a:rPr lang="th-TH" sz="32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คืน</a:t>
            </a:r>
            <a:r>
              <a:rPr lang="th-TH" sz="32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ทุนและสร้างกำไรได้เร็วขึ้น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8713" y="1967147"/>
            <a:ext cx="4032000" cy="58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th-TH" sz="3200" b="1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ปัจจัย</a:t>
            </a:r>
            <a:r>
              <a:rPr lang="th-TH" sz="32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ที่ช่วยลดจุดคุ้มทุน คือ </a:t>
            </a:r>
            <a:endParaRPr lang="th-TH" sz="3200" b="1">
              <a:solidFill>
                <a:srgbClr val="00B0F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430650" y="2745287"/>
            <a:ext cx="3308132" cy="2567818"/>
            <a:chOff x="8414277" y="2643544"/>
            <a:chExt cx="3308132" cy="2567818"/>
          </a:xfrm>
        </p:grpSpPr>
        <p:sp>
          <p:nvSpPr>
            <p:cNvPr id="50" name="Down Arrow 49"/>
            <p:cNvSpPr/>
            <p:nvPr/>
          </p:nvSpPr>
          <p:spPr>
            <a:xfrm>
              <a:off x="9031068" y="2643544"/>
              <a:ext cx="576000" cy="720000"/>
            </a:xfrm>
            <a:prstGeom prst="downArrow">
              <a:avLst/>
            </a:prstGeom>
            <a:solidFill>
              <a:srgbClr val="E9A6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414277" y="3366951"/>
              <a:ext cx="18222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th-TH" b="1" smtClean="0">
                  <a:solidFill>
                    <a:srgbClr val="EA524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ลดต้นทุนคงที่</a:t>
              </a:r>
              <a:endParaRPr lang="th-TH" b="1">
                <a:solidFill>
                  <a:srgbClr val="EA5242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52" name="Down Arrow 51"/>
            <p:cNvSpPr/>
            <p:nvPr/>
          </p:nvSpPr>
          <p:spPr>
            <a:xfrm>
              <a:off x="10523281" y="3558282"/>
              <a:ext cx="576000" cy="720000"/>
            </a:xfrm>
            <a:prstGeom prst="downArrow">
              <a:avLst/>
            </a:prstGeom>
            <a:solidFill>
              <a:srgbClr val="E9A6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900154" y="4257255"/>
              <a:ext cx="182225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th-TH" b="1" smtClean="0">
                  <a:solidFill>
                    <a:srgbClr val="EA524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ลดต้นทุน</a:t>
              </a:r>
              <a:br>
                <a:rPr lang="th-TH" b="1" smtClean="0">
                  <a:solidFill>
                    <a:srgbClr val="EA524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b="1" smtClean="0">
                  <a:solidFill>
                    <a:srgbClr val="EA524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ผันแปร</a:t>
              </a:r>
              <a:endParaRPr lang="th-TH" b="1">
                <a:solidFill>
                  <a:srgbClr val="EA5242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4425168" y="1956514"/>
            <a:ext cx="2018162" cy="5832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เพิ่มราคาขาย</a:t>
            </a:r>
            <a:endParaRPr lang="th-TH" sz="3200" b="1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177510" y="1956514"/>
            <a:ext cx="4497572" cy="5832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ลดต้นทุน (คงที่ และ/หรือผันแปร)</a:t>
            </a:r>
            <a:endParaRPr lang="th-TH" sz="3200" b="1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882" y="2920351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2118" y="78675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328" y="469909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5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  <p:bldP spid="48" grpId="0"/>
      <p:bldP spid="54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ขายของอย่างไรให้มีกำไร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2684" y="6467570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713" y="1267096"/>
            <a:ext cx="616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th-TH" sz="32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วิธีลดจุดคุ้มทุน (เพิ่มราคาขาย ต้นทุนคงเดิม)</a:t>
            </a:r>
            <a:endParaRPr lang="th-TH" sz="3200" b="1">
              <a:solidFill>
                <a:srgbClr val="00B0F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25126" y="4620582"/>
            <a:ext cx="2245894" cy="1608564"/>
            <a:chOff x="4625126" y="4620582"/>
            <a:chExt cx="2245894" cy="1608564"/>
          </a:xfrm>
        </p:grpSpPr>
        <p:sp>
          <p:nvSpPr>
            <p:cNvPr id="56" name="Down Arrow 55"/>
            <p:cNvSpPr/>
            <p:nvPr/>
          </p:nvSpPr>
          <p:spPr>
            <a:xfrm rot="10800000">
              <a:off x="5470587" y="4620582"/>
              <a:ext cx="862263" cy="1069302"/>
            </a:xfrm>
            <a:prstGeom prst="downArrow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25126" y="5705926"/>
              <a:ext cx="22458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th-TH" b="1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เพิ่มราคา</a:t>
              </a:r>
              <a:r>
                <a:rPr lang="th-TH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ขาย</a:t>
              </a:r>
              <a:endParaRPr lang="th-TH" b="1">
                <a:solidFill>
                  <a:srgbClr val="00808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48773" y="2633054"/>
            <a:ext cx="9762758" cy="1908447"/>
            <a:chOff x="1548773" y="2633054"/>
            <a:chExt cx="9762758" cy="1908447"/>
          </a:xfrm>
        </p:grpSpPr>
        <p:grpSp>
          <p:nvGrpSpPr>
            <p:cNvPr id="7" name="Group 6"/>
            <p:cNvGrpSpPr/>
            <p:nvPr/>
          </p:nvGrpSpPr>
          <p:grpSpPr>
            <a:xfrm>
              <a:off x="1557732" y="2633054"/>
              <a:ext cx="9753799" cy="1908447"/>
              <a:chOff x="1557732" y="2612479"/>
              <a:chExt cx="9753799" cy="190844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7732" y="2612479"/>
                <a:ext cx="1118996" cy="1118996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6120184" y="2852179"/>
                <a:ext cx="2511995" cy="753928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b="1" smtClean="0">
                    <a:solidFill>
                      <a:schemeClr val="tx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ต้นทุนคงที่</a:t>
                </a:r>
                <a:endParaRPr lang="th-TH" b="1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22" name="Minus 21"/>
              <p:cNvSpPr/>
              <p:nvPr/>
            </p:nvSpPr>
            <p:spPr>
              <a:xfrm>
                <a:off x="3844637" y="3564543"/>
                <a:ext cx="7466894" cy="482042"/>
              </a:xfrm>
              <a:prstGeom prst="mathMin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Minus 23"/>
              <p:cNvSpPr/>
              <p:nvPr/>
            </p:nvSpPr>
            <p:spPr>
              <a:xfrm>
                <a:off x="7129195" y="3971356"/>
                <a:ext cx="539847" cy="549570"/>
              </a:xfrm>
              <a:prstGeom prst="mathMin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700216" y="3996045"/>
                <a:ext cx="27526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ต้นทุนผันแปรต่อหน่วย </a:t>
                </a:r>
                <a:endParaRPr lang="th-TH" b="1"/>
              </a:p>
            </p:txBody>
          </p:sp>
          <p:sp>
            <p:nvSpPr>
              <p:cNvPr id="26" name="Equal 25"/>
              <p:cNvSpPr/>
              <p:nvPr/>
            </p:nvSpPr>
            <p:spPr>
              <a:xfrm>
                <a:off x="3726914" y="3575474"/>
                <a:ext cx="784213" cy="393084"/>
              </a:xfrm>
              <a:prstGeom prst="mathEqual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4915461" y="4018281"/>
              <a:ext cx="21884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ราคาขายต่อหน่วย</a:t>
              </a:r>
              <a:endParaRPr lang="th-TH" b="1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48773" y="4018281"/>
              <a:ext cx="20746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จุดคุ้มทุน (หน่วย)</a:t>
              </a:r>
              <a:endParaRPr lang="th-TH" b="1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83747" y="2480310"/>
            <a:ext cx="9927784" cy="2075443"/>
            <a:chOff x="701668" y="7708262"/>
            <a:chExt cx="9927784" cy="2075443"/>
          </a:xfrm>
        </p:grpSpPr>
        <p:sp>
          <p:nvSpPr>
            <p:cNvPr id="11" name="Rectangle 10"/>
            <p:cNvSpPr/>
            <p:nvPr/>
          </p:nvSpPr>
          <p:spPr>
            <a:xfrm>
              <a:off x="701668" y="7708262"/>
              <a:ext cx="2161309" cy="2053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15464" y="8024016"/>
              <a:ext cx="1535998" cy="1579285"/>
              <a:chOff x="1094007" y="4325523"/>
              <a:chExt cx="2504909" cy="2674237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6919" y="4325523"/>
                <a:ext cx="1833651" cy="1903947"/>
              </a:xfrm>
              <a:prstGeom prst="rect">
                <a:avLst/>
              </a:prstGeom>
            </p:spPr>
          </p:pic>
          <p:sp>
            <p:nvSpPr>
              <p:cNvPr id="55" name="Rectangle 54"/>
              <p:cNvSpPr/>
              <p:nvPr/>
            </p:nvSpPr>
            <p:spPr>
              <a:xfrm>
                <a:off x="1094007" y="6322245"/>
                <a:ext cx="2504909" cy="677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000" b="1" smtClean="0">
                    <a:solidFill>
                      <a:srgbClr val="EA5242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จุดคุ้มทุน (หน่วย)</a:t>
                </a:r>
                <a:endParaRPr lang="th-TH" sz="2000" b="1">
                  <a:solidFill>
                    <a:srgbClr val="EA5242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044835" y="8094347"/>
              <a:ext cx="7584617" cy="1689358"/>
              <a:chOff x="3726914" y="2872754"/>
              <a:chExt cx="7584617" cy="1689358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726914" y="2872754"/>
                <a:ext cx="7584617" cy="1668747"/>
                <a:chOff x="3726914" y="2852179"/>
                <a:chExt cx="7584617" cy="1668747"/>
              </a:xfrm>
            </p:grpSpPr>
            <p:sp>
              <p:nvSpPr>
                <p:cNvPr id="64" name="Rounded Rectangle 63"/>
                <p:cNvSpPr/>
                <p:nvPr/>
              </p:nvSpPr>
              <p:spPr>
                <a:xfrm>
                  <a:off x="6120184" y="2852179"/>
                  <a:ext cx="2511995" cy="75392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b="1" smtClean="0">
                      <a:solidFill>
                        <a:schemeClr val="tx1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ต้นทุนคงที่</a:t>
                  </a:r>
                  <a:endParaRPr lang="th-TH" b="1">
                    <a:solidFill>
                      <a:schemeClr val="tx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65" name="Minus 64"/>
                <p:cNvSpPr/>
                <p:nvPr/>
              </p:nvSpPr>
              <p:spPr>
                <a:xfrm>
                  <a:off x="3844637" y="3564543"/>
                  <a:ext cx="7466894" cy="482042"/>
                </a:xfrm>
                <a:prstGeom prst="mathMinus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6" name="Minus 65"/>
                <p:cNvSpPr/>
                <p:nvPr/>
              </p:nvSpPr>
              <p:spPr>
                <a:xfrm>
                  <a:off x="7129195" y="3971356"/>
                  <a:ext cx="539847" cy="549570"/>
                </a:xfrm>
                <a:prstGeom prst="mathMinus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7700216" y="3996045"/>
                  <a:ext cx="275267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h-TH" b="1" smtClean="0"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ต้นทุนผันแปรต่อหน่วย </a:t>
                  </a:r>
                  <a:endParaRPr lang="th-TH" b="1"/>
                </a:p>
              </p:txBody>
            </p:sp>
            <p:sp>
              <p:nvSpPr>
                <p:cNvPr id="68" name="Equal 67"/>
                <p:cNvSpPr/>
                <p:nvPr/>
              </p:nvSpPr>
              <p:spPr>
                <a:xfrm>
                  <a:off x="3726914" y="3575474"/>
                  <a:ext cx="784213" cy="393084"/>
                </a:xfrm>
                <a:prstGeom prst="mathEqual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1" name="Rectangle 60"/>
              <p:cNvSpPr/>
              <p:nvPr/>
            </p:nvSpPr>
            <p:spPr>
              <a:xfrm>
                <a:off x="4778981" y="3977337"/>
                <a:ext cx="247215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th-TH" sz="3200" b="1" smtClean="0">
                    <a:solidFill>
                      <a:srgbClr val="00808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ราคาขายต่อหน่วย</a:t>
                </a:r>
                <a:endParaRPr lang="th-TH" sz="3200" b="1">
                  <a:solidFill>
                    <a:srgbClr val="008080"/>
                  </a:solidFill>
                </a:endParaRPr>
              </a:p>
            </p:txBody>
          </p:sp>
        </p:grpSp>
        <p:sp>
          <p:nvSpPr>
            <p:cNvPr id="69" name="Down Arrow 68"/>
            <p:cNvSpPr/>
            <p:nvPr/>
          </p:nvSpPr>
          <p:spPr>
            <a:xfrm>
              <a:off x="2244226" y="8439470"/>
              <a:ext cx="614471" cy="756344"/>
            </a:xfrm>
            <a:prstGeom prst="downArrow">
              <a:avLst/>
            </a:prstGeom>
            <a:solidFill>
              <a:srgbClr val="E9A6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936187" y="5115659"/>
            <a:ext cx="3986452" cy="1254152"/>
          </a:xfrm>
          <a:prstGeom prst="rect">
            <a:avLst/>
          </a:prstGeom>
          <a:solidFill>
            <a:srgbClr val="CE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sz="20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ก่อนเพิ่มราคาขาย ต้องพิจารณาราคาขาย</a:t>
            </a:r>
            <a:br>
              <a:rPr lang="th-TH" sz="20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ของคู่แข่ง และการยอมรับของลูกค้าด้วย</a:t>
            </a:r>
            <a:br>
              <a:rPr lang="th-TH" sz="20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มิเช่นนั้นอาจกระทบต่อยอดขายได้</a:t>
            </a:r>
            <a:endParaRPr lang="th-TH" sz="2000" b="1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3059" y="4856225"/>
            <a:ext cx="526253" cy="46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6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ขายของอย่างไรให้มีกำไร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2684" y="6467570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713" y="1267096"/>
            <a:ext cx="8985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th-TH" sz="32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วิธีลดจุดคุ้มทุน (ลดต้นทุนคงที่และผันแปร แต่ราคาขายเท่าเดิม) </a:t>
            </a:r>
            <a:endParaRPr lang="th-TH" sz="3200" b="1">
              <a:solidFill>
                <a:srgbClr val="00B0F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6604" y="2814639"/>
            <a:ext cx="9784927" cy="1706287"/>
            <a:chOff x="1526604" y="2814639"/>
            <a:chExt cx="9784927" cy="1706287"/>
          </a:xfrm>
        </p:grpSpPr>
        <p:grpSp>
          <p:nvGrpSpPr>
            <p:cNvPr id="20" name="Group 19"/>
            <p:cNvGrpSpPr/>
            <p:nvPr/>
          </p:nvGrpSpPr>
          <p:grpSpPr>
            <a:xfrm>
              <a:off x="1526604" y="2814639"/>
              <a:ext cx="2074607" cy="1677139"/>
              <a:chOff x="1447628" y="2019224"/>
              <a:chExt cx="2249953" cy="1813023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1276" y="2019224"/>
                <a:ext cx="1112634" cy="1109043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1447628" y="3266636"/>
                <a:ext cx="2249953" cy="565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จุดคุ้มทุน (หน่วย)</a:t>
                </a:r>
                <a:endParaRPr lang="th-TH" b="1"/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6120184" y="2852179"/>
              <a:ext cx="2511995" cy="753928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ต้นทุนคงที่</a:t>
              </a:r>
              <a:endParaRPr lang="th-TH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2" name="Minus 21"/>
            <p:cNvSpPr/>
            <p:nvPr/>
          </p:nvSpPr>
          <p:spPr>
            <a:xfrm>
              <a:off x="3844637" y="3564543"/>
              <a:ext cx="7466894" cy="482042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10245" y="3990143"/>
              <a:ext cx="22541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ราคาขายต่อหน่วย </a:t>
              </a:r>
              <a:endParaRPr lang="th-TH" b="1"/>
            </a:p>
          </p:txBody>
        </p:sp>
        <p:sp>
          <p:nvSpPr>
            <p:cNvPr id="24" name="Minus 23"/>
            <p:cNvSpPr/>
            <p:nvPr/>
          </p:nvSpPr>
          <p:spPr>
            <a:xfrm>
              <a:off x="7129195" y="3971356"/>
              <a:ext cx="539847" cy="549570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00216" y="3996045"/>
              <a:ext cx="275267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ต้นทุนผันแปรต่อหน่วย </a:t>
              </a:r>
              <a:endParaRPr lang="th-TH" b="1"/>
            </a:p>
          </p:txBody>
        </p:sp>
        <p:sp>
          <p:nvSpPr>
            <p:cNvPr id="26" name="Equal 25"/>
            <p:cNvSpPr/>
            <p:nvPr/>
          </p:nvSpPr>
          <p:spPr>
            <a:xfrm>
              <a:off x="3726914" y="3575474"/>
              <a:ext cx="784213" cy="393084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414277" y="2139059"/>
            <a:ext cx="3308132" cy="2641416"/>
            <a:chOff x="8414277" y="2139059"/>
            <a:chExt cx="3308132" cy="2641416"/>
          </a:xfrm>
        </p:grpSpPr>
        <p:sp>
          <p:nvSpPr>
            <p:cNvPr id="4" name="Down Arrow 3"/>
            <p:cNvSpPr/>
            <p:nvPr/>
          </p:nvSpPr>
          <p:spPr>
            <a:xfrm>
              <a:off x="8824662" y="2139059"/>
              <a:ext cx="862263" cy="1069302"/>
            </a:xfrm>
            <a:prstGeom prst="downArrow">
              <a:avLst/>
            </a:prstGeom>
            <a:solidFill>
              <a:srgbClr val="E9A6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414277" y="3218093"/>
              <a:ext cx="18222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th-TH" b="1" smtClean="0">
                  <a:solidFill>
                    <a:srgbClr val="EA524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ลดต้นทุน</a:t>
              </a:r>
              <a:endParaRPr lang="th-TH" b="1">
                <a:solidFill>
                  <a:srgbClr val="EA5242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10380151" y="3203242"/>
              <a:ext cx="862263" cy="1069302"/>
            </a:xfrm>
            <a:prstGeom prst="downArrow">
              <a:avLst/>
            </a:prstGeom>
            <a:solidFill>
              <a:srgbClr val="E9A6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900154" y="4257255"/>
              <a:ext cx="18222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th-TH" b="1" smtClean="0">
                  <a:solidFill>
                    <a:srgbClr val="EA524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ลดต้นทุน</a:t>
              </a:r>
              <a:endParaRPr lang="th-TH" b="1">
                <a:solidFill>
                  <a:srgbClr val="EA5242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6604" y="2594398"/>
            <a:ext cx="9803958" cy="2053171"/>
            <a:chOff x="1388008" y="4609084"/>
            <a:chExt cx="9803958" cy="2053171"/>
          </a:xfrm>
        </p:grpSpPr>
        <p:grpSp>
          <p:nvGrpSpPr>
            <p:cNvPr id="32" name="Group 31"/>
            <p:cNvGrpSpPr/>
            <p:nvPr/>
          </p:nvGrpSpPr>
          <p:grpSpPr>
            <a:xfrm>
              <a:off x="1407039" y="4736219"/>
              <a:ext cx="9784927" cy="1805093"/>
              <a:chOff x="1526604" y="2715833"/>
              <a:chExt cx="9784927" cy="180509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526604" y="2715833"/>
                <a:ext cx="2074607" cy="1775944"/>
                <a:chOff x="1447628" y="1912414"/>
                <a:chExt cx="2249953" cy="1919833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5109" y="1912414"/>
                  <a:ext cx="1354655" cy="1354653"/>
                </a:xfrm>
                <a:prstGeom prst="rect">
                  <a:avLst/>
                </a:prstGeom>
              </p:spPr>
            </p:pic>
            <p:sp>
              <p:nvSpPr>
                <p:cNvPr id="42" name="Rectangle 41"/>
                <p:cNvSpPr/>
                <p:nvPr/>
              </p:nvSpPr>
              <p:spPr>
                <a:xfrm>
                  <a:off x="1447628" y="3266636"/>
                  <a:ext cx="2249953" cy="5656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h-TH" b="1" smtClean="0"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จุดคุ้มทุน (หน่วย)</a:t>
                  </a:r>
                  <a:endParaRPr lang="th-TH" b="1"/>
                </a:p>
              </p:txBody>
            </p:sp>
          </p:grpSp>
          <p:sp>
            <p:nvSpPr>
              <p:cNvPr id="34" name="Rounded Rectangle 33"/>
              <p:cNvSpPr/>
              <p:nvPr/>
            </p:nvSpPr>
            <p:spPr>
              <a:xfrm>
                <a:off x="6120184" y="3138277"/>
                <a:ext cx="2511995" cy="467830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b="1" smtClean="0">
                    <a:solidFill>
                      <a:srgbClr val="EA5242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ต้นทุนคงที่</a:t>
                </a:r>
                <a:endParaRPr lang="th-TH" sz="2400" b="1">
                  <a:solidFill>
                    <a:srgbClr val="EA524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35" name="Minus 34"/>
              <p:cNvSpPr/>
              <p:nvPr/>
            </p:nvSpPr>
            <p:spPr>
              <a:xfrm>
                <a:off x="3844637" y="3564543"/>
                <a:ext cx="7466894" cy="482042"/>
              </a:xfrm>
              <a:prstGeom prst="mathMin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886181" y="3978111"/>
                <a:ext cx="22541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ราคาขายต่อหน่วย </a:t>
                </a:r>
                <a:endParaRPr lang="th-TH" b="1"/>
              </a:p>
            </p:txBody>
          </p:sp>
          <p:sp>
            <p:nvSpPr>
              <p:cNvPr id="38" name="Minus 37"/>
              <p:cNvSpPr/>
              <p:nvPr/>
            </p:nvSpPr>
            <p:spPr>
              <a:xfrm>
                <a:off x="7129195" y="3971356"/>
                <a:ext cx="539847" cy="549570"/>
              </a:xfrm>
              <a:prstGeom prst="mathMin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700215" y="4044949"/>
                <a:ext cx="2556000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000" b="1" smtClean="0">
                    <a:solidFill>
                      <a:srgbClr val="EA5242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ต้นทุนผันแปรต่อหน่วย </a:t>
                </a:r>
                <a:endParaRPr lang="th-TH" sz="2000" b="1">
                  <a:solidFill>
                    <a:srgbClr val="EA5242"/>
                  </a:solidFill>
                </a:endParaRPr>
              </a:p>
            </p:txBody>
          </p:sp>
          <p:sp>
            <p:nvSpPr>
              <p:cNvPr id="40" name="Equal 39"/>
              <p:cNvSpPr/>
              <p:nvPr/>
            </p:nvSpPr>
            <p:spPr>
              <a:xfrm>
                <a:off x="3726914" y="3575474"/>
                <a:ext cx="784213" cy="393084"/>
              </a:xfrm>
              <a:prstGeom prst="mathEqual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1388008" y="4609084"/>
              <a:ext cx="2161309" cy="2053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078" y="4861175"/>
              <a:ext cx="1126046" cy="1126046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1562393" y="6082022"/>
              <a:ext cx="15359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b="1" smtClean="0">
                  <a:solidFill>
                    <a:srgbClr val="EA524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จุดคุ้มทุน (หน่วย)</a:t>
              </a:r>
              <a:endParaRPr lang="th-TH" sz="2000" b="1">
                <a:solidFill>
                  <a:srgbClr val="EA5242"/>
                </a:solidFill>
              </a:endParaRPr>
            </a:p>
          </p:txBody>
        </p:sp>
        <p:sp>
          <p:nvSpPr>
            <p:cNvPr id="46" name="Down Arrow 45"/>
            <p:cNvSpPr/>
            <p:nvPr/>
          </p:nvSpPr>
          <p:spPr>
            <a:xfrm>
              <a:off x="2791155" y="5318300"/>
              <a:ext cx="614471" cy="756344"/>
            </a:xfrm>
            <a:prstGeom prst="downArrow">
              <a:avLst/>
            </a:prstGeom>
            <a:solidFill>
              <a:srgbClr val="E9A6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9" name="Rectangle 8"/>
          <p:cNvSpPr/>
          <p:nvPr/>
        </p:nvSpPr>
        <p:spPr>
          <a:xfrm>
            <a:off x="6037316" y="2801255"/>
            <a:ext cx="2687584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8" name="Group 47"/>
          <p:cNvGrpSpPr/>
          <p:nvPr/>
        </p:nvGrpSpPr>
        <p:grpSpPr>
          <a:xfrm>
            <a:off x="7673059" y="4856225"/>
            <a:ext cx="4249580" cy="1513586"/>
            <a:chOff x="285586" y="4666386"/>
            <a:chExt cx="4249580" cy="1513586"/>
          </a:xfrm>
        </p:grpSpPr>
        <p:sp>
          <p:nvSpPr>
            <p:cNvPr id="49" name="TextBox 48"/>
            <p:cNvSpPr txBox="1"/>
            <p:nvPr/>
          </p:nvSpPr>
          <p:spPr>
            <a:xfrm>
              <a:off x="548714" y="5007948"/>
              <a:ext cx="3986452" cy="1172024"/>
            </a:xfrm>
            <a:prstGeom prst="rect">
              <a:avLst/>
            </a:prstGeom>
            <a:solidFill>
              <a:srgbClr val="CEE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th-TH" sz="20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อย่า </a:t>
              </a:r>
              <a:r>
                <a:rPr lang="en-US" sz="20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“</a:t>
              </a:r>
              <a:r>
                <a:rPr lang="th-TH" sz="20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ลดต้นทุน</a:t>
              </a:r>
              <a:r>
                <a:rPr lang="en-US" sz="20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”</a:t>
              </a:r>
              <a:r>
                <a:rPr lang="th-TH" sz="20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จนทำให้คุณภาพสินค้าและบริการแย่ลง จนกระทบต่อชื่อเสียง</a:t>
              </a:r>
              <a:r>
                <a:rPr lang="th-TH" sz="2000" b="1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และ</a:t>
              </a:r>
              <a:r>
                <a:rPr lang="th-TH" sz="20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ยอดขายได้</a:t>
              </a:r>
              <a:endParaRPr lang="th-TH" sz="20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5586" y="4666386"/>
              <a:ext cx="526253" cy="469304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0316" y="1227626"/>
            <a:ext cx="2143125" cy="214312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383" y="2534544"/>
            <a:ext cx="2143125" cy="21431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640" y="441604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ขายของอย่างไรให้มีกำไร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2674" y="652243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713" y="1267096"/>
            <a:ext cx="8985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th-TH" sz="32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วิธีลดจุดคุ้มทุน (ลดต้นทุนคงที่และผันแปร + เพิ่มราคาขาย) </a:t>
            </a:r>
            <a:endParaRPr lang="th-TH" sz="3200" b="1">
              <a:solidFill>
                <a:srgbClr val="00B0F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14277" y="2139059"/>
            <a:ext cx="3308132" cy="2641416"/>
            <a:chOff x="8414277" y="2139059"/>
            <a:chExt cx="3308132" cy="2641416"/>
          </a:xfrm>
        </p:grpSpPr>
        <p:sp>
          <p:nvSpPr>
            <p:cNvPr id="4" name="Down Arrow 3"/>
            <p:cNvSpPr/>
            <p:nvPr/>
          </p:nvSpPr>
          <p:spPr>
            <a:xfrm>
              <a:off x="8824662" y="2139059"/>
              <a:ext cx="862263" cy="1069302"/>
            </a:xfrm>
            <a:prstGeom prst="downArrow">
              <a:avLst/>
            </a:prstGeom>
            <a:solidFill>
              <a:srgbClr val="E9A6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414277" y="3218093"/>
              <a:ext cx="18222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th-TH" b="1" smtClean="0">
                  <a:solidFill>
                    <a:srgbClr val="EA524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ลดต้นทุน</a:t>
              </a:r>
              <a:endParaRPr lang="th-TH" b="1">
                <a:solidFill>
                  <a:srgbClr val="EA5242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10380151" y="3203242"/>
              <a:ext cx="862263" cy="1069302"/>
            </a:xfrm>
            <a:prstGeom prst="downArrow">
              <a:avLst/>
            </a:prstGeom>
            <a:solidFill>
              <a:srgbClr val="E9A6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900154" y="4257255"/>
              <a:ext cx="18222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th-TH" b="1" smtClean="0">
                  <a:solidFill>
                    <a:srgbClr val="EA524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ลดต้นทุน</a:t>
              </a:r>
              <a:endParaRPr lang="th-TH" b="1">
                <a:solidFill>
                  <a:srgbClr val="EA5242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037316" y="2801255"/>
            <a:ext cx="2687584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5" name="Group 64"/>
          <p:cNvGrpSpPr/>
          <p:nvPr/>
        </p:nvGrpSpPr>
        <p:grpSpPr>
          <a:xfrm>
            <a:off x="4535165" y="4587449"/>
            <a:ext cx="2245894" cy="1592522"/>
            <a:chOff x="4625126" y="4540372"/>
            <a:chExt cx="2245894" cy="1592522"/>
          </a:xfrm>
        </p:grpSpPr>
        <p:sp>
          <p:nvSpPr>
            <p:cNvPr id="66" name="Down Arrow 65"/>
            <p:cNvSpPr/>
            <p:nvPr/>
          </p:nvSpPr>
          <p:spPr>
            <a:xfrm rot="10800000">
              <a:off x="5470587" y="4540372"/>
              <a:ext cx="862263" cy="1069302"/>
            </a:xfrm>
            <a:prstGeom prst="downArrow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625126" y="5609674"/>
              <a:ext cx="22458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th-TH" b="1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เพิ่มราคา</a:t>
              </a:r>
              <a:r>
                <a:rPr lang="th-TH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ขาย</a:t>
              </a:r>
              <a:endParaRPr lang="th-TH" b="1">
                <a:solidFill>
                  <a:srgbClr val="00808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26604" y="2786113"/>
            <a:ext cx="9784927" cy="1734813"/>
            <a:chOff x="1526604" y="2786113"/>
            <a:chExt cx="9784927" cy="1734813"/>
          </a:xfrm>
        </p:grpSpPr>
        <p:grpSp>
          <p:nvGrpSpPr>
            <p:cNvPr id="7" name="Group 6"/>
            <p:cNvGrpSpPr/>
            <p:nvPr/>
          </p:nvGrpSpPr>
          <p:grpSpPr>
            <a:xfrm>
              <a:off x="1526604" y="2786113"/>
              <a:ext cx="9784927" cy="1734813"/>
              <a:chOff x="1526604" y="2786113"/>
              <a:chExt cx="9784927" cy="173481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526604" y="2786113"/>
                <a:ext cx="2074607" cy="1705666"/>
                <a:chOff x="1447628" y="1988387"/>
                <a:chExt cx="2249953" cy="1843860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7777" y="1988387"/>
                  <a:ext cx="1196595" cy="1192733"/>
                </a:xfrm>
                <a:prstGeom prst="rect">
                  <a:avLst/>
                </a:prstGeom>
              </p:spPr>
            </p:pic>
            <p:sp>
              <p:nvSpPr>
                <p:cNvPr id="28" name="Rectangle 27"/>
                <p:cNvSpPr/>
                <p:nvPr/>
              </p:nvSpPr>
              <p:spPr>
                <a:xfrm>
                  <a:off x="1447628" y="3266636"/>
                  <a:ext cx="2249953" cy="5656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h-TH" b="1" smtClean="0"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จุดคุ้มทุน (หน่วย)</a:t>
                  </a:r>
                  <a:endParaRPr lang="th-TH" b="1"/>
                </a:p>
              </p:txBody>
            </p:sp>
          </p:grpSp>
          <p:sp>
            <p:nvSpPr>
              <p:cNvPr id="22" name="Minus 21"/>
              <p:cNvSpPr/>
              <p:nvPr/>
            </p:nvSpPr>
            <p:spPr>
              <a:xfrm>
                <a:off x="3844637" y="3564543"/>
                <a:ext cx="7466894" cy="482042"/>
              </a:xfrm>
              <a:prstGeom prst="mathMin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910245" y="3990143"/>
                <a:ext cx="22541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ราคาขายต่อหน่วย </a:t>
                </a:r>
                <a:endParaRPr lang="th-TH" b="1"/>
              </a:p>
            </p:txBody>
          </p:sp>
          <p:sp>
            <p:nvSpPr>
              <p:cNvPr id="24" name="Minus 23"/>
              <p:cNvSpPr/>
              <p:nvPr/>
            </p:nvSpPr>
            <p:spPr>
              <a:xfrm>
                <a:off x="7129195" y="3971356"/>
                <a:ext cx="539847" cy="549570"/>
              </a:xfrm>
              <a:prstGeom prst="mathMin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700216" y="3996045"/>
                <a:ext cx="27526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ต้นทุนผันแปรต่อหน่วย </a:t>
                </a:r>
                <a:endParaRPr lang="th-TH" b="1"/>
              </a:p>
            </p:txBody>
          </p:sp>
          <p:sp>
            <p:nvSpPr>
              <p:cNvPr id="26" name="Equal 25"/>
              <p:cNvSpPr/>
              <p:nvPr/>
            </p:nvSpPr>
            <p:spPr>
              <a:xfrm>
                <a:off x="3726914" y="3575474"/>
                <a:ext cx="784213" cy="393084"/>
              </a:xfrm>
              <a:prstGeom prst="mathEqual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5" name="Rounded Rectangle 84"/>
            <p:cNvSpPr/>
            <p:nvPr/>
          </p:nvSpPr>
          <p:spPr>
            <a:xfrm>
              <a:off x="6143120" y="2828551"/>
              <a:ext cx="2511995" cy="753928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ต้นทุนคงที่</a:t>
              </a:r>
              <a:endParaRPr lang="th-TH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96396" y="2577843"/>
            <a:ext cx="9815135" cy="2053171"/>
            <a:chOff x="1500656" y="6400899"/>
            <a:chExt cx="9815135" cy="2053171"/>
          </a:xfrm>
        </p:grpSpPr>
        <p:grpSp>
          <p:nvGrpSpPr>
            <p:cNvPr id="6" name="Group 5"/>
            <p:cNvGrpSpPr/>
            <p:nvPr/>
          </p:nvGrpSpPr>
          <p:grpSpPr>
            <a:xfrm>
              <a:off x="1500656" y="6400899"/>
              <a:ext cx="9815135" cy="2053171"/>
              <a:chOff x="1500656" y="4708573"/>
              <a:chExt cx="9815135" cy="205317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500656" y="4708573"/>
                <a:ext cx="9815135" cy="2053171"/>
                <a:chOff x="1376831" y="4598821"/>
                <a:chExt cx="9815135" cy="2053171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1407039" y="4736219"/>
                  <a:ext cx="9784927" cy="1805093"/>
                  <a:chOff x="1526604" y="2715833"/>
                  <a:chExt cx="9784927" cy="1805093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1526604" y="2715833"/>
                    <a:ext cx="2074607" cy="1775944"/>
                    <a:chOff x="1447628" y="1912414"/>
                    <a:chExt cx="2249953" cy="1919833"/>
                  </a:xfrm>
                </p:grpSpPr>
                <p:pic>
                  <p:nvPicPr>
                    <p:cNvPr id="41" name="Picture 40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855109" y="1912414"/>
                      <a:ext cx="1354655" cy="135465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1447628" y="3266636"/>
                      <a:ext cx="2249953" cy="56561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th-TH" b="1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จุดคุ้มทุน (หน่วย)</a:t>
                      </a:r>
                      <a:endParaRPr lang="th-TH" b="1"/>
                    </a:p>
                  </p:txBody>
                </p:sp>
              </p:grpSp>
              <p:sp>
                <p:nvSpPr>
                  <p:cNvPr id="34" name="Rounded Rectangle 33"/>
                  <p:cNvSpPr/>
                  <p:nvPr/>
                </p:nvSpPr>
                <p:spPr>
                  <a:xfrm>
                    <a:off x="6140420" y="3124629"/>
                    <a:ext cx="2546352" cy="467830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h-TH" sz="2400" b="1" smtClean="0">
                        <a:solidFill>
                          <a:srgbClr val="EA5242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rPr>
                      <a:t>ต้นทุนคงที่</a:t>
                    </a:r>
                    <a:endParaRPr lang="th-TH" sz="2400" b="1">
                      <a:solidFill>
                        <a:srgbClr val="EA5242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endParaRPr>
                  </a:p>
                </p:txBody>
              </p:sp>
              <p:sp>
                <p:nvSpPr>
                  <p:cNvPr id="35" name="Minus 34"/>
                  <p:cNvSpPr/>
                  <p:nvPr/>
                </p:nvSpPr>
                <p:spPr>
                  <a:xfrm>
                    <a:off x="3844637" y="3564543"/>
                    <a:ext cx="7466894" cy="482042"/>
                  </a:xfrm>
                  <a:prstGeom prst="mathMinus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4910245" y="3990143"/>
                    <a:ext cx="2254143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th-TH" b="1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rPr>
                      <a:t>ราคาขายต่อหน่วย </a:t>
                    </a:r>
                    <a:endParaRPr lang="th-TH" b="1"/>
                  </a:p>
                </p:txBody>
              </p:sp>
              <p:sp>
                <p:nvSpPr>
                  <p:cNvPr id="38" name="Minus 37"/>
                  <p:cNvSpPr/>
                  <p:nvPr/>
                </p:nvSpPr>
                <p:spPr>
                  <a:xfrm>
                    <a:off x="7129195" y="3971356"/>
                    <a:ext cx="539847" cy="549570"/>
                  </a:xfrm>
                  <a:prstGeom prst="mathMinus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7700215" y="4044949"/>
                    <a:ext cx="2556000" cy="40011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th-TH" sz="2000" b="1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rPr>
                      <a:t>ต้นทุนผันแปรต่อหน่วย </a:t>
                    </a:r>
                    <a:endParaRPr lang="th-TH" sz="2000" b="1"/>
                  </a:p>
                </p:txBody>
              </p:sp>
              <p:sp>
                <p:nvSpPr>
                  <p:cNvPr id="40" name="Equal 39"/>
                  <p:cNvSpPr/>
                  <p:nvPr/>
                </p:nvSpPr>
                <p:spPr>
                  <a:xfrm>
                    <a:off x="3726914" y="3575474"/>
                    <a:ext cx="784213" cy="393084"/>
                  </a:xfrm>
                  <a:prstGeom prst="mathEqual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3" name="Rectangle 42"/>
                <p:cNvSpPr/>
                <p:nvPr/>
              </p:nvSpPr>
              <p:spPr>
                <a:xfrm>
                  <a:off x="1376831" y="4598821"/>
                  <a:ext cx="2161309" cy="20531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7837" y="4732172"/>
                  <a:ext cx="1121513" cy="1121513"/>
                </a:xfrm>
                <a:prstGeom prst="rect">
                  <a:avLst/>
                </a:prstGeom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1694907" y="5922384"/>
                  <a:ext cx="15359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h-TH" sz="2000" b="1" smtClean="0">
                      <a:solidFill>
                        <a:srgbClr val="EA5242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จุดคุ้มทุน (หน่วย)</a:t>
                  </a:r>
                  <a:endParaRPr lang="th-TH" sz="2000" b="1">
                    <a:solidFill>
                      <a:srgbClr val="EA5242"/>
                    </a:solidFill>
                  </a:endParaRPr>
                </a:p>
              </p:txBody>
            </p:sp>
            <p:sp>
              <p:nvSpPr>
                <p:cNvPr id="46" name="Down Arrow 45"/>
                <p:cNvSpPr/>
                <p:nvPr/>
              </p:nvSpPr>
              <p:spPr>
                <a:xfrm>
                  <a:off x="2923669" y="5158662"/>
                  <a:ext cx="614471" cy="756344"/>
                </a:xfrm>
                <a:prstGeom prst="downArrow">
                  <a:avLst/>
                </a:prstGeom>
                <a:solidFill>
                  <a:srgbClr val="E9A6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68" name="Rectangle 67"/>
              <p:cNvSpPr/>
              <p:nvPr/>
            </p:nvSpPr>
            <p:spPr>
              <a:xfrm>
                <a:off x="4631347" y="6076064"/>
                <a:ext cx="247215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th-TH" sz="3200" b="1" smtClean="0">
                    <a:solidFill>
                      <a:srgbClr val="00808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ราคาขายต่อหน่วย</a:t>
                </a:r>
                <a:endParaRPr lang="th-TH" sz="3200" b="1">
                  <a:solidFill>
                    <a:srgbClr val="008080"/>
                  </a:solidFill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6036649" y="6568852"/>
              <a:ext cx="2687584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73059" y="4856225"/>
            <a:ext cx="4249580" cy="1513586"/>
            <a:chOff x="285586" y="4666386"/>
            <a:chExt cx="4249580" cy="1513586"/>
          </a:xfrm>
        </p:grpSpPr>
        <p:sp>
          <p:nvSpPr>
            <p:cNvPr id="47" name="TextBox 46"/>
            <p:cNvSpPr txBox="1"/>
            <p:nvPr/>
          </p:nvSpPr>
          <p:spPr>
            <a:xfrm>
              <a:off x="548714" y="4925820"/>
              <a:ext cx="3986452" cy="1254152"/>
            </a:xfrm>
            <a:prstGeom prst="rect">
              <a:avLst/>
            </a:prstGeom>
            <a:solidFill>
              <a:srgbClr val="CEE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th-TH" sz="20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อย่า </a:t>
              </a:r>
              <a:r>
                <a:rPr lang="en-US" sz="20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“</a:t>
              </a:r>
              <a:r>
                <a:rPr lang="th-TH" sz="20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เน้นกำไร</a:t>
              </a:r>
              <a:r>
                <a:rPr lang="en-US" sz="20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”</a:t>
              </a:r>
              <a:r>
                <a:rPr lang="th-TH" sz="20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จนทำให้คุณภาพสินค้ากับ</a:t>
              </a:r>
              <a:br>
                <a:rPr lang="th-TH" sz="20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ราคาขายไม่เป็นไปตามที่ลูกค้าคาดหวัง </a:t>
              </a:r>
              <a:br>
                <a:rPr lang="th-TH" sz="20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ถ้า</a:t>
              </a:r>
              <a:r>
                <a:rPr lang="th-TH" sz="2000" b="1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ลูกค้ารู้สึก</a:t>
              </a:r>
              <a:r>
                <a:rPr lang="th-TH" sz="20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ว่าราคาแพงขึ้นแต่คุณภาพแย่ลง </a:t>
              </a:r>
              <a:br>
                <a:rPr lang="th-TH" sz="20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จะกระทบต่อชื่อเสียง</a:t>
              </a:r>
              <a:r>
                <a:rPr lang="th-TH" sz="2000" b="1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และ</a:t>
              </a:r>
              <a:r>
                <a:rPr lang="th-TH" sz="2000" b="1" smtClean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ยอดขายได้</a:t>
              </a:r>
              <a:endParaRPr lang="th-TH" sz="20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5586" y="4666386"/>
              <a:ext cx="526253" cy="469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48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512"/>
            <a:ext cx="10515600" cy="971260"/>
          </a:xfrm>
        </p:spPr>
        <p:txBody>
          <a:bodyPr/>
          <a:lstStyle/>
          <a:p>
            <a:r>
              <a:rPr lang="th-TH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	กิจกรรมที่ </a:t>
            </a:r>
            <a:r>
              <a:rPr lang="th-TH" b="1">
                <a:latin typeface="BrowalliaUPC" panose="020B0604020202020204" pitchFamily="34" charset="-34"/>
                <a:cs typeface="BrowalliaUPC" panose="020B0604020202020204" pitchFamily="34" charset="-34"/>
              </a:rPr>
              <a:t>5.3  คุณเข้าใจเรื่องต้นทุน</a:t>
            </a:r>
            <a:r>
              <a:rPr lang="th-TH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มากแค่</a:t>
            </a:r>
            <a:r>
              <a:rPr lang="th-TH" b="1">
                <a:latin typeface="BrowalliaUPC" panose="020B0604020202020204" pitchFamily="34" charset="-34"/>
                <a:cs typeface="BrowalliaUPC" panose="020B0604020202020204" pitchFamily="34" charset="-34"/>
              </a:rPr>
              <a:t>ไหน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8" y="3452973"/>
            <a:ext cx="3516290" cy="257949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780317" y="2180616"/>
            <a:ext cx="2883993" cy="105008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>
                <a:solidFill>
                  <a:schemeClr val="bg1">
                    <a:lumMod val="9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ต้นทุนผันแปร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78500" y="2180616"/>
            <a:ext cx="2800371" cy="1050081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ต้นทุนคงที่</a:t>
            </a:r>
            <a:endParaRPr lang="th-TH" sz="3200" b="1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40119" y="2316878"/>
            <a:ext cx="914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VS</a:t>
            </a:r>
            <a:endParaRPr lang="th-TH" sz="44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3090" y="2711906"/>
            <a:ext cx="718597" cy="718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88" y="4127393"/>
            <a:ext cx="674801" cy="7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650" y="2261499"/>
            <a:ext cx="11304000" cy="1001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535811"/>
            <a:ext cx="10515600" cy="35538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อยากเป็นผู้ประกอบการ เริ่มต้นอย่างไร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h-TH" sz="3600">
                <a:solidFill>
                  <a:schemeClr val="tx1"/>
                </a:solidFill>
              </a:rPr>
              <a:t>ขายของอย่างไรให้มีกำไร</a:t>
            </a:r>
          </a:p>
          <a:p>
            <a:endParaRPr lang="th-TH" sz="360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h-TH" sz="36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z="1800" smtClean="0">
                <a:solidFill>
                  <a:prstClr val="black">
                    <a:tint val="75000"/>
                  </a:prst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pPr/>
              <a:t>3</a:t>
            </a:fld>
            <a:endParaRPr lang="th-TH" sz="1800">
              <a:solidFill>
                <a:prstClr val="black">
                  <a:tint val="75000"/>
                </a:prst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44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 smtClean="0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อยาก</a:t>
            </a:r>
            <a:r>
              <a:rPr lang="th-TH" b="1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</a:t>
            </a:r>
            <a:r>
              <a:rPr lang="th-TH" b="1" smtClean="0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ผู้ประกอบการ เริ่มต้นอย่างไร </a:t>
            </a:r>
            <a:endParaRPr lang="th-TH" b="1">
              <a:solidFill>
                <a:srgbClr val="2E3387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89383" y="2584038"/>
            <a:ext cx="997362" cy="587041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924968" y="2572057"/>
            <a:ext cx="999728" cy="59902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350605" y="2523912"/>
            <a:ext cx="999728" cy="59902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8" y="1513422"/>
            <a:ext cx="1440000" cy="2218065"/>
          </a:xfrm>
        </p:spPr>
      </p:pic>
      <p:pic>
        <p:nvPicPr>
          <p:cNvPr id="11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24" y="1124172"/>
            <a:ext cx="1440000" cy="22354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94" y="4974072"/>
            <a:ext cx="2047475" cy="7658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80" y="1194473"/>
            <a:ext cx="1440000" cy="2142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406" y="1662790"/>
            <a:ext cx="1440000" cy="20380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163" y="1194473"/>
            <a:ext cx="538005" cy="13881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0" y="1653289"/>
            <a:ext cx="876397" cy="18586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60438" y="2535438"/>
            <a:ext cx="64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endParaRPr lang="th-TH" sz="32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3126" y="2135180"/>
            <a:ext cx="64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endParaRPr lang="th-TH" sz="32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536980" y="1662790"/>
            <a:ext cx="1440000" cy="2067098"/>
            <a:chOff x="5358840" y="2641357"/>
            <a:chExt cx="1440000" cy="206709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40" y="2641357"/>
              <a:ext cx="1440000" cy="206709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799056" y="3509603"/>
              <a:ext cx="6479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>
                  <a:latin typeface="Browallia New" panose="020B0604020202020204" pitchFamily="34" charset="-34"/>
                  <a:cs typeface="Browallia New" panose="020B0604020202020204" pitchFamily="34" charset="-34"/>
                </a:rPr>
                <a:t>3</a:t>
              </a:r>
              <a:r>
                <a:rPr lang="th-TH" sz="32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.</a:t>
              </a:r>
              <a:endParaRPr lang="th-TH" sz="3200" b="1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78777" y="2137283"/>
            <a:ext cx="64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4.</a:t>
            </a:r>
            <a:endParaRPr lang="th-TH" sz="32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34187" y="2514821"/>
            <a:ext cx="64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5.</a:t>
            </a:r>
            <a:endParaRPr lang="th-TH" sz="32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13539" y="4104031"/>
            <a:ext cx="1980000" cy="226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พร้อมที่จะ</a:t>
            </a:r>
            <a:r>
              <a:rPr lang="th-TH" sz="16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เป็นผู้ประกอบการ</a:t>
            </a:r>
            <a:br>
              <a:rPr lang="th-TH" sz="16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แล้ว</a:t>
            </a:r>
            <a:r>
              <a:rPr lang="th-TH" sz="16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หรือยัง</a:t>
            </a:r>
            <a:r>
              <a:rPr lang="en-US" sz="16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endParaRPr lang="th-TH" sz="1600" b="1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7171" y="3620032"/>
            <a:ext cx="1896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สำรวจตนเอง</a:t>
            </a:r>
            <a:endParaRPr lang="th-TH" sz="24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044081" y="4104031"/>
            <a:ext cx="1983523" cy="2268000"/>
          </a:xfrm>
          <a:prstGeom prst="roundRect">
            <a:avLst/>
          </a:prstGeom>
          <a:solidFill>
            <a:srgbClr val="AC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เข้าใจ</a:t>
            </a:r>
          </a:p>
          <a:p>
            <a:pPr marL="176213" indent="-176213">
              <a:buFontTx/>
              <a:buChar char="-"/>
            </a:pPr>
            <a:r>
              <a:rPr lang="th-TH" sz="16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กลุ่มเป้าหมาย (ลูกค้า)</a:t>
            </a:r>
          </a:p>
          <a:p>
            <a:pPr marL="176213" indent="-176213">
              <a:buFontTx/>
              <a:buChar char="-"/>
            </a:pPr>
            <a:r>
              <a:rPr lang="th-TH" sz="16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สินค้า/ บริการ</a:t>
            </a:r>
          </a:p>
          <a:p>
            <a:pPr marL="176213" indent="-176213">
              <a:buFontTx/>
              <a:buChar char="-"/>
            </a:pPr>
            <a:r>
              <a:rPr lang="th-TH" sz="16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การตั้งราคา</a:t>
            </a:r>
          </a:p>
          <a:p>
            <a:pPr marL="176213" indent="-176213">
              <a:buFontTx/>
              <a:buChar char="-"/>
            </a:pPr>
            <a:r>
              <a:rPr lang="th-TH" sz="16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ช่องทางการขาย</a:t>
            </a:r>
          </a:p>
          <a:p>
            <a:pPr marL="176213" indent="-176213">
              <a:buFontTx/>
              <a:buChar char="-"/>
            </a:pPr>
            <a:r>
              <a:rPr lang="th-TH" sz="16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การสื่อสารกับลูกค้า</a:t>
            </a:r>
          </a:p>
          <a:p>
            <a:pPr marL="176213" indent="-176213">
              <a:buFontTx/>
              <a:buChar char="-"/>
            </a:pPr>
            <a:r>
              <a:rPr lang="th-TH" sz="16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การรับชำระเงินและจัดส่งสินค้า</a:t>
            </a:r>
          </a:p>
          <a:p>
            <a:pPr marL="176213" indent="-176213">
              <a:buFontTx/>
              <a:buChar char="-"/>
            </a:pPr>
            <a:r>
              <a:rPr lang="th-TH" sz="16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บริการหลังการขาย</a:t>
            </a:r>
            <a:endParaRPr lang="th-TH" sz="1600" b="1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4934" y="3620032"/>
            <a:ext cx="195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มีความรู้</a:t>
            </a:r>
            <a:endParaRPr lang="th-TH" sz="24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88494" y="4104031"/>
            <a:ext cx="1983523" cy="2304000"/>
          </a:xfrm>
          <a:prstGeom prst="roundRect">
            <a:avLst/>
          </a:prstGeom>
          <a:solidFill>
            <a:srgbClr val="E9A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Tx/>
              <a:buChar char="-"/>
            </a:pPr>
            <a:r>
              <a:rPr lang="th-TH" sz="18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เงินทุนตั้งต้น</a:t>
            </a:r>
          </a:p>
          <a:p>
            <a:pPr marL="176213" indent="-176213">
              <a:buFontTx/>
              <a:buChar char="-"/>
            </a:pPr>
            <a:r>
              <a:rPr lang="th-TH" sz="18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เงินทุนหมุนเวียน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998843" y="4104031"/>
            <a:ext cx="1983523" cy="2304000"/>
          </a:xfrm>
          <a:prstGeom prst="roundRect">
            <a:avLst/>
          </a:prstGeom>
          <a:solidFill>
            <a:srgbClr val="A9D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Tx/>
              <a:buChar char="-"/>
            </a:pPr>
            <a:r>
              <a:rPr lang="th-TH" sz="18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ดำเนินธุรกิจ</a:t>
            </a:r>
          </a:p>
          <a:p>
            <a:pPr marL="176213" indent="-176213">
              <a:buFontTx/>
              <a:buChar char="-"/>
            </a:pPr>
            <a:r>
              <a:rPr lang="th-TH" sz="18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เก็บข้อมูล/ </a:t>
            </a:r>
            <a:r>
              <a:rPr lang="th-TH" sz="1800" b="1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ทำ</a:t>
            </a:r>
            <a:r>
              <a:rPr lang="th-TH" sz="18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งบการเงิน</a:t>
            </a:r>
          </a:p>
          <a:p>
            <a:pPr marL="176213" indent="-176213">
              <a:buFontTx/>
              <a:buChar char="-"/>
            </a:pPr>
            <a:r>
              <a:rPr lang="th-TH" sz="18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ประเมินผลการดำเนินงาน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9634" y="3620032"/>
            <a:ext cx="225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เขียนแผนธุรกิจ</a:t>
            </a:r>
            <a:endParaRPr lang="th-TH" sz="24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28026" y="3620032"/>
            <a:ext cx="1943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เตรียมเงินให้พอ</a:t>
            </a:r>
            <a:endParaRPr lang="th-TH" sz="24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98843" y="3620032"/>
            <a:ext cx="1983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ลงมือทำ</a:t>
            </a:r>
            <a:endParaRPr lang="th-TH" sz="24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9389368" y="2579060"/>
            <a:ext cx="1016038" cy="52053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9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597"/>
            <a:ext cx="12191999" cy="5721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 smtClean="0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อยาก</a:t>
            </a:r>
            <a:r>
              <a:rPr lang="th-TH" b="1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</a:t>
            </a:r>
            <a:r>
              <a:rPr lang="th-TH" b="1" smtClean="0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ผู้ประกอบการ เริ่มต้นอย่างไร</a:t>
            </a:r>
            <a:endParaRPr lang="th-TH" b="1">
              <a:solidFill>
                <a:srgbClr val="2E3387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6" y="1276810"/>
            <a:ext cx="1440000" cy="221806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9019" y="3492053"/>
            <a:ext cx="206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สำรวจตนเอง</a:t>
            </a:r>
            <a:endParaRPr lang="th-TH" sz="32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40299" y="2292386"/>
            <a:ext cx="64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endParaRPr lang="th-TH" sz="32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08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512"/>
            <a:ext cx="10515600" cy="971260"/>
          </a:xfrm>
        </p:spPr>
        <p:txBody>
          <a:bodyPr/>
          <a:lstStyle/>
          <a:p>
            <a:r>
              <a:rPr lang="th-TH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	กิจกรรมที่ 5.1 </a:t>
            </a:r>
            <a:r>
              <a:rPr lang="th-TH" b="1">
                <a:latin typeface="Browallia New" panose="020B0604020202020204" pitchFamily="34" charset="-34"/>
                <a:cs typeface="Browallia New" panose="020B0604020202020204" pitchFamily="34" charset="-34"/>
              </a:rPr>
              <a:t>คุณพร้อมเป็นผู้ประกอบการแล้วหรือยัง </a:t>
            </a:r>
            <a:endParaRPr lang="th-TH" b="1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:\Users\sireethp\AppData\Local\Microsoft\Windows\Temporary Internet Files\Content.Outlook\QE9YX0KG\แบบทดสอบเตรียมเป็นผู้ประกอบการ-0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1468" y="1163373"/>
            <a:ext cx="4395047" cy="5256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7253" y="1163373"/>
            <a:ext cx="4196290" cy="5256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24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 smtClean="0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อยาก</a:t>
            </a:r>
            <a:r>
              <a:rPr lang="th-TH" b="1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</a:t>
            </a:r>
            <a:r>
              <a:rPr lang="th-TH" b="1" smtClean="0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ผู้ประกอบการ เริ่มต้นอย่างไร</a:t>
            </a:r>
            <a:endParaRPr lang="th-TH" b="1">
              <a:solidFill>
                <a:srgbClr val="2E3387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9" y="1124172"/>
            <a:ext cx="1440000" cy="22354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0161" y="2135180"/>
            <a:ext cx="64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endParaRPr lang="th-TH" sz="32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415" y="3562108"/>
            <a:ext cx="1952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มีความรู้</a:t>
            </a:r>
            <a:endParaRPr lang="th-TH" sz="32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376741" y="2298531"/>
            <a:ext cx="1885066" cy="3632847"/>
            <a:chOff x="3376741" y="2298531"/>
            <a:chExt cx="1885066" cy="3632847"/>
          </a:xfrm>
        </p:grpSpPr>
        <p:sp>
          <p:nvSpPr>
            <p:cNvPr id="16" name="Hexagon 15"/>
            <p:cNvSpPr/>
            <p:nvPr/>
          </p:nvSpPr>
          <p:spPr>
            <a:xfrm rot="16200000">
              <a:off x="3622322" y="2611420"/>
              <a:ext cx="1404916" cy="1370863"/>
            </a:xfrm>
            <a:prstGeom prst="hexagon">
              <a:avLst/>
            </a:prstGeom>
            <a:solidFill>
              <a:srgbClr val="ACDBE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88831" y="2851586"/>
              <a:ext cx="12718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สินค้า/ บริการตอบโจทย์หรือไม่</a:t>
              </a:r>
              <a:endParaRPr lang="th-TH" sz="2000" b="1">
                <a:solidFill>
                  <a:srgbClr val="00808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4324778" y="3937319"/>
              <a:ext cx="1" cy="1347728"/>
            </a:xfrm>
            <a:prstGeom prst="line">
              <a:avLst/>
            </a:prstGeom>
            <a:ln w="57150">
              <a:solidFill>
                <a:srgbClr val="0080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376741" y="5285047"/>
              <a:ext cx="1885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18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ลักษณะการใช้งาน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18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คุณภาพ/ การบริการ</a:t>
              </a:r>
              <a:endParaRPr lang="th-TH" sz="18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291" y="2298531"/>
              <a:ext cx="576000" cy="459448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8684244" y="2153315"/>
            <a:ext cx="2343150" cy="4306146"/>
            <a:chOff x="8684244" y="2153315"/>
            <a:chExt cx="2343150" cy="4306146"/>
          </a:xfrm>
        </p:grpSpPr>
        <p:sp>
          <p:nvSpPr>
            <p:cNvPr id="24" name="Hexagon 23"/>
            <p:cNvSpPr/>
            <p:nvPr/>
          </p:nvSpPr>
          <p:spPr>
            <a:xfrm rot="16200000">
              <a:off x="9173343" y="2611420"/>
              <a:ext cx="1404916" cy="1370863"/>
            </a:xfrm>
            <a:prstGeom prst="hexagon">
              <a:avLst/>
            </a:prstGeom>
            <a:solidFill>
              <a:srgbClr val="ACDBE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90368" y="2844775"/>
              <a:ext cx="13708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รับชำระเงินและ</a:t>
              </a:r>
              <a:br>
                <a:rPr lang="th-TH" sz="2000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จัดส่งสินค้า</a:t>
              </a:r>
              <a:endParaRPr lang="th-TH" sz="2000" b="1">
                <a:solidFill>
                  <a:srgbClr val="00808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9853920" y="3917960"/>
              <a:ext cx="1" cy="1347728"/>
            </a:xfrm>
            <a:prstGeom prst="line">
              <a:avLst/>
            </a:prstGeom>
            <a:ln w="57150">
              <a:solidFill>
                <a:srgbClr val="0080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684244" y="5259132"/>
              <a:ext cx="23431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18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วิธีรับชำระเงิน เช่น เงินสด โอนเงิน บัตรเดบิต/เครดิต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18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วิธีส่งสินค้า เช่น ไปรษณีย์ </a:t>
              </a:r>
              <a:r>
                <a:rPr lang="en-US" sz="18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Messenger</a:t>
              </a:r>
              <a:endParaRPr lang="th-TH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7627" y="2153315"/>
              <a:ext cx="684000" cy="6840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877830" y="1185172"/>
            <a:ext cx="1726500" cy="4003291"/>
            <a:chOff x="4877830" y="1185172"/>
            <a:chExt cx="1726500" cy="4003291"/>
          </a:xfrm>
        </p:grpSpPr>
        <p:sp>
          <p:nvSpPr>
            <p:cNvPr id="18" name="Hexagon 17"/>
            <p:cNvSpPr/>
            <p:nvPr/>
          </p:nvSpPr>
          <p:spPr>
            <a:xfrm rot="16200000">
              <a:off x="5006313" y="1556450"/>
              <a:ext cx="1404916" cy="1368000"/>
            </a:xfrm>
            <a:prstGeom prst="hexagon">
              <a:avLst/>
            </a:prstGeom>
            <a:solidFill>
              <a:srgbClr val="ACDBE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74254" y="1739170"/>
              <a:ext cx="12718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รายได้มา</a:t>
              </a:r>
              <a:br>
                <a:rPr lang="th-TH" sz="2000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จากไหน </a:t>
              </a:r>
              <a:br>
                <a:rPr lang="th-TH" sz="2000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ตั้งราคาเท่าไร</a:t>
              </a:r>
              <a:endParaRPr lang="th-TH" sz="2000" b="1">
                <a:solidFill>
                  <a:srgbClr val="00808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5712549" y="2892371"/>
              <a:ext cx="1" cy="1347728"/>
            </a:xfrm>
            <a:prstGeom prst="line">
              <a:avLst/>
            </a:prstGeom>
            <a:ln w="57150">
              <a:solidFill>
                <a:srgbClr val="0080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877830" y="4265133"/>
              <a:ext cx="17265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18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ต้นทุนสินค้าที่ขาย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18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กำไรที่ต้องการ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18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ราคาของคู่แข่ง</a:t>
              </a:r>
              <a:endParaRPr lang="th-TH" sz="18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5862" y="1185172"/>
              <a:ext cx="594943" cy="594943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10371947" y="1230892"/>
            <a:ext cx="1764000" cy="3687120"/>
            <a:chOff x="10371947" y="1230892"/>
            <a:chExt cx="1764000" cy="3687120"/>
          </a:xfrm>
        </p:grpSpPr>
        <p:sp>
          <p:nvSpPr>
            <p:cNvPr id="26" name="Hexagon 25"/>
            <p:cNvSpPr/>
            <p:nvPr/>
          </p:nvSpPr>
          <p:spPr>
            <a:xfrm rot="16200000">
              <a:off x="10595781" y="1556449"/>
              <a:ext cx="1404916" cy="1368000"/>
            </a:xfrm>
            <a:prstGeom prst="hexagon">
              <a:avLst/>
            </a:prstGeom>
            <a:solidFill>
              <a:srgbClr val="ACDBE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14238" y="1931188"/>
              <a:ext cx="13708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บริการ</a:t>
              </a:r>
              <a:br>
                <a:rPr lang="th-TH" sz="2000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หลังการขาย</a:t>
              </a:r>
              <a:endParaRPr lang="th-TH" sz="2000" b="1">
                <a:solidFill>
                  <a:srgbClr val="00808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11291223" y="2898919"/>
              <a:ext cx="1" cy="1347728"/>
            </a:xfrm>
            <a:prstGeom prst="line">
              <a:avLst/>
            </a:prstGeom>
            <a:ln w="57150">
              <a:solidFill>
                <a:srgbClr val="0080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0371947" y="4271681"/>
              <a:ext cx="176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18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การดูแลลูกค้าเมื่อสินค้ามีปัญหา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558" y="1230892"/>
              <a:ext cx="576000" cy="57600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396666" y="1232746"/>
            <a:ext cx="2173307" cy="3665907"/>
            <a:chOff x="7396666" y="1232746"/>
            <a:chExt cx="2173307" cy="3665907"/>
          </a:xfrm>
        </p:grpSpPr>
        <p:sp>
          <p:nvSpPr>
            <p:cNvPr id="22" name="Hexagon 21"/>
            <p:cNvSpPr/>
            <p:nvPr/>
          </p:nvSpPr>
          <p:spPr>
            <a:xfrm rot="16200000">
              <a:off x="7801046" y="1556449"/>
              <a:ext cx="1404916" cy="1368000"/>
            </a:xfrm>
            <a:prstGeom prst="hexagon">
              <a:avLst/>
            </a:prstGeom>
            <a:solidFill>
              <a:srgbClr val="ACDBE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68987" y="1891367"/>
              <a:ext cx="12718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สื่อสารกับลูกค้าอย่างไร</a:t>
              </a:r>
              <a:endParaRPr lang="th-TH" sz="2000" b="1">
                <a:solidFill>
                  <a:srgbClr val="00808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8481625" y="2879560"/>
              <a:ext cx="1" cy="1347728"/>
            </a:xfrm>
            <a:prstGeom prst="line">
              <a:avLst/>
            </a:prstGeom>
            <a:ln w="57150">
              <a:solidFill>
                <a:srgbClr val="0080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396666" y="4252322"/>
              <a:ext cx="21733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18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กลยุทธ์การตลาด/การขาย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18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ช่องทางสื่อสาร</a:t>
              </a:r>
              <a:endParaRPr lang="th-TH" sz="18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7588" y="1232746"/>
              <a:ext cx="576000" cy="57600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5794706" y="2192950"/>
            <a:ext cx="2847974" cy="3712513"/>
            <a:chOff x="5794706" y="2192950"/>
            <a:chExt cx="2847974" cy="3712513"/>
          </a:xfrm>
        </p:grpSpPr>
        <p:sp>
          <p:nvSpPr>
            <p:cNvPr id="20" name="Hexagon 19"/>
            <p:cNvSpPr/>
            <p:nvPr/>
          </p:nvSpPr>
          <p:spPr>
            <a:xfrm rot="16200000">
              <a:off x="6378610" y="2611420"/>
              <a:ext cx="1404916" cy="1370863"/>
            </a:xfrm>
            <a:prstGeom prst="hexagon">
              <a:avLst/>
            </a:prstGeom>
            <a:solidFill>
              <a:srgbClr val="ACD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95635" y="2806434"/>
              <a:ext cx="13708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ช่องทาง</a:t>
              </a:r>
              <a:br>
                <a:rPr lang="th-TH" sz="2000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การขายเป็นอย่างไร</a:t>
              </a:r>
              <a:endParaRPr lang="th-TH" sz="2000" b="1">
                <a:solidFill>
                  <a:srgbClr val="00808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7065270" y="3946535"/>
              <a:ext cx="1" cy="1347728"/>
            </a:xfrm>
            <a:prstGeom prst="line">
              <a:avLst/>
            </a:prstGeom>
            <a:ln w="57150">
              <a:solidFill>
                <a:srgbClr val="0080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794706" y="5259132"/>
              <a:ext cx="28479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US" sz="1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O</a:t>
              </a:r>
              <a:r>
                <a:rPr lang="en-US" sz="18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nline – FB/ IG/ Line/ e-Commerce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US" sz="18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Offline – </a:t>
              </a:r>
              <a:r>
                <a:rPr lang="th-TH" sz="18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หน้าร้านทำเลดี มีที่จอดรถ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470" y="2192950"/>
              <a:ext cx="576000" cy="5760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906440" y="1105980"/>
            <a:ext cx="2075416" cy="3812032"/>
            <a:chOff x="1906440" y="1105980"/>
            <a:chExt cx="2075416" cy="3812032"/>
          </a:xfrm>
        </p:grpSpPr>
        <p:sp>
          <p:nvSpPr>
            <p:cNvPr id="14" name="Hexagon 13"/>
            <p:cNvSpPr/>
            <p:nvPr/>
          </p:nvSpPr>
          <p:spPr>
            <a:xfrm rot="16200000">
              <a:off x="2250025" y="1556450"/>
              <a:ext cx="1404916" cy="1368000"/>
            </a:xfrm>
            <a:prstGeom prst="hexagon">
              <a:avLst/>
            </a:prstGeom>
            <a:solidFill>
              <a:srgbClr val="ACDBE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17966" y="1911121"/>
              <a:ext cx="12718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กลุ่ม</a:t>
              </a:r>
              <a:r>
                <a:rPr lang="th-TH" sz="2000" b="1" smtClean="0">
                  <a:solidFill>
                    <a:srgbClr val="00808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เป้าหมายคือใคร</a:t>
              </a:r>
              <a:endParaRPr lang="th-TH" sz="2000" b="1">
                <a:solidFill>
                  <a:srgbClr val="00808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2952483" y="2898919"/>
              <a:ext cx="1" cy="1347728"/>
            </a:xfrm>
            <a:prstGeom prst="line">
              <a:avLst/>
            </a:prstGeom>
            <a:ln w="57150">
              <a:solidFill>
                <a:srgbClr val="0080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906440" y="4271681"/>
              <a:ext cx="2075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18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ลักษณะลูกค้า เช่น เพศ </a:t>
              </a:r>
              <a:br>
                <a:rPr lang="th-TH" sz="18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18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อายุ รายได้ อาชีพ</a:t>
              </a:r>
              <a:endParaRPr lang="th-TH" sz="18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671" y="1105980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8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 smtClean="0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อยาก</a:t>
            </a:r>
            <a:r>
              <a:rPr lang="th-TH" b="1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เป็นผู้ประกอบการ </a:t>
            </a:r>
            <a:r>
              <a:rPr lang="th-TH" b="1" smtClean="0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เริ่มต้นอย่างไร</a:t>
            </a:r>
            <a:endParaRPr lang="th-TH" b="1">
              <a:solidFill>
                <a:srgbClr val="2E3387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20139" y="1341950"/>
            <a:ext cx="1440000" cy="2067098"/>
            <a:chOff x="5358840" y="2641357"/>
            <a:chExt cx="1440000" cy="2067098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40" y="2641357"/>
              <a:ext cx="1440000" cy="2067098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799056" y="3509603"/>
              <a:ext cx="6479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>
                  <a:latin typeface="Browallia New" panose="020B0604020202020204" pitchFamily="34" charset="-34"/>
                  <a:cs typeface="Browallia New" panose="020B0604020202020204" pitchFamily="34" charset="-34"/>
                </a:rPr>
                <a:t>3</a:t>
              </a:r>
              <a:r>
                <a:rPr lang="th-TH" sz="32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.</a:t>
              </a:r>
              <a:endParaRPr lang="th-TH" sz="3200" b="1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11824" y="3343241"/>
            <a:ext cx="2256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เขียนแผนธุรกิจ</a:t>
            </a:r>
            <a:endParaRPr lang="th-TH" sz="32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9" name="Content Placeholder 2"/>
          <p:cNvSpPr>
            <a:spLocks noGrp="1"/>
          </p:cNvSpPr>
          <p:nvPr>
            <p:ph sz="half" idx="1"/>
          </p:nvPr>
        </p:nvSpPr>
        <p:spPr>
          <a:xfrm>
            <a:off x="2539423" y="1540057"/>
            <a:ext cx="2582661" cy="53365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h-TH" sz="3000" b="1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แผนธุรกิจ </a:t>
            </a:r>
            <a:r>
              <a:rPr lang="th-TH" sz="3000" b="1" smtClean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คืออะไร </a:t>
            </a:r>
            <a:endParaRPr lang="th-TH" sz="3000" b="1">
              <a:solidFill>
                <a:schemeClr val="accent2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85" y="2831408"/>
            <a:ext cx="8567654" cy="3390078"/>
          </a:xfrm>
          <a:prstGeom prst="rect">
            <a:avLst/>
          </a:prstGeom>
        </p:spPr>
      </p:pic>
      <p:sp>
        <p:nvSpPr>
          <p:cNvPr id="62" name="Content Placeholder 2"/>
          <p:cNvSpPr txBox="1">
            <a:spLocks/>
          </p:cNvSpPr>
          <p:nvPr/>
        </p:nvSpPr>
        <p:spPr>
          <a:xfrm>
            <a:off x="3098594" y="2188377"/>
            <a:ext cx="3269552" cy="48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3000" b="1" smtClean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ทำไมต้องเขียนแผนธุรกิจ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0" y="896039"/>
            <a:ext cx="510247" cy="13841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55" y="1584205"/>
            <a:ext cx="513123" cy="1391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37" y="3240312"/>
            <a:ext cx="1387015" cy="13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9" y="-96896"/>
            <a:ext cx="10515600" cy="1325563"/>
          </a:xfrm>
        </p:spPr>
        <p:txBody>
          <a:bodyPr/>
          <a:lstStyle/>
          <a:p>
            <a:pPr algn="r"/>
            <a:r>
              <a:rPr lang="th-TH" b="1" smtClean="0">
                <a:solidFill>
                  <a:srgbClr val="2E338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องค์ประกอบของแผนธุรกิจ</a:t>
            </a:r>
            <a:endParaRPr lang="th-TH" b="1">
              <a:solidFill>
                <a:srgbClr val="2E3387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85647" y="1072917"/>
            <a:ext cx="2834942" cy="1553648"/>
            <a:chOff x="4585647" y="1072917"/>
            <a:chExt cx="2834942" cy="155364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647" y="1072917"/>
              <a:ext cx="2834942" cy="155364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585647" y="1592827"/>
              <a:ext cx="2807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1. บทสรุปผู้บริหาร</a:t>
              </a:r>
              <a:endParaRPr lang="th-TH" sz="24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7398" y="3092569"/>
            <a:ext cx="1679650" cy="1902509"/>
            <a:chOff x="587398" y="3092569"/>
            <a:chExt cx="1679650" cy="19025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39" y="3092569"/>
              <a:ext cx="1679509" cy="190250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87398" y="3734434"/>
              <a:ext cx="1643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2. </a:t>
              </a:r>
              <a:br>
                <a:rPr lang="th-TH" sz="24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4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ข้อมูลธุรกิจ</a:t>
              </a:r>
              <a:endParaRPr lang="th-TH" sz="2400" b="1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83918" y="3311096"/>
            <a:ext cx="2569861" cy="1623667"/>
            <a:chOff x="2383918" y="3311096"/>
            <a:chExt cx="2569861" cy="162366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3918" y="3311096"/>
              <a:ext cx="2569861" cy="156899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450503" y="3734434"/>
              <a:ext cx="24127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3. </a:t>
              </a:r>
              <a:br>
                <a:rPr lang="th-TH" sz="24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4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สินค้าและ</a:t>
              </a:r>
              <a:br>
                <a:rPr lang="th-TH" sz="24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4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บริการ</a:t>
              </a:r>
              <a:endParaRPr lang="th-TH" sz="2400" b="1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37982" y="2936090"/>
            <a:ext cx="2412706" cy="1944002"/>
            <a:chOff x="4837982" y="2936090"/>
            <a:chExt cx="2412706" cy="194400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649" y="2936090"/>
              <a:ext cx="1915594" cy="194400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837982" y="3633136"/>
              <a:ext cx="24127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4. </a:t>
              </a:r>
            </a:p>
            <a:p>
              <a:pPr algn="ctr"/>
              <a:r>
                <a:rPr lang="th-TH" sz="24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กลุ่มลูกค้า</a:t>
              </a:r>
              <a:br>
                <a:rPr lang="th-TH" sz="24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4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เป้าหมาย</a:t>
              </a:r>
              <a:endParaRPr lang="th-TH" sz="2400" b="1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93100" y="3312884"/>
            <a:ext cx="2968012" cy="1589795"/>
            <a:chOff x="6993100" y="3312884"/>
            <a:chExt cx="2968012" cy="15897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055" y="3312884"/>
              <a:ext cx="2907402" cy="156720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993100" y="3702350"/>
              <a:ext cx="29680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5. </a:t>
              </a:r>
              <a:br>
                <a:rPr lang="th-TH" sz="24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4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สภาวะตลาด</a:t>
              </a:r>
              <a:br>
                <a:rPr lang="th-TH" sz="24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4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และการแข่งขัน</a:t>
              </a:r>
              <a:endParaRPr lang="th-TH" sz="24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683758" y="3123858"/>
            <a:ext cx="2412706" cy="1858780"/>
            <a:chOff x="9683758" y="3123858"/>
            <a:chExt cx="2412706" cy="185878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526" y="3123858"/>
              <a:ext cx="1681260" cy="185878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683758" y="3734434"/>
              <a:ext cx="24127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6. </a:t>
              </a:r>
              <a:br>
                <a:rPr lang="th-TH" sz="24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4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แผน</a:t>
              </a:r>
              <a:br>
                <a:rPr lang="th-TH" sz="24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400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การดำเนินงาน</a:t>
              </a:r>
              <a:endParaRPr lang="th-TH" sz="2400" b="1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8513" y="1079298"/>
            <a:ext cx="2909356" cy="1907425"/>
            <a:chOff x="4578513" y="1079298"/>
            <a:chExt cx="2909356" cy="1907425"/>
          </a:xfrm>
        </p:grpSpPr>
        <p:sp>
          <p:nvSpPr>
            <p:cNvPr id="28" name="Rectangle 27"/>
            <p:cNvSpPr/>
            <p:nvPr/>
          </p:nvSpPr>
          <p:spPr>
            <a:xfrm>
              <a:off x="4646707" y="2586613"/>
              <a:ext cx="28411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ข้อมูลสรุปย่อภาพรวมของธุรกิจ 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513" y="1079298"/>
              <a:ext cx="2834942" cy="155364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599295" y="1619990"/>
              <a:ext cx="2807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1. บทสรุปผู้บริหาร</a:t>
              </a:r>
              <a:endParaRPr lang="th-TH" sz="24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2264" y="3090355"/>
            <a:ext cx="1799661" cy="2859549"/>
            <a:chOff x="482264" y="3090355"/>
            <a:chExt cx="1799661" cy="2859549"/>
          </a:xfrm>
        </p:grpSpPr>
        <p:sp>
          <p:nvSpPr>
            <p:cNvPr id="26" name="Rectangle 25"/>
            <p:cNvSpPr/>
            <p:nvPr/>
          </p:nvSpPr>
          <p:spPr>
            <a:xfrm>
              <a:off x="482264" y="4934241"/>
              <a:ext cx="141096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ความเป็นมา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ลักษณะธุรกิจ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ทีมผู้บริหาร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94324" y="3090355"/>
              <a:ext cx="1687601" cy="1902509"/>
              <a:chOff x="587398" y="3083429"/>
              <a:chExt cx="1687601" cy="1902509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490" y="3083429"/>
                <a:ext cx="1679509" cy="1902509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87398" y="3734434"/>
                <a:ext cx="16430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2. </a:t>
                </a:r>
                <a:b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</a:br>
                <a: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ข้อมูลธุรกิจ</a:t>
                </a:r>
                <a:endParaRPr lang="th-TH" sz="2400" b="1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390844" y="3315210"/>
            <a:ext cx="2569861" cy="2326917"/>
            <a:chOff x="2390844" y="3315210"/>
            <a:chExt cx="2569861" cy="2326917"/>
          </a:xfrm>
        </p:grpSpPr>
        <p:sp>
          <p:nvSpPr>
            <p:cNvPr id="29" name="Rectangle 28"/>
            <p:cNvSpPr/>
            <p:nvPr/>
          </p:nvSpPr>
          <p:spPr>
            <a:xfrm>
              <a:off x="2708810" y="4934241"/>
              <a:ext cx="20508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ลักษณะสินค้า/ บริการ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จุดเด่น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390844" y="3315210"/>
              <a:ext cx="2569861" cy="1647261"/>
              <a:chOff x="2383918" y="3287502"/>
              <a:chExt cx="2569861" cy="1647261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3918" y="3287502"/>
                <a:ext cx="2569861" cy="1568996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2450503" y="3734434"/>
                <a:ext cx="24127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3. </a:t>
                </a:r>
                <a:b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</a:br>
                <a: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สินค้าและ</a:t>
                </a:r>
                <a:b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</a:br>
                <a: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บริการ</a:t>
                </a:r>
                <a:endParaRPr lang="th-TH" sz="2400" b="1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834517" y="2932625"/>
            <a:ext cx="2663280" cy="2709502"/>
            <a:chOff x="4834517" y="2932625"/>
            <a:chExt cx="2663280" cy="2709502"/>
          </a:xfrm>
        </p:grpSpPr>
        <p:sp>
          <p:nvSpPr>
            <p:cNvPr id="30" name="Rectangle 29"/>
            <p:cNvSpPr/>
            <p:nvPr/>
          </p:nvSpPr>
          <p:spPr>
            <a:xfrm>
              <a:off x="4908306" y="4934241"/>
              <a:ext cx="258949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ลักษณะ/ ความต้องการลูกค้า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กลยุทธ์ในการเข้าถึงลูกค้า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834517" y="2932625"/>
              <a:ext cx="2412706" cy="1944002"/>
              <a:chOff x="4837982" y="2936090"/>
              <a:chExt cx="2412706" cy="1944002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0649" y="2936090"/>
                <a:ext cx="1915594" cy="1944002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4837982" y="3633136"/>
                <a:ext cx="24127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4. </a:t>
                </a:r>
              </a:p>
              <a:p>
                <a:pPr algn="ctr"/>
                <a: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กลุ่มลูกค้า</a:t>
                </a:r>
                <a:b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</a:br>
                <a: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เป้าหมาย</a:t>
                </a:r>
                <a:endParaRPr lang="th-TH" sz="2400" b="1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989635" y="3319810"/>
            <a:ext cx="2968012" cy="2322317"/>
            <a:chOff x="6989635" y="3319810"/>
            <a:chExt cx="2968012" cy="2322317"/>
          </a:xfrm>
        </p:grpSpPr>
        <p:sp>
          <p:nvSpPr>
            <p:cNvPr id="31" name="Rectangle 30"/>
            <p:cNvSpPr/>
            <p:nvPr/>
          </p:nvSpPr>
          <p:spPr>
            <a:xfrm>
              <a:off x="7596438" y="4934241"/>
              <a:ext cx="181363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ภาวะปัจจุบัน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แนวโน้มในอนาคต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989635" y="3319810"/>
              <a:ext cx="2968012" cy="1589795"/>
              <a:chOff x="6993100" y="3312884"/>
              <a:chExt cx="2968012" cy="1589795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8055" y="3312884"/>
                <a:ext cx="2907402" cy="1567208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6993100" y="3702350"/>
                <a:ext cx="29680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smtClean="0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5. </a:t>
                </a:r>
                <a:br>
                  <a:rPr lang="th-TH" sz="2400" b="1" smtClean="0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</a:br>
                <a:r>
                  <a:rPr lang="th-TH" sz="2400" b="1" smtClean="0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สภาวะตลาด</a:t>
                </a:r>
                <a:br>
                  <a:rPr lang="th-TH" sz="2400" b="1" smtClean="0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</a:br>
                <a:r>
                  <a:rPr lang="th-TH" sz="2400" b="1" smtClean="0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และการแข่งขัน</a:t>
                </a:r>
                <a:endParaRPr lang="th-TH" sz="2400" b="1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9690684" y="3151566"/>
            <a:ext cx="2412706" cy="3413891"/>
            <a:chOff x="9690684" y="3151566"/>
            <a:chExt cx="2412706" cy="3413891"/>
          </a:xfrm>
        </p:grpSpPr>
        <p:sp>
          <p:nvSpPr>
            <p:cNvPr id="27" name="Rectangle 26"/>
            <p:cNvSpPr/>
            <p:nvPr/>
          </p:nvSpPr>
          <p:spPr>
            <a:xfrm>
              <a:off x="9925457" y="4934241"/>
              <a:ext cx="2084545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แผนการตลาด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แผนการผลิต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แผนการเงิน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แผนการบริหารจัดการ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th-TH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แผนฉุกเฉิน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9690684" y="3151566"/>
              <a:ext cx="2412706" cy="1858780"/>
              <a:chOff x="9683758" y="3123858"/>
              <a:chExt cx="2412706" cy="1858780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9526" y="3123858"/>
                <a:ext cx="1681260" cy="1858780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9683758" y="3734434"/>
                <a:ext cx="24127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6. </a:t>
                </a:r>
                <a:b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</a:br>
                <a: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แผน</a:t>
                </a:r>
                <a:b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</a:br>
                <a:r>
                  <a:rPr lang="th-TH" sz="2400" b="1" smtClean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การดำเนินงาน</a:t>
                </a:r>
                <a:endParaRPr lang="th-TH" sz="2400" b="1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16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FE61A21EDF8E6A40831CAB6B20FEECED" ma:contentTypeVersion="1" ma:contentTypeDescription="สร้างเอกสารใหม่" ma:contentTypeScope="" ma:versionID="50fae079669103ca3584a4d85ba034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0ffaa90f370ffabf7a49a23e3f2a21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กำหนดการวันที่เริ่ม" ma:description="วันที่เริ่มต้นของการจัดกำหนดการคือคอลัมน์ของไซต์ที่สร้างขึ้นโดยฟีเจอร์การเผยแพร่ ซึ่งใช้เพื่อระบุวันที่และเวลาที่หน้านี้จะปรากฏให้ผู้เยี่ยมชมไซต์เห็นเป็นครั้งแรก" ma:hidden="true" ma:internalName="PublishingStartDate">
      <xsd:simpleType>
        <xsd:restriction base="dms:Unknown"/>
      </xsd:simpleType>
    </xsd:element>
    <xsd:element name="PublishingExpirationDate" ma:index="9" nillable="true" ma:displayName="กำหนดการวันที่สิ้นสุด" ma:description="การจัดกำหนดการวันสิ้นสุดคือคอลัมน์ของไซต์ที่สร้างขึ้นโดยฟีเจอร์การเผยแพร่ ซึ่งใช้เพื่อระบุวันที่และเวลาที่หน้านี้จะไม่ปรากฏให้ผู้เยี่ยมชมไซต์เห็นอีกต่อไป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2E8D459-A8DC-462A-8A5E-111E77BA1F9D}"/>
</file>

<file path=customXml/itemProps2.xml><?xml version="1.0" encoding="utf-8"?>
<ds:datastoreItem xmlns:ds="http://schemas.openxmlformats.org/officeDocument/2006/customXml" ds:itemID="{E5E8643F-0985-4396-8AD6-F20893B14B4C}"/>
</file>

<file path=customXml/itemProps3.xml><?xml version="1.0" encoding="utf-8"?>
<ds:datastoreItem xmlns:ds="http://schemas.openxmlformats.org/officeDocument/2006/customXml" ds:itemID="{5289D629-4CB5-487B-B704-FB6A8C8C3BDB}"/>
</file>

<file path=docProps/app.xml><?xml version="1.0" encoding="utf-8"?>
<Properties xmlns="http://schemas.openxmlformats.org/officeDocument/2006/extended-properties" xmlns:vt="http://schemas.openxmlformats.org/officeDocument/2006/docPropsVTypes">
  <TotalTime>5839</TotalTime>
  <Words>3305</Words>
  <Application>Microsoft Office PowerPoint</Application>
  <PresentationFormat>Widescreen</PresentationFormat>
  <Paragraphs>541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Angsana New</vt:lpstr>
      <vt:lpstr>Arial</vt:lpstr>
      <vt:lpstr>Arial Rounded MT Bold</vt:lpstr>
      <vt:lpstr>Browallia New</vt:lpstr>
      <vt:lpstr>BrowalliaUPC</vt:lpstr>
      <vt:lpstr>Calibri</vt:lpstr>
      <vt:lpstr>Calibri Light</vt:lpstr>
      <vt:lpstr>Cordia New</vt:lpstr>
      <vt:lpstr>Symbol</vt:lpstr>
      <vt:lpstr>Times New Roman</vt:lpstr>
      <vt:lpstr>1_Office Theme</vt:lpstr>
      <vt:lpstr>1_Custom Design</vt:lpstr>
      <vt:lpstr>2_Office Theme</vt:lpstr>
      <vt:lpstr>3_Office Theme</vt:lpstr>
      <vt:lpstr>บทที่ 5  เตรียมพร้อมเป็นผู้ประกอบการ... เพื่อความมั่งคั่งและยั่งยืน</vt:lpstr>
      <vt:lpstr>หัวข้อเนื้อหา</vt:lpstr>
      <vt:lpstr>หัวข้อเนื้อหา</vt:lpstr>
      <vt:lpstr>อยากเป็นผู้ประกอบการ เริ่มต้นอย่างไร </vt:lpstr>
      <vt:lpstr>อยากเป็นผู้ประกอบการ เริ่มต้นอย่างไร</vt:lpstr>
      <vt:lpstr> กิจกรรมที่ 5.1 คุณพร้อมเป็นผู้ประกอบการแล้วหรือยัง </vt:lpstr>
      <vt:lpstr>อยากเป็นผู้ประกอบการ เริ่มต้นอย่างไร</vt:lpstr>
      <vt:lpstr>อยากเป็นผู้ประกอบการ เริ่มต้นอย่างไร</vt:lpstr>
      <vt:lpstr>องค์ประกอบของแผนธุรกิจ</vt:lpstr>
      <vt:lpstr> กิจกรรมที่ 5.2  ฝึกเขียนแผนธุรกิจอย่างง่าย</vt:lpstr>
      <vt:lpstr>อยากเป็นผู้ประกอบการ เริ่มต้นอย่างไร</vt:lpstr>
      <vt:lpstr>อยากเป็นผู้ประกอบการ เริ่มต้นอย่างไร</vt:lpstr>
      <vt:lpstr>ประเภทงบการเงิน</vt:lpstr>
      <vt:lpstr>งบดุล</vt:lpstr>
      <vt:lpstr>งบกำไรขาดทุน</vt:lpstr>
      <vt:lpstr>งบกระแสเงินสด</vt:lpstr>
      <vt:lpstr>หัวข้อเนื้อหา</vt:lpstr>
      <vt:lpstr>ขายของอย่างไรให้มีกำไร</vt:lpstr>
      <vt:lpstr>ขายของอย่างไรให้มีกำไร</vt:lpstr>
      <vt:lpstr>ขายของอย่างไรให้มีกำไร</vt:lpstr>
      <vt:lpstr>ขายของอย่างไรให้มีกำไร</vt:lpstr>
      <vt:lpstr>ขายของอย่างไรให้มีกำไร</vt:lpstr>
      <vt:lpstr>ขายของอย่างไรให้มีกำไร</vt:lpstr>
      <vt:lpstr>ขายของอย่างไรให้มีกำไร</vt:lpstr>
      <vt:lpstr>ขายของอย่างไรให้มีกำไร</vt:lpstr>
      <vt:lpstr>ขายของอย่างไรให้มีกำไร</vt:lpstr>
      <vt:lpstr> กิจกรรมที่ 5.3  คุณเข้าใจเรื่องต้นทุนมากแค่ไหน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วริษฐา ก้อนนาค</dc:creator>
  <cp:lastModifiedBy>สิรีธร ปุษปาคม</cp:lastModifiedBy>
  <cp:revision>460</cp:revision>
  <cp:lastPrinted>2019-01-10T02:02:07Z</cp:lastPrinted>
  <dcterms:created xsi:type="dcterms:W3CDTF">2019-01-07T06:38:20Z</dcterms:created>
  <dcterms:modified xsi:type="dcterms:W3CDTF">2019-07-04T07:03:33Z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0x010100FE61A21EDF8E6A40831CAB6B20FEECED</vt:lpwstr>
  </property>
  <property fmtid="{D5CDD505-2E9C-101B-9397-08002B2CF9AE}" pid="3" name="Order">
    <vt:r8>7900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