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4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76" r:id="rId13"/>
    <p:sldId id="277" r:id="rId14"/>
    <p:sldId id="265" r:id="rId15"/>
    <p:sldId id="278" r:id="rId16"/>
    <p:sldId id="266" r:id="rId17"/>
    <p:sldId id="279" r:id="rId18"/>
    <p:sldId id="267" r:id="rId19"/>
    <p:sldId id="280" r:id="rId20"/>
    <p:sldId id="268" r:id="rId21"/>
    <p:sldId id="281" r:id="rId22"/>
    <p:sldId id="269" r:id="rId23"/>
    <p:sldId id="282" r:id="rId24"/>
    <p:sldId id="270" r:id="rId25"/>
    <p:sldId id="283" r:id="rId26"/>
    <p:sldId id="271" r:id="rId27"/>
    <p:sldId id="284" r:id="rId28"/>
    <p:sldId id="272" r:id="rId29"/>
    <p:sldId id="285" r:id="rId30"/>
    <p:sldId id="273" r:id="rId31"/>
    <p:sldId id="286" r:id="rId32"/>
    <p:sldId id="274" r:id="rId33"/>
    <p:sldId id="287" r:id="rId34"/>
    <p:sldId id="288" r:id="rId35"/>
    <p:sldId id="292" r:id="rId36"/>
    <p:sldId id="289" r:id="rId37"/>
    <p:sldId id="290" r:id="rId38"/>
    <p:sldId id="297" r:id="rId39"/>
    <p:sldId id="298" r:id="rId40"/>
    <p:sldId id="330" r:id="rId41"/>
    <p:sldId id="331" r:id="rId42"/>
    <p:sldId id="301" r:id="rId43"/>
    <p:sldId id="302" r:id="rId44"/>
    <p:sldId id="296" r:id="rId45"/>
    <p:sldId id="291" r:id="rId4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9" autoAdjust="0"/>
    <p:restoredTop sz="56929" autoAdjust="0"/>
  </p:normalViewPr>
  <p:slideViewPr>
    <p:cSldViewPr snapToGrid="0">
      <p:cViewPr varScale="1">
        <p:scale>
          <a:sx n="38" d="100"/>
          <a:sy n="38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sadee Pornkasemsart (ผุสดี พรเกษมศาสตร์)" userId="cd4b2f61-0878-4ae9-83f3-835e10d0420a" providerId="ADAL" clId="{BD9693B0-ACA9-46A2-B82C-977AA5E6D993}"/>
    <pc:docChg chg="undo custSel addSld delSld">
      <pc:chgData name="Pusadee Pornkasemsart (ผุสดี พรเกษมศาสตร์)" userId="cd4b2f61-0878-4ae9-83f3-835e10d0420a" providerId="ADAL" clId="{BD9693B0-ACA9-46A2-B82C-977AA5E6D993}" dt="2024-03-11T08:50:01.702" v="10" actId="47"/>
      <pc:docMkLst>
        <pc:docMk/>
      </pc:docMkLst>
      <pc:sldChg chg="del">
        <pc:chgData name="Pusadee Pornkasemsart (ผุสดี พรเกษมศาสตร์)" userId="cd4b2f61-0878-4ae9-83f3-835e10d0420a" providerId="ADAL" clId="{BD9693B0-ACA9-46A2-B82C-977AA5E6D993}" dt="2024-03-11T08:49:59.002" v="8" actId="47"/>
        <pc:sldMkLst>
          <pc:docMk/>
          <pc:sldMk cId="116309982" sldId="293"/>
        </pc:sldMkLst>
      </pc:sldChg>
      <pc:sldChg chg="del">
        <pc:chgData name="Pusadee Pornkasemsart (ผุสดี พรเกษมศาสตร์)" userId="cd4b2f61-0878-4ae9-83f3-835e10d0420a" providerId="ADAL" clId="{BD9693B0-ACA9-46A2-B82C-977AA5E6D993}" dt="2024-03-11T08:50:01.702" v="10" actId="47"/>
        <pc:sldMkLst>
          <pc:docMk/>
          <pc:sldMk cId="3260616280" sldId="295"/>
        </pc:sldMkLst>
      </pc:sldChg>
      <pc:sldChg chg="del">
        <pc:chgData name="Pusadee Pornkasemsart (ผุสดี พรเกษมศาสตร์)" userId="cd4b2f61-0878-4ae9-83f3-835e10d0420a" providerId="ADAL" clId="{BD9693B0-ACA9-46A2-B82C-977AA5E6D993}" dt="2024-03-11T08:49:54.672" v="3" actId="47"/>
        <pc:sldMkLst>
          <pc:docMk/>
          <pc:sldMk cId="4172966975" sldId="304"/>
        </pc:sldMkLst>
      </pc:sldChg>
      <pc:sldChg chg="del">
        <pc:chgData name="Pusadee Pornkasemsart (ผุสดี พรเกษมศาสตร์)" userId="cd4b2f61-0878-4ae9-83f3-835e10d0420a" providerId="ADAL" clId="{BD9693B0-ACA9-46A2-B82C-977AA5E6D993}" dt="2024-03-11T08:49:55.249" v="4" actId="47"/>
        <pc:sldMkLst>
          <pc:docMk/>
          <pc:sldMk cId="2774889277" sldId="305"/>
        </pc:sldMkLst>
      </pc:sldChg>
      <pc:sldChg chg="del">
        <pc:chgData name="Pusadee Pornkasemsart (ผุสดี พรเกษมศาสตร์)" userId="cd4b2f61-0878-4ae9-83f3-835e10d0420a" providerId="ADAL" clId="{BD9693B0-ACA9-46A2-B82C-977AA5E6D993}" dt="2024-03-11T08:49:57.452" v="7" actId="47"/>
        <pc:sldMkLst>
          <pc:docMk/>
          <pc:sldMk cId="339832692" sldId="308"/>
        </pc:sldMkLst>
      </pc:sldChg>
      <pc:sldChg chg="del">
        <pc:chgData name="Pusadee Pornkasemsart (ผุสดี พรเกษมศาสตร์)" userId="cd4b2f61-0878-4ae9-83f3-835e10d0420a" providerId="ADAL" clId="{BD9693B0-ACA9-46A2-B82C-977AA5E6D993}" dt="2024-03-11T08:49:53.462" v="2" actId="47"/>
        <pc:sldMkLst>
          <pc:docMk/>
          <pc:sldMk cId="1323837847" sldId="348"/>
        </pc:sldMkLst>
      </pc:sldChg>
      <pc:sldChg chg="del">
        <pc:chgData name="Pusadee Pornkasemsart (ผุสดี พรเกษมศาสตร์)" userId="cd4b2f61-0878-4ae9-83f3-835e10d0420a" providerId="ADAL" clId="{BD9693B0-ACA9-46A2-B82C-977AA5E6D993}" dt="2024-03-11T08:49:56.133" v="5" actId="47"/>
        <pc:sldMkLst>
          <pc:docMk/>
          <pc:sldMk cId="438681766" sldId="356"/>
        </pc:sldMkLst>
      </pc:sldChg>
      <pc:sldChg chg="del">
        <pc:chgData name="Pusadee Pornkasemsart (ผุสดี พรเกษมศาสตร์)" userId="cd4b2f61-0878-4ae9-83f3-835e10d0420a" providerId="ADAL" clId="{BD9693B0-ACA9-46A2-B82C-977AA5E6D993}" dt="2024-03-11T08:49:56.852" v="6" actId="47"/>
        <pc:sldMkLst>
          <pc:docMk/>
          <pc:sldMk cId="3715851825" sldId="357"/>
        </pc:sldMkLst>
      </pc:sldChg>
      <pc:sldChg chg="del">
        <pc:chgData name="Pusadee Pornkasemsart (ผุสดี พรเกษมศาสตร์)" userId="cd4b2f61-0878-4ae9-83f3-835e10d0420a" providerId="ADAL" clId="{BD9693B0-ACA9-46A2-B82C-977AA5E6D993}" dt="2024-03-11T08:50:00.302" v="9" actId="47"/>
        <pc:sldMkLst>
          <pc:docMk/>
          <pc:sldMk cId="2140367315" sldId="361"/>
        </pc:sldMkLst>
      </pc:sldChg>
      <pc:sldChg chg="new del">
        <pc:chgData name="Pusadee Pornkasemsart (ผุสดี พรเกษมศาสตร์)" userId="cd4b2f61-0878-4ae9-83f3-835e10d0420a" providerId="ADAL" clId="{BD9693B0-ACA9-46A2-B82C-977AA5E6D993}" dt="2024-03-11T08:30:00.957" v="1" actId="680"/>
        <pc:sldMkLst>
          <pc:docMk/>
          <pc:sldMk cId="2516064131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50DC-DAC0-4482-978E-FE435C8433C7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E55DD-8D20-4A1B-8A2F-366AC9A70B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427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2.2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Money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(ประมาณ 80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นาที) 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– ลิงก์รายละเอียดกิจกรรมและอุปกรณ์ </a:t>
            </a:r>
            <a:r>
              <a:rPr lang="en-US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https://www.1213.or.th/th/FinDo_Toolkits/Pages/files/Activity2_2.pdf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8325" lvl="0" indent="-119063" defTabSz="627063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 ประกอบด้วย </a:t>
            </a:r>
            <a:r>
              <a:rPr lang="en-US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1)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(2) ตาราง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Memo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สำหรับบันทึกรายรับหรือรายจ่าย (3) ใบสรุปค่าใช้จ่าย (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Monthly spending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 ทั้งนี้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ใบกิจกรรมมีทั้งหมด 12 แบบ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แต่ละแบบมีเลขแตกต่างกัน (สังเกตได้จากสัญลักษณ์มุมบนขวา) และจะ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ไม่พร้อมกัน</a:t>
            </a:r>
            <a:endParaRPr lang="th-TH" sz="1600" kern="120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8325" lvl="0" indent="-119063" defTabSz="627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เมื่อผู้สอนสุ่มหมายเลขใดขึ้นมา จะปรากฏรายการซึ่งอาจเป็นรายรับหรือรายจ่ายซ่อนอยู่ โดยผู้เรียนจะต้องบันทึกรายการดังกล่าวในตาราง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Memo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แม้หมายเลขของรายการนั้นจะไม่ได้อยู่ในใบ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ของตนเอง หากเป็นรายรับให้บันทึกในช่องรายรับ หากเป็นรายจ่ายให้บันทึกในช่องรายจ่าย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หากใคร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 จะบันทึกเฉพาะรายจ่ายที่เพิ่งเกิดขึ้นในรอบนั้น และไม่ต้องบันทึกรายจ่ายรอบต่อ ๆ ไปอีก แต่ยังได้รายรับจากโบนัสอยู่ โดยให้บันทึกรายรับต่อไป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หากใครยังไม่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ก็ต้องบันทึกรายรับ-รายจ่ายไปเรื่อย ๆ จนกว่าจะ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61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25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25 ก็กากบาทเลข 25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25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25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953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25 เพื่อนส่งข้อความ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ชวนไปเที่ยวญี่ปุ่น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มีค่าใช้จ่าย 30,000 บาท 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ถ้า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ตัดสินใจไป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โดยใช้บัตรเครดิตผ่อน 0</a:t>
            </a:r>
            <a:r>
              <a:rPr lang="en-US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%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แปลว่า ผู้ออกบัตรเครดิตจะสำรองออกเงินให้เราไปก่อน และจะมาเรียกเก็บเงินเมื่อถึงวันครบกำหนดในภายหลัง เราจึงยังไม่ต้องจ่ายเงิน ณ วันที่ใช้บัตร ดังนั้น ไม่ต้องบันทึกรายรับ-รายจ่าย 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ส่วนคนที่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ตัดสินใจไม่ไป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ก็ไม่ต้องบันทึกรายรับ-รายจ่ายเช่นกัน</a:t>
            </a:r>
            <a:endParaRPr lang="en-US" sz="1800" b="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627063" indent="-627063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หากมีเวลาพอ ผู้สอนอาจถามคำถามชวนคุย เช่น ใครไปหรือไม่ไปบ้าง ทำไมถึงไปหรือไม่ไป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9221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8 ก็กากบาทเลข 8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8 ก็ไม่ต้องทำอะไร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8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46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 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Emergency 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ยางแตกไม่มีชิ้นดี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คนที่เดินทางโดยรถส่วนตัวเปลี่ยนยาง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คนที่เดินทางโดย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รถส่วนตัว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(ตาม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สไลด์หน้า </a:t>
            </a:r>
            <a:r>
              <a:rPr lang="en-US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10)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ต้องเสียเงิน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ส่วนคนที่เดินทางโดย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รถสาธารณะ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(ตาม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สไลด์หน้า </a:t>
            </a:r>
            <a:r>
              <a:rPr lang="en-US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10)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ไม่ต้องกรอกอะไร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652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31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31 ก็กากบาทเลข 31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31 ก็ไม่ต้องทำอะไร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31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678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31 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Happy Sunday: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ซื้อของใช้ในซุปเปอร์มาร์เก็ต ทุกคนจ่าย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ในชีวิตจริง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เราก็ต้องซื้อของใช้เหมือนกัน 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เมื่อมีเงินเดือน เราต้องกันเงินส่วนหนึ่งไว้สำหรับซื้อของใช้ที่จำเป็น หรืออาจตั้งงบไว้เลยว่าจะใช้อาทิตย์/ วันละเท่าไร </a:t>
            </a:r>
            <a:endParaRPr lang="th-TH" sz="18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0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14!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14 ก็กากบาทเลข 14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14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14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57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14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แฟนเดย์: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นัดออกเดทกับสาวที่แอบปิ๊ง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ผู้หญิงไม่เสียเงิน ผู้ชายจ่าย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ถ้าเป็น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ผู้หญิง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ถ้าเป็น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ผู้ชาย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จ่ายค่าออกเดท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ในชีวิตจริง ถ้ารู้ตัวว่าเป็นสายเปย์ ต้องกันเงินส่วนหนึ่งไว้สำหรับเปย์ด้วย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05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35! 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35 ก็กากบาทเลข 35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35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35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244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35 </a:t>
            </a:r>
            <a:r>
              <a:rPr lang="en-GB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Phone Call: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ได้รับโทรศัพท์จากเพื่อนชวนทำประกันอุบัติเหตุ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ถ้าตัดสินใจทำประกันต้องจ่าย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ถ้าตัดสินใจไม่ทำก็ไม่ต้องจ่าย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ถ้าเราถูกชักชวนให้ทำประกัน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คุณมีสิทธิที่จะซื้อหรือปฏิเสธก็ได้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หากประกันที่เสนอขายตอบโจทย์พอดี อ่านเงื่อนไขในกรมธรรม์แล้วเหมาะสม และ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จ่ายเบี้ยประกันไหว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ก็สามารถซื้อได้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68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กติกาจะเหมือน</a:t>
            </a:r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Bingo </a:t>
            </a: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ทั่วไป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คือ</a:t>
            </a: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สุ่มตัวเลข</a:t>
            </a: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ถ้าผู้เรียนมีตัวเลขที่สุ่มได้ ก็ให้กากบาทลงไป </a:t>
            </a:r>
            <a:b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ใครกากบาทได้ตามภาพถือว่า </a:t>
            </a:r>
            <a:r>
              <a:rPr lang="en-US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Bingo</a:t>
            </a:r>
            <a:endParaRPr lang="th-TH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02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23!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23 ก็กากบาทเลข 23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23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23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2464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23 ชุดทำงานยับ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ซื้อเตารีด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ตามสไลด์หน้า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ไม่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ต้องกรอกอะไร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ไม่ได้ซื้อเตารีดไอน้ำ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ตามสไลด์หน้า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กรอกรายจ่าย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ค่าจ้างรีดผ้า 500 บาท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415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33!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33 ก็กากบาทเลข 33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33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33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31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33 สุขสันต์วันเกิดคนที่เกิดวันที่ลงท้ายด้วย 3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เพื่อนทุกคนจัดปาร์ตี้เซอร์ไพรส์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ไม่ได้เกิด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วันที่ลงท้ายด้วย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จ่ายคนละ 400 บาท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วันที่ 3, 13 และ 23 ไม่ต้องจ่าย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h-TH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415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18 ก็กากบาทเลข 18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18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18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05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18 </a:t>
            </a:r>
            <a:r>
              <a:rPr lang="en-GB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Emergency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ประสบอุบัติเหตุ</a:t>
            </a:r>
            <a:r>
              <a:rPr lang="en-GB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GB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นอนโรงพยาบาล 1 คืน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ซื้อประกัน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20) ไม่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ต้องจ่าย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กรอกอะไร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ไม่ได้ซื้อประกัน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20) ต้องจ่ายค่ารักษาพยาบาล 4,000 บาท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ประกันจะมีประโยชน์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ถ้าเลือกซื้อให้ตรงกับความคุ้มครองที่ต้องการและมีเงื่อนไขเหมาะสม เช่น ถ้าอยากมีเงินไว้เป็นค่ารักษาพยาบาล ก็ต้องทำประกันภัยหรือประกันอุบัติเหตุ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แต่ถ้าอยากให้ครอบครัวได้รับการดูแลเมื่อเราไม่อยู่แล้ว การ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ซื้อประกันชีวิตก็จะตรงกับ</a:t>
            </a:r>
            <a:b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ความต้องการมากกว่า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เวลาซื้อจึงต้องอ่านกรมธรรม์ให้ดี </a:t>
            </a:r>
            <a:r>
              <a:rPr lang="th-TH" sz="1800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เงื่อนไขเป็นอย่างไร ผลประโยชน์ที่ได้มีอะไรบ้าง และที่สำคัญต้องพิจารณาว่า</a:t>
            </a:r>
            <a:r>
              <a:rPr lang="th-TH" sz="1800" spc="-2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เราจ่ายเบี้ยประกันไหวไหม</a:t>
            </a:r>
            <a:endParaRPr lang="th-TH" sz="1800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13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11!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11 ก็กากบาทเลข 11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11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11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4422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11 ตั้งใจจะซื้อมือถือรุ่นใหม่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 15,000 บาท ที่จะวางขายอีก 6 เดือนข้างหน้า เพื่อแทนของเก่าที่กำลังจะพัง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หักเงินมาออม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เลยทันที 2,500 บาท ให้กรอกรายจ่าย “ออมเพื่อมือถือ 2,500”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หรือคิดว่าอีกนานยัง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ไม่ต้องรีบเก็บเงิน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ไม่ต้องกรอกอะไร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057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 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 จะ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เลขต่อไปคือ...เลข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46!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เย้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กันแล้วใช่ไหม...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46 ก็กากบาทเลข 46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46 ก็ไม่ต้องทำอะไร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7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46 แล้วก็ยังต้องบันทึกรายจ่ายนี้อยู่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46 เปิดตู้จดหมายเจอบิลเรียกเก็บค่าไปเที่ยวญี่ปุ่น</a:t>
            </a:r>
            <a:r>
              <a:rPr lang="en-US" sz="18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เฉพาะคนที่รูดบัตร จ่าย 3,000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ใครที่เลือก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ไปญี่ปุ่น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12)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ก็ต้องจ่ายค่าผ่อนชำระ 3,000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ส่วนใครที่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ไม่ได้ไป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12)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เหตุการณ์นี้เหมือนชีวิตจริง เวลาเราผ่อนอะไรไว้ มักจะลืมว่าต้องจ่ายเมื่อถึงกำหนด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เมื่อก่อหนี้แล้ว ควรจดบันทึกไว้เพื่อให้รู้ว่าในแต่ละเดือนมีค่าใช้จ่ายอะไรบ้าง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77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ความพิเศษของ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Money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ทุกตัวเลขจะมีรายรับ-รายจ่ายซ่อนอยู่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ไม่ว่าคุณจะมีหรือไม่มีเลขที่สุ่มได้ จะต้องบันทึกรายรับ-รายจ่ายลงใน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Memo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สุ่มได้เลข 19 คนที่มีเลข 19 ก็กากบาทเลข 19 ส่วนคนที่ไม่มีก็ไม่ต้องกา แต่ทุกคน (ทั้งที่มีหรือไม่มีเลข 19) จะต้องบันทึกรายรับหรือเงินโบนัสที่ซ่อนอยู่ในเลข 19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หรือถ้าสุ่มได้เลข 1 คนที่มีเลข 1 ก็กากบาท แต่คนที่ไม่มีเลข 1 ก็ไม่ต้องกา แต่ทั้งสองคนจะต้องลงบันทึกรายจ่ายค่าน้ำค่าไฟที่ซ่อนอยู่ในหมายเลข 1</a:t>
            </a:r>
          </a:p>
          <a:p>
            <a:pPr marL="627063" indent="-627063"/>
            <a:r>
              <a:rPr lang="th-TH" sz="1800" b="1" u="sng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ย้ำว่าทุกคนต้องบันทึกรายรับ-รายจ่ายทุกรายการ ไม่ว่าในใบ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จะมีตัวเลขหรือไม่มีตัวเลขนั้นก็ตาม จะหยุดบันทึกรายจ่ายก็ต่อเมื่อ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ไปแล้วเท่านั้น</a:t>
            </a:r>
            <a:endParaRPr lang="en-US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75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 จะ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เย้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กันอีกแล้ว...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6 ก็กากบาทเลข 6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6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6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9565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คนที่เพิ่ง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6 ยังต้องบันทึกรายจ่ายนี้อยู่ ส่วนคนที่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ไปก่อนหน้านี้ไม่ต้องบันทึกรายจ่ายนี้แล้ว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6 โทรศัพท์พัง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คนที่ไม่ได้เก็บเงินซื้อมือถือ ต้องผ่อนมือถือใหม่เดือนละ 2,500 บาท โดยเริ่มจ่ายงวดแรกทันที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ไม่ได้เก็บเงิน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 (ตามสไลด์หน้า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ต้องบันทึกรายจ่าย 2,500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เก็บเงิน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ไว้ซื้อมือถือ (ตามสไลด์หน้า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ก็นำเงินออมออกมาใช้ โดยไม่หักเงินเดือนของเดือนนี้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จึงไม่ต้องบันทึกรายการ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066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 จะ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แต่อาจมีผู้เรียนบางคน</a:t>
            </a:r>
            <a:b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ไม่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 Bingo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เพราะเล่นไม่ทันหรือลืมกากบาท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41! 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41 ก็กากบาทเลข 41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41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41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049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41 ยังต้องบันทึกรายจ่ายนี้อยู่ ส่วนคนที่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ไปก่อนหน้านี้ ไม่ต้องบันทึกรายจ่ายนี้แล้ว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41 เที่ยวแบบชิล ๆ กินขนมร้านอร่อย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อัพรูปลง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Social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media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 800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บันทึกรายจ่ายค่าขนม 800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เราจะออมเงินโดยไม่ใช้จ่ายเลยคงเป็นไปไม่ได้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บางครั้งเราก็อยากทานขนมอร่อย ๆ บ้าง ดังนั้น เมื่อมีรายรับแล้วกันเงินส่วนหนึ่งไปซื้อขนมก็ไม่เสียหายอะไร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แต่อย่าให้เยอะเกินไปจนเดือดร้อนเรื่องเงินได้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143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หลายคนก็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กันไปแล้ว สำหรับคนที่ไม่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ก็ไม่ต้องเสียใจ เราจะไม่สุ่มเลขต่อแล้ว ไม่อย่างนั้น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เดี๋ยวเงินจะติดลบกันพอดี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สำหรับใครที่ยังไม่ได้เขียนว่า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จะเก็บ 10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แรกของเงินเดือนไปทำอะไร ก็ขอให้เขียนตอนนี้</a:t>
            </a:r>
            <a:b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(ผู้สอนย้ำอีกรอบ เนื่องจากมีผลต่อ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ถ้าเขียนกันครบแล้ว เราจะเล่นเกมในช่วง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464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ช่วงนี้คือช่วง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Special Bonus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ที่ทุกคนมีสิทธิจะได้โบนัสไม่ว่าจะ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ก็ตาม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ลองมาดู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แรกกัน...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1778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คนที่นำเงิน 10% ของเงินเดือนไปเป็นเงินออม/ลงทุน (ตามสไลด์หน้า 6 และ 35)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ได้โบนัส 1,000 บาท ก็กรอกไปในช่องรายรับว่า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โบนัสเงินออม 1,000 บาท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คนที่ไม่ได้เก็บไว้เป็นเงินออม/ลงทุน ก็ไม่ต้องกรอกอะไร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เงินออมสำคัญอย่างไร ทำไมเราต้องออมเงิน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545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84455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893" y="4396674"/>
            <a:ext cx="6358727" cy="514944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เราเรียนรู้การตั้งเป้าหมายทางการเงินแล้ว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เรื่องต่อไปที่ทุกคนควรรู้เพื่อให้สามารถไปถึงเป้าหมายได้เร็วขึ้น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เคล็ดลับการออมเงิน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 ดังนี้</a:t>
            </a:r>
          </a:p>
          <a:p>
            <a:pPr marL="358775" lvl="1" indent="-179388">
              <a:buFont typeface="+mj-lt"/>
              <a:buAutoNum type="arabicPeriod"/>
              <a:defRPr/>
            </a:pP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ออมก่อนใช้ 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หากใช้เงินก่อนที่จะออม มักมีเงินเหลือออมน้อยกว่าที่ตั้งใจไว้ หรืออาจไม่เหลือออมเลย แต่ถ้ามีรายได้เข้ามาแล้วแบ่งเงินไปออมทันทีก่อนใช้จ่าย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จะช่วยให้ออมเงินได้ง่ายขึ้น 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อาจคิดไว้ล่วงหน้าว่าเงินที่แบ่งมาออมจะมีไว้สำหรับเป้าหมายอะไรบ้างและรวมกันแล้วเป็นเงินเท่าไร เช่น ออมเผื่อฉุกเฉิน หรือเพื่อซื้อของที่อยากได้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ควรเปิดบัญชีสำหรับออมเงินโดยเฉพาะ เพื่อแยกเงินที่ต้องการออมและเงินสำหรับใช้จ่ายออกจากกัน</a:t>
            </a:r>
            <a:endParaRPr lang="th-TH" sz="16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ออมอย่างน้อย 1 ใน 4 ของรายได้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เป็นอัตราส่วนที่ควรจำให้ขึ้นใจและเอามาใช้ทุกครั้งที่มีรายได้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เข้ากระเป๋า แต่ถ้ายังมีรายได้น้อยและรายจ่ายเป็นจำนวนมาก อาจเริ่มออมที่ 10% ของรายได้ก่อน</a:t>
            </a: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สร้างวินัยในการออม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โดยใช้เทคนิคการออมที่สนุกสนาน ทำได้ง่าย เพื่อสร้างแรงจูงใจให้ออมอย่างสม่ำเสมอ เช่น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เก็บส่วนลดเป็นเงินออม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เก็บเงินทอนเป็นเงินออม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เก็บเศษของรายรับไว้เป็นเงินออม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ได้แบงก์ 50 เมื่อไร หยอดใส่กระปุก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หยอดกระปุกก่อนออกจากบ้านวันละ 10 บาท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ซื้อของไม่จำเป็นเท่าไร ต้องเก็บเงินออมเท่านั้น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96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3683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126" y="3820848"/>
            <a:ext cx="5686652" cy="585157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เงินที่เราแบ่งไว้ออมก่อนใช้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อาจจะแยกประเภทลงอีกตามเป้าหมายการใช้เงิน ดังนี้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98463" indent="-133350"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เงินออมเผื่อฉุกเฉิน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เป็นเงินออมลำดับแรกที่ทุกคนควรมีอย่างน้อย</a:t>
            </a:r>
            <a:r>
              <a:rPr lang="en-US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3 - 6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เท่าของรายจ่ายจำเป็นในแต่ละเดือน ที่สำคัญควรเก็บในบัญชีที่เบิกถอนได้ง่าย หากมีเหตุการณ์ไม่คาดฝันก็สามารถถอนมาใช้ได้เลย โดยไม่ต้องพึ่งพาผู้อื่น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เงินออมสำหรับรายจ่ายก้อนโต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หากรู้ล่วงหน้าว่าช่วงไหนจะต้องใช้เงินจำนวนมาก เช่น เก็บเงินดาวน์ซื้อโทรศัพท์มือถือ หรือมอเตอร์ไซค์ ควรวางแผนเก็บเงินแต่เนิ่น ๆ โดยทยอยออมเงินทุกเดือนจนเป็นก้อนใหญ่ จะได้ไม่มีภาระค่าใช้จ่ายหนักเกินไป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1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เงินออมเพื่อซื้อของที่อยากได้</a:t>
            </a:r>
            <a:r>
              <a:rPr lang="en-US" sz="1600" b="1" spc="-1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pc="-1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pc="-1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เป็นการออมเพื่อนำเงินไปใช้จ่ายในสิ่งที่ต้องการ โดยส่วนมาก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มักเป็นรายจ่ายไม่จำเป็น ซึ่งไม่ใช่เรื่องผิดหากไม่ทำให้เดือนร้อนหรือเป็นหนี้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3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เงินออมเพื่อการลงทุน</a:t>
            </a:r>
            <a:r>
              <a:rPr lang="en-US" sz="1600" b="1" spc="-3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spc="-3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เป็นการออมเพื่อนำเงินไปลงทุนให้งอกเงยและสร้างความมั่นคงระยะยาว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ซึ่งการลงทุนบางประเภทอาจต้องใช้เงินก้อนและมีความเสี่ยงสูง หรือได้ผลตอบแทนน้อยกว่าที่คาด จึงควรพิจารณาให้รอบคอบก่อนตัดสินใจลงทุน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เงินออมไว้ใช้ในยามเกษียณ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ในวัยเกษียณ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เป็นวัยที่คนส่วนใหญ่ไม่มีรายได้เพิ่มเติม การเก็บเงินก้อนนี้</a:t>
            </a: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จะทำให้คุณมีเงินใช้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ในยามเกษียณได้อย่างไม่ลำบาก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 เงินออมที่ตั้งใจไว้ว่าจะเก็บสะสมไว้นาน ๆ ให้เป็นก้อนใหญ่ เช่น เงินออมสำหรับค่าใช้จ่ายก้อนโต ควรเลือกวิธีเก็บที่ยากต่อการถอนเงิน เช่น ฝากเงินไว้ในบัญชีเงินฝากประจำ หรือบัญชีที่จำกัดจำนวนครั้งในการถอน (ถ้าถอนเกินจำนวนครั้งที่กำหนดจะเสียค่าธรรมเนียม) เพื่อลดโอกาสในการถอนมาใช้ก่อนออมได้ครบตามเป้าหมาย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90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Special bonus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ข้อต่อไปกัน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วางแผนเก็บเงิน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เพื่อซื้อมือถือ (ตามสไลด์หน้า 28) ได้โบนัส 1,000 บาท ให้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กรอกลงในช่องรายรับว่า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โบนัสวางแผน 1,000 บาท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ได้เลย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แต่ถ้าใคร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ไม่ได้วางแผนเก็บเงิน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ซื้อมือถือ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28)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ก็ไม่ได้โบนัส 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แล้วทำไมคนที่เก็บเงินถึงได้โบนัส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310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ทุกคนเข้าใจกติกากันแล้วใช่ไหม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ถ้าเข้าใจแล้ว เรามาเริ่ม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เล่นเกม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Money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กันเลย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!!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0763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คนที่เก็บเงินได้โบนัส เพราะมี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การวางแผนทางการเงินคืออะไร เรามาทำความรู้จักกันสักนิดดีกว่า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ทำไมต้องวางแผนทางการเงิน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คำถามนี้อาจอยู่ในใจใครหลาย ๆ คน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แต่อยากให้ทุกคนลองนึกดี ๆ เราเคยถามตัวเองไหมว่า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เงินไม่พอใช้ทำไงดี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แต่ละเดือนออมเงินได้เท่าไร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เราใช้เงินหมดไปกับอะไรบ้าง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เชื่อว่าทุกคนคงเคยตั้งคำถามเหล่านี้กับตัวเองแล้วบ้าง ซึ่งก็แสดงให้เห็นว่า ถึงเวลาแล้วที่เราจะต้องคิดถึงเรื่องการวางแผนทางการเงิน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เป็นเครื่องมือที่ช่วยให้บริหารจัดการเงินได้อย่างเป็นระบบและ</a:t>
            </a:r>
            <a:b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มีประสิทธิภาพ ทำให้มีรายได้เพียงพอกับรายจ่าย มีเงินไว้ใช้ยามฉุกเฉิน มีเงินออมไว้เก็บเกี่ยวดอกผลหรือลงทุน ทำให้มีอนาคตที่มั่นคง และมีเงินไว้ใช้ในยามเกษียณ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ไม่ว่าคุณจะมีอายุเท่าไร หรือทำอาชีพอะไรก็จำเป็นต้องวางแผนทางการเงินกันทั้งนั้น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เพราะเงินมีความสำคัญและจำเป็นต่อการดำรงชีวิต และช่วยสร้างฝันให้เป็นจริงได้ แม้ว่าแต่ละวัยจะมีเป้าหมายเกี่ยวกับเงินที่ต่างกัน</a:t>
            </a:r>
            <a:endParaRPr lang="th-TH" sz="18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7532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(บทสรุป)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การวางแผนทางการเงินทำได้ง่ายนิดเดียว</a:t>
            </a: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เพียงแค่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คิดให้รอบ ออมให้ครบ ที่เหลือก็ใช้จ่ายตามสบาย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เมื่อมีรายได้ หรือได้รับเงินมา ไม่ควรนำไปใช้จ่ายตามสบายในทันที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แต่ควรจะต้อง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หักเงินส่วนหนึ่งไว้เป็นเงินออม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 จะออมเพื่ออะไรก็แบ่งไว้หลังจากนั้นก็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หักค่าใช้จ่ายจำเป็น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 ๆ ที่ไม่จ่ายแล้วอาจเดือดร้อนได้ ที่เหลือก็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ใช้จ่ายได้ตามสบาย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1574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กลับมาที่เกม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ของเราดีกว่า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ถึงเวลาที่จะรวมรายรับและรายจ่ายกันแล้ว มาดูกันว่าใครมีเงินเหลือหรือใช้เงินเกินบ้าง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เงินเหลือ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&gt;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ใช้เงินเกิน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&lt;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ถ้าใช้เงินเกินจำนวนเงินที่มี แปลว่า คุณกำลังเป็นหนี้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45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ก่อนอื่นสมมติว่า...วันนี้เป็นวันเงินเดือนออก ทุกคนจะได้รับเงินคนละ 15,000 บาท </a:t>
            </a:r>
            <a:b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(ใบกิจกรรมจะบันทึกรายรับไว้ให้อยู่แล้ว)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ให้ทุกคน</a:t>
            </a:r>
            <a:r>
              <a:rPr lang="th-TH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หัก </a:t>
            </a:r>
            <a:r>
              <a:rPr lang="en-US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10%</a:t>
            </a:r>
            <a:r>
              <a:rPr lang="th-TH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ของเงินเดือน ก็คือ 1,500 บาทไว้ทำอะไรก็ได้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โดยเขียนลงไปในบรรทัดที่ 2 ว่าจะนำเงินไปทำอะไร (ให้ผู้เรียนทุกคนเขียนให้เสร็จ เพราะจะเป็นส่วนที่ได้</a:t>
            </a:r>
            <a:r>
              <a:rPr lang="en-US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Bonus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ในภายหลัง)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ถ้าทุกคนเขียนเสร็จแล้ว เราจะเริ่มเล่น </a:t>
            </a:r>
            <a:r>
              <a:rPr lang="en-US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Money Bingo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กัน...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98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800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ผู้สอนอาจสร้างความตื่นเต้นด้วยคำถาม...เลขอะไรดี?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ตัวเลขแรกที่ออกก็คือ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28 ให้กากบาทลงไป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28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28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158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Mid-Year Sale 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ลดทั้งห้าง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เลือกซื้อระหว่างรองเท้าและเตารีดไอน้ำ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โดยทุกคนจะต้องเลือก ไม่ว่าจะมีเลข 28 หรือไม่มีก็ตาม เพราะเราจะหยุดจ่ายก็ต่อเมื่อ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รองเท้า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ก็บันทึกรายจ่ายเป็น “รองเท้า 1,500 บาท”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เตารีดไอน้ำ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“เตารีดไอน้ำ 900 บาท”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03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เลข</a:t>
            </a:r>
            <a:r>
              <a:rPr lang="th-TH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2</a:t>
            </a:r>
            <a:r>
              <a:rPr lang="en-US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! </a:t>
            </a:r>
            <a:endParaRPr lang="th-TH" sz="1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คนที่มีเลข 2 ก็กากบาทเลข 2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คนที่ไม่มีเลข 2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มาดูกันสิว่า...เลข 2 ซ่อนรายรับ-รายจ่ายอะไรไว้</a:t>
            </a:r>
            <a:endParaRPr lang="th-TH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73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จ่ายค่าเดินทางไปเรียน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เดินทางโดยรถส่วนตัวหรือรถสาธารณะ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ทุกคนต้องเลือกว่าจะเดินทางโดยวิธีไหน ไม่ว่าจะมีเลข 2 หรือไม่มีก็ตาม เพราะเราจะหยุดจ่ายก็ต่อเมื่อ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 (ถ้าทุกคนเข้าใจแล้ว ไม่ต้องพูดส่วนนี้)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ถ้าใครเดินทางโดย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รถส่วนตัว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“ค่าเดินทาง 700 บาท”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ถ้าใครเดินทางโดย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รถสาธารณะ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“ค่าเดินทาง 400 บาท”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407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6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14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93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73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76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30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1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2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12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233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7A7-3BDB-495A-9379-0BC84D634492}" type="datetimeFigureOut">
              <a:rPr lang="th-TH" smtClean="0"/>
              <a:t>11/03/67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5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1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1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1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1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1.jp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jp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jpe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jpe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jp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0766-61CE-437F-A3D3-8F268653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8CA6A-D3E3-40EC-8110-986A3B21C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876C3-1821-457B-908D-0F43D58B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0A921-CCE2-658C-560E-992DDF09C0ED}"/>
              </a:ext>
            </a:extLst>
          </p:cNvPr>
          <p:cNvGrpSpPr/>
          <p:nvPr/>
        </p:nvGrpSpPr>
        <p:grpSpPr>
          <a:xfrm>
            <a:off x="0" y="-34510"/>
            <a:ext cx="9046806" cy="1988345"/>
            <a:chOff x="0" y="-34510"/>
            <a:chExt cx="9046806" cy="19883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784165-8622-148E-490F-89C192480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34510"/>
              <a:ext cx="6671417" cy="198834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D91BC0-14A8-B778-65CE-6D6FD4272358}"/>
                </a:ext>
              </a:extLst>
            </p:cNvPr>
            <p:cNvSpPr/>
            <p:nvPr/>
          </p:nvSpPr>
          <p:spPr>
            <a:xfrm>
              <a:off x="5553329" y="787354"/>
              <a:ext cx="3493477" cy="961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05779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78" y="597010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0A0D7BC-6EB2-4CFA-AEE1-FFFBF39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72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D63BF-4C4F-491D-84D2-FC87B6F89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DB024-B776-4F52-BAE5-2D99E825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5" y="2215598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6D5E9-26ED-4BC0-8992-C7624212F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67" y="1682404"/>
            <a:ext cx="8439150" cy="408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FB069-F6C4-48A2-8BDA-21FF09539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87" y="3663294"/>
            <a:ext cx="5715000" cy="6010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9BB29-63C4-46FA-9BF0-4E964F254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84" y="4602542"/>
            <a:ext cx="9534525" cy="5057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34054-8F87-4C22-AE81-AEADB012B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197EC-C801-4F59-BAFD-5C54EC0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71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874" y="322690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C7A3F02-939A-4BC1-97E0-DCE0C826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15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EF1E80-CAE5-4065-8F3C-3B7DF1F18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F7538-905B-4D13-9CEB-9F3D84BC6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17302-5555-4901-A541-2AE87508A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72" y="2579375"/>
            <a:ext cx="9525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5D32C-BA6C-495C-9338-A64B393DD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4" y="2071028"/>
            <a:ext cx="7372350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E90BC-5867-4C48-9E10-990B5B692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06" y="3898661"/>
            <a:ext cx="5591175" cy="568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420808-3E1D-40D3-A98B-626E30CFD4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9" y="3901484"/>
            <a:ext cx="5610225" cy="5686424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F0DB47B-F2B5-4B59-8379-5C01762C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98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22" y="5943601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D612BA9-2A49-4B52-85A4-30D034AB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01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233EF4-038F-4F8C-A8C2-6F362693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489F6-2597-426C-80C9-89B0D3BEF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10" y="2493893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B388E-DE78-4FB1-A48B-5A5669273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960494"/>
            <a:ext cx="7391400" cy="3552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072D9E-A76C-4645-98DD-DA9C46F44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4" y="3876675"/>
            <a:ext cx="7334250" cy="5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C5C9A-B057-4005-A414-5FE747AD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700" y="5688496"/>
            <a:ext cx="4067175" cy="384810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247F6AA-5ABE-49F9-B7E7-6AB53CBF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81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C7900-824C-44A0-933D-BB09D3CED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95" y="4137440"/>
            <a:ext cx="1447800" cy="1447800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A195387-3916-4140-A086-FCB5F7F5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45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178757D-CFA7-4F38-B89B-95C5057BF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ED3150-4FD1-4A0A-B9E4-203094E1C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B6F7CF-6B97-444A-A9B4-4AF8508B0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29" y="2586658"/>
            <a:ext cx="9525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47298-B4A9-4B71-8F42-F1C1C4415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98" y="2069202"/>
            <a:ext cx="7458075" cy="3476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B00BD-48E1-447C-898E-52001844A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8" y="3754610"/>
            <a:ext cx="5724525" cy="590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3CD6C1-E771-4858-AF02-AF530A6172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89" y="3754507"/>
            <a:ext cx="5667375" cy="59055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1766B-43E6-4A4D-BED7-35EDE593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60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7" y="6868767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99B1043-114D-40AB-BDC0-EB1309E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99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7F3DC0-3DD4-4E09-9547-84228AEB6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6B44C7-C147-41B2-A07C-5BC854926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5300C-9E8A-402B-9606-A64B27EBB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94" y="2557152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05BBD-FC93-4BE9-BB5F-4EF2F77B8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102332"/>
            <a:ext cx="7505700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1BF25-AC76-4211-9EB6-26D844B67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97" y="4112263"/>
            <a:ext cx="5934075" cy="557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2F7E4A-7537-4E4F-9910-64E0316CB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57" y="4099010"/>
            <a:ext cx="7600950" cy="557212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A701230-311D-44C3-86A0-CBE7EFE3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66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6174-5959-4076-8A53-E51BDAA9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0F159-8F66-4B71-8E20-0CDA02A0F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3A321C6-599D-4B23-8E30-F8E5837B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25628" y="9571102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6E2A06-9D33-DFA6-A1EC-F915CB2B1A38}"/>
              </a:ext>
            </a:extLst>
          </p:cNvPr>
          <p:cNvGrpSpPr/>
          <p:nvPr/>
        </p:nvGrpSpPr>
        <p:grpSpPr>
          <a:xfrm>
            <a:off x="0" y="-34510"/>
            <a:ext cx="9046806" cy="1988345"/>
            <a:chOff x="0" y="-34510"/>
            <a:chExt cx="9046806" cy="19883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B5B613-179D-A4DC-4610-C9DC8AE6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34510"/>
              <a:ext cx="6671417" cy="19883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54DA78-D8D5-4D4F-8A87-DE0D6672A07A}"/>
                </a:ext>
              </a:extLst>
            </p:cNvPr>
            <p:cNvSpPr/>
            <p:nvPr/>
          </p:nvSpPr>
          <p:spPr>
            <a:xfrm>
              <a:off x="5553329" y="787354"/>
              <a:ext cx="3493477" cy="961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53440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475" y="505073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E7240B-850F-4081-8EA3-1914E34D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9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0B3786-7A05-4FF1-B99B-D16E86387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DCA31-DF60-40E7-90FD-053630FAD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71415-95FD-4D88-87D0-BF8A3AB48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9" y="2586659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3C796-4D53-4A29-95E3-DD0BB29C8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2030274"/>
            <a:ext cx="7334250" cy="3629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13049-BB71-4B6E-8C42-99D29C0E3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71" y="3805029"/>
            <a:ext cx="5838825" cy="581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F0C36-24CB-4351-8335-49C8C040E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225" y="3805030"/>
            <a:ext cx="5715000" cy="581977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B759436-4F94-4BBE-AEAA-2B721AD1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6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32" y="685551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26A722B-5F35-40A7-AAA3-643296AB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96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2C8009-C42A-46F6-B0B2-8D77BA97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9B86B6-04BB-43B7-B0E8-1226075E9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B8573-ACCB-49EE-9E12-554696528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53" y="259266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BD5F3-26DF-43CD-A70E-04B5B6363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35" y="2143124"/>
            <a:ext cx="8001000" cy="3514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2C779-B4E8-4503-A691-52792D40E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80" y="3693629"/>
            <a:ext cx="6134100" cy="600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7F5992-F383-4256-894D-0C4E8EA16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25" y="3680377"/>
            <a:ext cx="6019800" cy="600075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3CAF2B7-CA2A-428E-ADC3-9D1FD667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64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32" y="505570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A35AD55-68D6-443D-9580-3F6BFF5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19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CBCC3C-E665-4F13-ADFC-6B1DE238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7A9953-25B3-4EEF-A0AB-DF422C056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15EDD-12E6-4C3F-9FDA-8AD699CC3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259991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86BDD-152A-4EDA-A711-9B4FBB991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7" y="2069408"/>
            <a:ext cx="8353425" cy="3600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3CBC2-9A5C-465D-959B-2F6FE014E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74" y="3851206"/>
            <a:ext cx="5867400" cy="581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B36D2-20C1-448D-B7CF-85A97EFAB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79" y="3851205"/>
            <a:ext cx="5905500" cy="581977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4F74FA6-F1CC-4448-8D0D-18994A6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5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80" y="414130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A814A0B-EB15-475A-871C-D04C7EA4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97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65DA32-625D-41AA-9FEF-6CBA8FC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3D5273-C35C-4FB9-883C-C11482F63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C6692-60FF-4A31-8B0B-94E421621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31" y="241438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AD958-EAE8-4263-BDED-A8CE6FB24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7" y="1851370"/>
            <a:ext cx="9267825" cy="385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400A4-1296-4C08-A988-5163AF93E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14" y="4017066"/>
            <a:ext cx="5810250" cy="575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622EA-B5E5-404F-B25D-CEAE82EFA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17" y="3906078"/>
            <a:ext cx="6962775" cy="586740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C0BA0BB-94B4-41D5-A845-1F1763CA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09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76" y="777281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51FCC6E-F54A-430B-8F26-0E2BAE48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97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68EF28-D33E-41B1-80B4-F4541FBCF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69D06-F366-410B-A4C7-6448E4B94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DD426-A4DE-4634-97CA-AC002EE3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3" y="2586658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39AEE-6599-452F-ADD4-9631B447C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2142710"/>
            <a:ext cx="8277225" cy="3467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A7201-9504-440C-9E6C-8B8623B9D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6" y="3902764"/>
            <a:ext cx="5715000" cy="571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11855-C412-4907-8749-05E58FC24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86" y="3916016"/>
            <a:ext cx="5667375" cy="571500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7858048-5793-4605-AF41-308D71B2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80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C7168-0C1B-478A-957C-63F88183D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1C8C8E-544A-4A49-B23B-3F7A0D6F4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56" y="2741322"/>
            <a:ext cx="5753100" cy="3457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D52C54-1BAB-4F2F-AEF9-C506BC4FD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09" y="1962276"/>
            <a:ext cx="4181475" cy="742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B003F1-BA1C-4C15-89A6-5A82223F7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35" y="4307680"/>
            <a:ext cx="971550" cy="542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672561-64CC-4149-916C-3435BD590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985" y="2741322"/>
            <a:ext cx="5695950" cy="34575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4ADAF6-7024-49EB-982D-B83A69B613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73" y="4089225"/>
            <a:ext cx="542926" cy="5429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5677D3-15F8-4E2A-BC39-DA8D0830D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33753" y="6262041"/>
            <a:ext cx="971550" cy="542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BD699C-6263-4CFF-9736-7C722D3506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60" y="6445538"/>
            <a:ext cx="5695950" cy="2924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7AA822-A2B7-4C70-AB62-7F430185D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43210" y="7971486"/>
            <a:ext cx="971550" cy="5429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0C9C96-E6B6-4A1B-9059-12FBC4E56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6" y="6495403"/>
            <a:ext cx="5753100" cy="3362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8721B-73FE-4A46-B0CC-593BDB7F0C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44" y="3423822"/>
            <a:ext cx="523875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4B02B-DC7E-4C82-87C8-B63BC57BC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218" y="4126300"/>
            <a:ext cx="543600" cy="54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6C352-2602-4B93-B2C7-9288A95EE3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60" y="6445538"/>
            <a:ext cx="5695950" cy="2924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0B2AD-B41A-4EFB-B6E3-C87C1872C1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6" y="6495403"/>
            <a:ext cx="5753100" cy="3362325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184C05F9-718D-4FAC-8305-454BB236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460F5D-F12D-8233-9126-CA1A5DC07518}"/>
              </a:ext>
            </a:extLst>
          </p:cNvPr>
          <p:cNvGrpSpPr/>
          <p:nvPr/>
        </p:nvGrpSpPr>
        <p:grpSpPr>
          <a:xfrm>
            <a:off x="0" y="-34510"/>
            <a:ext cx="9046806" cy="1988345"/>
            <a:chOff x="0" y="-34510"/>
            <a:chExt cx="9046806" cy="19883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DEF02A-F964-8FB5-3AAB-1BF5C568D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-34510"/>
              <a:ext cx="6671417" cy="19883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DC48FE-1BEF-6930-D452-DBD978704C4B}"/>
                </a:ext>
              </a:extLst>
            </p:cNvPr>
            <p:cNvSpPr/>
            <p:nvPr/>
          </p:nvSpPr>
          <p:spPr>
            <a:xfrm>
              <a:off x="5553329" y="787354"/>
              <a:ext cx="3493477" cy="961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584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76" y="321406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B2084A7-A95C-46DB-9A0F-5A83C255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38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76A892-C2D4-42FB-ADE7-6556565F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5C43F-1308-40A9-8D02-99154086C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AF6E5-E617-4761-AB83-FB4C1A8B0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71" y="2586659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FD9C8-D3DA-4784-9922-172179018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122624"/>
            <a:ext cx="7248525" cy="3524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ADCFA-F2A3-4D08-94FA-FC906D9FF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0" y="3884749"/>
            <a:ext cx="5657850" cy="572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C414FA-8011-410E-9D83-360B8D6E1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18" y="3884750"/>
            <a:ext cx="5838825" cy="57245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0D026-66D8-4267-9D42-FB3C5551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34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32" y="777281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466CE4E-C300-4558-8A11-48AA557B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CCCC54-0683-4CE8-BA0E-2F8A52744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04B4E-54BD-4A3E-A0D6-7847D6D4A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63" y="2586658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6A521-9B3A-4EEE-9E01-E5C28C38C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106061"/>
            <a:ext cx="7277100" cy="3476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9D7D3-8883-4B5C-984C-9817B78D3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14" y="3990354"/>
            <a:ext cx="7286625" cy="5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7DA0A5-E114-4349-8A93-82C449E74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352" y="5724110"/>
            <a:ext cx="4067175" cy="384810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396C76C-8A31-4DB0-B567-F8927ADC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88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EECDD4-E650-4A2A-90AF-79577C962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CC05B-5B22-40D8-8B0A-9C033FD85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98" y="2134842"/>
            <a:ext cx="567690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4B758-CA28-4117-96D5-83D237899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73" y="3026052"/>
            <a:ext cx="12477750" cy="508635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8D99142-3935-4D6F-8922-D039B740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14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[Game_ธปท - สื่อการสอนความรู้ทางการเงิน]\Redesign_PPT\Redesign_ppt-02\Money Bingo\บทที่ 2 Money Bingo\บทที่ 2 Money Bingo\2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[Game_ธปท - สื่อการสอนความรู้ทางการเงิน]\Redesign_PPT\Redesign_ppt-02\Money Bingo\บทที่ 2 Money Bingo\บทที่ 2 Money Bingo\25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06" y="4083220"/>
            <a:ext cx="10325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25DDF9A-E551-4F67-B14B-8A502AE8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4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[Game_ธปท - สื่อการสอนความรู้ทางการเงิน]\Redesign_PPT\Redesign_ppt-02\Money Bingo\บทที่ 2 Money Bingo\บทที่ 2 Money Bingo\2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[Game_ธปท - สื่อการสอนความรู้ทางการเงิน]\Redesign_PPT\Redesign_ppt-02\Money Bingo\บทที่ 2 Money Bingo\บทที่ 2 Money Bingo\26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59" y="3065510"/>
            <a:ext cx="5791200" cy="6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[Game_ธปท - สื่อการสอนความรู้ทางการเงิน]\Redesign_PPT\Redesign_ppt-02\Money Bingo\บทที่ 2 Money Bingo\บทที่ 2 Money Bingo\26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624" y="3065510"/>
            <a:ext cx="5638800" cy="6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[Game_ธปท - สื่อการสอนความรู้ทางการเงิน]\Redesign_PPT\Redesign_ppt-02\Money Bingo\บทที่ 2 Money Bingo\บทที่ 2 Money Bingo\26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293860"/>
            <a:ext cx="73247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[Game_ธปท - สื่อการสอนความรู้ทางการเงิน]\Redesign_PPT\Redesign_ppt-02\Money Bingo\บทที่ 2 Money Bingo\บทที่ 2 Money Bingo\08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0" y="6900958"/>
            <a:ext cx="23145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7DE05C0-B210-4F40-A9EF-D1C459DA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10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27-1.jpg">
            <a:extLst>
              <a:ext uri="{FF2B5EF4-FFF2-40B4-BE49-F238E27FC236}">
                <a16:creationId xmlns:a16="http://schemas.microsoft.com/office/drawing/2014/main" id="{2B8B8290-FF25-4786-8C21-8807B1FC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98F9BEE-22E8-470C-AABB-6655FA44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37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239600-1B9C-46DF-9152-9CD686BDA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79" y="1916444"/>
            <a:ext cx="4019550" cy="885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101004-29CE-4675-AEE7-06AA21A4C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1" y="2645319"/>
            <a:ext cx="6734175" cy="3686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1539B0-E796-425E-A7D8-14076FFA0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3" y="5974007"/>
            <a:ext cx="6829425" cy="3648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D403E-9F78-4A10-8A20-61AA26AE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064" y="773588"/>
            <a:ext cx="10334625" cy="8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8F1122-AC6C-4ABF-AB1F-71DBB0284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70" y="2829136"/>
            <a:ext cx="3171825" cy="1304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86446-7CA5-4754-B3A2-932040794F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18" y="4182750"/>
            <a:ext cx="3590925" cy="1495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EF272-C782-45B5-A1C1-FDEC93F48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07" y="5007715"/>
            <a:ext cx="3248025" cy="2695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8F566C-F912-4288-BCA8-8DE9EC809E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0" y="3655986"/>
            <a:ext cx="3810000" cy="140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FD4143-C583-4B29-AFC5-519E80A236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4747630"/>
            <a:ext cx="3590925" cy="2181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2CCF52-6FC1-464F-BC56-5740AE62934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7" t="13345" r="10101" b="72618"/>
          <a:stretch/>
        </p:blipFill>
        <p:spPr>
          <a:xfrm>
            <a:off x="13499444" y="1731168"/>
            <a:ext cx="332994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28-1.jpg">
            <a:extLst>
              <a:ext uri="{FF2B5EF4-FFF2-40B4-BE49-F238E27FC236}">
                <a16:creationId xmlns:a16="http://schemas.microsoft.com/office/drawing/2014/main" id="{DB6A500A-5C3A-43ED-80FA-B9E3AA18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682DC2-6D5D-4569-AC60-DF17F339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38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2CAC5E-8564-412D-AFE9-0EE01C877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03" y="1955344"/>
            <a:ext cx="535305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2863CC-9644-4E39-AD0A-0CE19133C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77" y="2500526"/>
            <a:ext cx="3181350" cy="4057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9B3651-0C5E-4D7C-9B76-F9B514F21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54" y="896416"/>
            <a:ext cx="4057650" cy="2352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D5D338-F2F5-445D-B5B3-CB6F5417A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80" y="2643401"/>
            <a:ext cx="3781425" cy="391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CF8B5B-110A-4577-8857-0EC0024E0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07" y="2629753"/>
            <a:ext cx="3819525" cy="3914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D9181-0CD7-4767-9200-CDFEADAAF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48" y="5952485"/>
            <a:ext cx="3362325" cy="3895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CAC440-5A4F-49F5-93F6-892574B7B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87" y="5969802"/>
            <a:ext cx="38957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Game_ธปท - สื่อการสอนความรู้ทางการเงิน]\Redesign_PPT\Redesign_ppt-02\Money Bingo\บทที่ 2 Money Bingo\บทที่ 2 Money Bingo\2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[Game_ธปท - สื่อการสอนความรู้ทางการเงิน]\Redesign_PPT\Redesign_ppt-02\Money Bingo\บทที่ 2 Money Bingo\บทที่ 2 Money Bingo\29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2995613"/>
            <a:ext cx="611505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[Game_ธปท - สื่อการสอนความรู้ทางการเงิน]\Redesign_PPT\Redesign_ppt-02\Money Bingo\บทที่ 2 Money Bingo\บทที่ 2 Money Bingo\29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1228725"/>
            <a:ext cx="74390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[Game_ธปท - สื่อการสอนความรู้ทางการเงิน]\Redesign_PPT\Redesign_ppt-02\Money Bingo\บทที่ 2 Money Bingo\บทที่ 2 Money Bingo\29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052763"/>
            <a:ext cx="611505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[Game_ธปท - สื่อการสอนความรู้ทางการเงิน]\Redesign_PPT\Redesign_ppt-02\Money Bingo\บทที่ 2 Money Bingo\บทที่ 2 Money Bingo\08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0" y="6900958"/>
            <a:ext cx="23145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6DA20A-E4E7-427A-B669-CCA4DF4F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929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4421F-17A8-4B5C-A3F0-7DB4699EE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679A5-B629-418A-BDBB-42B0A1734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3848100"/>
            <a:ext cx="13858875" cy="2590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A14BC7E-88A0-4F85-B6F8-5251CEBE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[Game_ธปท - สื่อการสอนความรู้ทางการเงิน]\Redesign_PPT\Redesign_ppt-02\Money Bingo\บทที่ 2 Money Bingo\บทที่ 2 Money Bingo\3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[Game_ธปท - สื่อการสอนความรู้ทางการเงิน]\Redesign_PPT\Redesign_ppt-02\Money Bingo\บทที่ 2 Money Bingo\บทที่ 2 Money Bingo\30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3124199"/>
            <a:ext cx="6619875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[Game_ธปท - สื่อการสอนความรู้ทางการเงิน]\Redesign_PPT\Redesign_ppt-02\Money Bingo\บทที่ 2 Money Bingo\บทที่ 2 Money Bingo\30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471862"/>
            <a:ext cx="4524375" cy="45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[Game_ธปท - สื่อการสอนความรู้ทางการเงิน]\Redesign_PPT\Redesign_ppt-02\Money Bingo\บทที่ 2 Money Bingo\บทที่ 2 Money Bingo\30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028824"/>
            <a:ext cx="3000375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:\[Game_ธปท - สื่อการสอนความรู้ทางการเงิน]\Redesign_PPT\Redesign_ppt-02\Money Bingo\บทที่ 2 Money Bingo\บทที่ 2 Money Bingo\30-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500437"/>
            <a:ext cx="35433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:\[Game_ธปท - สื่อการสอนความรู้ทางการเงิน]\Redesign_PPT\Redesign_ppt-02\Money Bingo\บทที่ 2 Money Bingo\บทที่ 2 Money Bingo\30-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6443663"/>
            <a:ext cx="3476625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E:\[Game_ธปท - สื่อการสอนความรู้ทางการเงิน]\Redesign_PPT\Redesign_ppt-02\Money Bingo\บทที่ 2 Money Bingo\บทที่ 2 Money Bingo\30-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8334375"/>
            <a:ext cx="59340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:\[Game_ธปท - สื่อการสอนความรู้ทางการเงิน]\Redesign_PPT\Redesign_ppt-02\Money Bingo\บทที่ 2 Money Bingo\บทที่ 2 Money Bingo\30-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4491037"/>
            <a:ext cx="10763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E:\[Game_ธปท - สื่อการสอนความรู้ทางการเงิน]\Redesign_PPT\Redesign_ppt-02\Money Bingo\บทที่ 2 Money Bingo\บทที่ 2 Money Bingo\30-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1690688"/>
            <a:ext cx="66198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0CD883FA-C1FA-41BD-B67F-FB39A89E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4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3C77EA-6EF7-493A-ABC6-885849FD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CF68B0-EE99-4DCF-888F-56E6C924B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7" y="5257406"/>
            <a:ext cx="11439525" cy="161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C7FA-1A12-48D5-B58C-F2953BED4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62" y="1547191"/>
            <a:ext cx="5953125" cy="403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FD31CC-EDA5-4595-B41D-5CE6418A5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53" y="4927737"/>
            <a:ext cx="85725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0C7F64-0E28-450D-BD19-2D22834DA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2" y="7074279"/>
            <a:ext cx="5448300" cy="2647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D49EBB-25BA-4557-9980-BD704305E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15" y="6209469"/>
            <a:ext cx="8096250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567E36-AEF0-4617-90E6-B8819D9BD2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4" b="-1"/>
          <a:stretch/>
        </p:blipFill>
        <p:spPr>
          <a:xfrm>
            <a:off x="11425031" y="2542032"/>
            <a:ext cx="5953125" cy="3043759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83B1E3E8-5C55-4EBD-9B72-F08305A0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53DC5-5167-4D33-A02A-305ED041B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97" y="5057077"/>
            <a:ext cx="14201775" cy="461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37352-FCF2-46E8-A4A5-50FF6EABEF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8" y="2196133"/>
            <a:ext cx="45148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D8B0FE-F596-4108-AA47-2F220B3A5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91CE3-B890-40EF-AEA9-510D21B80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" y="1596265"/>
            <a:ext cx="8553450" cy="804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3D3EF-AF8E-4B98-94AD-23971283E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70" y="821013"/>
            <a:ext cx="8010525" cy="8810625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4CD579D-16BF-4801-B6B8-DA4807D5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273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AD4E7-08AB-46D8-9CAA-2703C59A6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BD30C-10D4-4993-B64E-EACC4E301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3" y="1895060"/>
            <a:ext cx="8458200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E34A26-5EC0-4055-9AC9-6CC1238D0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01" y="4330355"/>
            <a:ext cx="12458700" cy="4276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5DDEE9-ECAC-4AFC-B969-564A9FD96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17" y="8593828"/>
            <a:ext cx="5610225" cy="981075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0AC289C-CFEB-43D1-B637-244E6B92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59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21" y="5956852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CE780A1-DD34-47F3-8E93-70ADF860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69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E90DF3-5E39-461C-BD42-C6C521A5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AEF05-35A5-47D9-91BE-ED4B859B6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54" y="2600945"/>
            <a:ext cx="923925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7E32F-E86A-47C0-9CFC-229F097E4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79" y="2130286"/>
            <a:ext cx="733425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DA78F-9F56-489E-9C05-8A7D2FB3A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36762-06E7-4529-B9BA-6C07BD39C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44" y="4056304"/>
            <a:ext cx="5753100" cy="5619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486BC9-4B42-44EF-B817-20AAA7A99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56" y="4056304"/>
            <a:ext cx="5753100" cy="561975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2098482-A672-4732-8A5B-90EA2D5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00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78" y="3213652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875BE1-B4F8-49DA-BFE5-36BA31D2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77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E90DF3-5E39-461C-BD42-C6C521A5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AEF05-35A5-47D9-91BE-ED4B859B6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07" y="2587693"/>
            <a:ext cx="923925" cy="923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D50173-BA17-444A-BF9A-BCBC76552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7" y="2049323"/>
            <a:ext cx="8362950" cy="359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DA78F-9F56-489E-9C05-8A7D2FB3A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267D1-CDB2-4C2D-8D95-944D2AC4D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93" y="4076492"/>
            <a:ext cx="5895975" cy="555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1D95F1-5B9C-4A24-A975-4046FF41B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30" y="4007125"/>
            <a:ext cx="5876925" cy="5638800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B17B03D-A971-4998-A4C8-25B0C5E6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12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b5f1661-03ea-4ec7-9df8-b4070e078861" xsi:nil="true"/>
    <_ip_UnifiedCompliancePolicyProperties xmlns="http://schemas.microsoft.com/sharepoint/v3" xsi:nil="true"/>
    <lcf76f155ced4ddcb4097134ff3c332f xmlns="6da12057-69b4-452d-96de-2b76663a54a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67649E833064486B6F4CBE7A7D9A0" ma:contentTypeVersion="15" ma:contentTypeDescription="Create a new document." ma:contentTypeScope="" ma:versionID="f1eb884f65aa5762e2fb252381da82e0">
  <xsd:schema xmlns:xsd="http://www.w3.org/2001/XMLSchema" xmlns:xs="http://www.w3.org/2001/XMLSchema" xmlns:p="http://schemas.microsoft.com/office/2006/metadata/properties" xmlns:ns1="http://schemas.microsoft.com/sharepoint/v3" xmlns:ns2="6da12057-69b4-452d-96de-2b76663a54a3" xmlns:ns3="2b5f1661-03ea-4ec7-9df8-b4070e078861" targetNamespace="http://schemas.microsoft.com/office/2006/metadata/properties" ma:root="true" ma:fieldsID="814a72ec154681b06f07d5faf2acb2d3" ns1:_="" ns2:_="" ns3:_="">
    <xsd:import namespace="http://schemas.microsoft.com/sharepoint/v3"/>
    <xsd:import namespace="6da12057-69b4-452d-96de-2b76663a54a3"/>
    <xsd:import namespace="2b5f1661-03ea-4ec7-9df8-b4070e078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12057-69b4-452d-96de-2b76663a5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fe10e5b-f383-4b7c-9baa-17d3242ed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f1661-03ea-4ec7-9df8-b4070e07886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1c424ad-502b-43e2-afbe-d41a8983c4b0}" ma:internalName="TaxCatchAll" ma:showField="CatchAllData" ma:web="2b5f1661-03ea-4ec7-9df8-b4070e078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A37E0C-2A55-4AE6-BF62-52088D089F65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purl.org/dc/terms/"/>
    <ds:schemaRef ds:uri="2b5f1661-03ea-4ec7-9df8-b4070e078861"/>
    <ds:schemaRef ds:uri="6da12057-69b4-452d-96de-2b76663a54a3"/>
  </ds:schemaRefs>
</ds:datastoreItem>
</file>

<file path=customXml/itemProps2.xml><?xml version="1.0" encoding="utf-8"?>
<ds:datastoreItem xmlns:ds="http://schemas.openxmlformats.org/officeDocument/2006/customXml" ds:itemID="{7E061480-B3B1-4773-B4D3-654127B17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0E3C67-CA21-4292-9D0F-CB37C6DC0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a12057-69b4-452d-96de-2b76663a54a3"/>
    <ds:schemaRef ds:uri="2b5f1661-03ea-4ec7-9df8-b4070e078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3699</Words>
  <Application>Microsoft Office PowerPoint</Application>
  <PresentationFormat>Custom</PresentationFormat>
  <Paragraphs>306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Browallia New</vt:lpstr>
      <vt:lpstr>BrowalliaUPC</vt:lpstr>
      <vt:lpstr>Calibri</vt:lpstr>
      <vt:lpstr>Calibri Light</vt:lpstr>
      <vt:lpstr>Mitr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Pusadee Pornkasemsart (ผุสดี พรเกษมศาสตร์)</cp:lastModifiedBy>
  <cp:revision>143</cp:revision>
  <dcterms:created xsi:type="dcterms:W3CDTF">2020-07-22T06:43:31Z</dcterms:created>
  <dcterms:modified xsi:type="dcterms:W3CDTF">2024-03-11T08:50:02Z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2020-07-29T02:48:14Z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426464b2-89c6-4beb-b1fe-50820323550b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0x010100BDF67649E833064486B6F4CBE7A7D9A0</vt:lpwstr>
  </property>
  <property fmtid="{D5CDD505-2E9C-101B-9397-08002B2CF9AE}" pid="10" name="MediaServiceImageTags">
    <vt:lpwstr/>
  </property>
</Properties>
</file>