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sldIdLst>
    <p:sldId id="305" r:id="rId5"/>
    <p:sldId id="308" r:id="rId6"/>
    <p:sldId id="319" r:id="rId7"/>
    <p:sldId id="309" r:id="rId8"/>
    <p:sldId id="316" r:id="rId9"/>
    <p:sldId id="320" r:id="rId10"/>
    <p:sldId id="325" r:id="rId11"/>
    <p:sldId id="383" r:id="rId12"/>
    <p:sldId id="326" r:id="rId13"/>
    <p:sldId id="290" r:id="rId14"/>
    <p:sldId id="303" r:id="rId15"/>
    <p:sldId id="314" r:id="rId16"/>
    <p:sldId id="294" r:id="rId17"/>
  </p:sldIdLst>
  <p:sldSz cx="18288000" cy="10287000"/>
  <p:notesSz cx="6858000" cy="9144000"/>
  <p:embeddedFontLs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Mitr" panose="020B0502040204020203" charset="-34"/>
      <p:regular r:id="rId23"/>
      <p:bold r:id="rId24"/>
    </p:embeddedFont>
    <p:embeddedFont>
      <p:font typeface="Browallia New" panose="020B0604020202020204" pitchFamily="34" charset="-34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76155" autoAdjust="0"/>
  </p:normalViewPr>
  <p:slideViewPr>
    <p:cSldViewPr snapToGrid="0">
      <p:cViewPr varScale="1">
        <p:scale>
          <a:sx n="57" d="100"/>
          <a:sy n="57" d="100"/>
        </p:scale>
        <p:origin x="14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9FFB4-83E9-4436-A6A1-CF8AF2C98332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C8780-E35C-405D-8734-BC106E474E9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52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331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131963"/>
            <a:ext cx="5485863" cy="5296620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หลักเศรษฐกิจพอเพียง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สามารถนำมาใช้จัดการทางการเงินของเราได้ โดยเริ่มจาก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มีความรู้ </a:t>
            </a:r>
            <a:r>
              <a:rPr lang="th-TH" sz="1600" b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ติดตามข้อมูลข่าวสารต่าง ๆ อย่างสม่ำเสมอ เพื่อนำความรู้มาสร้างรายได้ พัฒนาอาชีพการงาน หรือการเรียน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มีคุณธรรม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มีวินัยทางการเงิน ฝึกนิสัยประหยัด อดออม รู้จักแบ่งปัน </a:t>
            </a:r>
            <a:endParaRPr lang="th-TH" sz="1600" b="0" dirty="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แล้ว</a:t>
            </a: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ตัดสินใจโดยใช้หลัก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รู้ว่าเรามีเงินเท่าไร มีพฤติกรรมอย่างไร </a:t>
            </a: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โดยสำรวจตัวเองด้วย</a:t>
            </a:r>
            <a:b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การจดบันทึกรายรับ-รายจ่าย 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กำหนด</a:t>
            </a: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เป้าหมายทางการเงิน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ให้ชัดเจน ทั้งเป้าหมาย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ระยะสั้น ระยะกลาง ระยะยาว </a:t>
            </a:r>
            <a:r>
              <a:rPr lang="th-TH" sz="1600" b="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โดยคำนึง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ถึงความเป็นไปได้ และไม่ทำให้การใช้ชีวิตลำบากจนเกินไป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มีภูมิคุ้มกันที่ดี </a:t>
            </a:r>
            <a:r>
              <a:rPr lang="th-TH" sz="1600" b="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เตรียม</a:t>
            </a:r>
            <a:r>
              <a:rPr lang="th-TH" sz="1600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พร้อมรับมือกับความไม่แน่นอนทางการเงินที่อาจเกิดขึ้น </a:t>
            </a: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</a:t>
            </a:r>
            <a:b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 dirty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ออมเงินเผื่อฉุกเฉินอย่างน้อย 3-6 เท่า ของค่าใช้จ่ายต่อเดือน </a:t>
            </a:r>
            <a:endParaRPr lang="th-TH" sz="16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6230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107" y="4056134"/>
            <a:ext cx="5813971" cy="525311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1.1  ชีวิตจริงกับเศรษฐกิจพอเพียง </a:t>
            </a:r>
            <a:r>
              <a:rPr lang="en-GB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6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15 นาที</a:t>
            </a:r>
            <a:r>
              <a:rPr lang="en-GB" sz="16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– ลิงก์รายละเอียดกิจกรรมและ</a:t>
            </a:r>
            <a:r>
              <a:rPr lang="th-TH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 </a:t>
            </a:r>
            <a:r>
              <a:rPr lang="en-US" sz="16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https://www.1213.or.th/th/FinDo_Toolkits/Pages/files/Activity1_1.pdf</a:t>
            </a:r>
            <a:endParaRPr lang="en-US" sz="16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6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 </a:t>
            </a:r>
            <a:r>
              <a:rPr lang="en-US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ชีวิตจริงกับเศรษฐกิจพอเพียง</a:t>
            </a:r>
            <a:r>
              <a:rPr lang="en-US" sz="1600" kern="1200" smtClean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</a:p>
          <a:p>
            <a:pPr marL="628650" lvl="1" indent="-171450">
              <a:spcBef>
                <a:spcPts val="600"/>
              </a:spcBef>
              <a:buAutoNum type="arabicPeriod"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ผู้สอนแบ่งผู้เรียนเป็นกลุ่ม กลุ่มละ 5 คน (อาจเปลี่ยนแปลงได้ตามความเหมาะสม)</a:t>
            </a:r>
          </a:p>
          <a:p>
            <a:pPr marL="628650" lvl="1" indent="-171450">
              <a:spcBef>
                <a:spcPts val="600"/>
              </a:spcBef>
              <a:buAutoNum type="arabicPeriod"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ผู้สอนแจกใบกิจกรรมให้ผู้เรียนและชี้แจงวิธีการทำกิจกรรมดังนี้</a:t>
            </a:r>
          </a:p>
          <a:p>
            <a:pPr marL="628650" indent="-628650">
              <a:spcBef>
                <a:spcPts val="600"/>
              </a:spcBef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	2.1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ผู้เรียนแต่ละกลุ่มเลือกว่าจะตั้งเป้าหมายเพื่อ 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เรียนต่อระดับ ปวส./ ปริญญาตรี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หรือ 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ทำงานก่อนเรียนต่อ</a:t>
            </a:r>
            <a:r>
              <a:rPr lang="en-US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indent="-628650">
              <a:spcBef>
                <a:spcPts val="600"/>
              </a:spcBef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2.2 ผู้เรียนแต่ละกลุ่มช่วยกันวิเคราะห์และวางแผนตัดสินใจสิ่งที่จะดำเนินการตามที่เลือก</a:t>
            </a:r>
            <a:b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 ในข้อ 2.1 โดยนำหลักคิดเศรษฐกิจพอเพียงมาใช้ และเขียนลงในใบกิจกรรม  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spcBef>
                <a:spcPts val="600"/>
              </a:spcBef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  2.3 ตัวแทนของผู้เรียนแต่ละกลุ่มนำเสนอ เพื่อแลกเปลี่ยนความคิดเห็นกับผู้เรียนกลุ่มอื่น 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434976">
              <a:spcBef>
                <a:spcPts val="600"/>
              </a:spcBef>
              <a:tabLst>
                <a:tab pos="847725" algn="l"/>
              </a:tabLst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หากมีเวลามากพอ ผู้สอนอาจให้ผู้เรียนวิเคราะห์สิ่งที่จะดำเนินการและเขียนลงใน</a:t>
            </a:r>
            <a:b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ใบกิจกรรมเป็นรายบุคคล แล้วแลกเปลี่ยนความเห็นกับผู้เรียนคนอื่น</a:t>
            </a:r>
            <a:endParaRPr lang="en-US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39763" lvl="1" indent="-182563">
              <a:spcBef>
                <a:spcPts val="600"/>
              </a:spcBef>
              <a:buAutoNum type="arabicPeriod" startAt="3"/>
            </a:pPr>
            <a:r>
              <a:rPr lang="th-TH" sz="16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ผู้สอนสรุปบทเรียน โดยทบทวนประเด็นสำคัญ และอธิบายตัวอย่างเพิ่มเติม (ถ้ามี)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</a:t>
            </a:r>
            <a:r>
              <a:rPr lang="en-US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ผู้สอนสังเกตการคิดวิเคราะห์ รวมทั้งการประยุกต์ใช้หลักคิดเศรษฐกิจพอเพียง</a:t>
            </a:r>
            <a:b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ในการตัดสินใจและแลกเปลี่ยนความคิดเห็นภายในกลุ่ม เมื่อผู้เรียนให้เหตุผลได้ถูกต้องและเหมาะสม ถือว่าผ่านการประเมิน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spcBef>
                <a:spcPts val="600"/>
              </a:spcBef>
            </a:pP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583932"/>
            <a:ext cx="2889938" cy="342706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33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175" y="420688"/>
            <a:ext cx="6126163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6408" y="3866538"/>
            <a:ext cx="6253778" cy="5951149"/>
          </a:xfrm>
        </p:spPr>
        <p:txBody>
          <a:bodyPr/>
          <a:lstStyle/>
          <a:p>
            <a:pPr>
              <a:lnSpc>
                <a:spcPts val="1700"/>
              </a:lnSpc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ผู้สอนอธิบาย </a:t>
            </a: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กิจกรรมที่ 1.2  เกม </a:t>
            </a:r>
            <a:r>
              <a:rPr lang="en-GB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พอ</a:t>
            </a:r>
            <a:r>
              <a:rPr lang="en-GB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ที่ซื้อหรือไม่ซื้อ </a:t>
            </a:r>
            <a:r>
              <a:rPr lang="en-GB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ประมาณ 2</a:t>
            </a:r>
            <a:r>
              <a:rPr lang="en-GB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0</a:t>
            </a: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นาที</a:t>
            </a:r>
            <a:r>
              <a:rPr lang="en-GB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 </a:t>
            </a:r>
            <a:r>
              <a:rPr lang="th-TH" sz="1500" b="1" kern="120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- </a:t>
            </a:r>
            <a:r>
              <a:rPr lang="th-TH" sz="14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ลิงก์รายละเอียดกิจกรรมและอุปกรณ์ </a:t>
            </a:r>
            <a:r>
              <a:rPr lang="en-US" sz="1400" b="1" kern="1200" baseline="0" smtClean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https://www.1213.or.th/th/FinDo_Toolkits/Pages/files/Activity1_2.pdf</a:t>
            </a:r>
            <a:endParaRPr lang="en-US" sz="1500" b="1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อุปกรณ์/ สิ่งที่ต้องเตรียม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en-US" sz="150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บัตรคำ</a:t>
            </a:r>
            <a:r>
              <a:rPr lang="en-US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th-TH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พิมพ์บัตรคำแล้วตัดตามรอยประและพับครึ่ง</a:t>
            </a:r>
            <a:r>
              <a:rPr lang="en-US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179388" indent="-1793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</a:t>
            </a:r>
            <a:endParaRPr lang="en-US" sz="15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  <a:tabLst>
                <a:tab pos="449263" algn="l"/>
              </a:tabLst>
            </a:pPr>
            <a:r>
              <a:rPr lang="th-TH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1.  ผู้สอนแบ่งผู้เรียนเป็นกลุ่ม กลุ่มละไม่เกิน 4 คน (อาจเปลี่ยนแปลงได้ตามความเหมาะสม)</a:t>
            </a:r>
            <a:endParaRPr lang="en-US" sz="15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</a:pPr>
            <a:r>
              <a:rPr lang="th-TH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2.  ผู้สอนแจกบัตรคำ ทั้ง 3 หมวด ให้ทุกกลุ่ม       </a:t>
            </a:r>
            <a:endParaRPr lang="en-US" sz="15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1</a:t>
            </a:r>
            <a:r>
              <a:rPr lang="th-TH" sz="1500" b="1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วงกลม</a:t>
            </a:r>
            <a:r>
              <a:rPr lang="en-US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5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สถานการณ์เงินออม 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2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en-US" sz="1500" b="1" kern="120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ดาว</a:t>
            </a:r>
            <a:r>
              <a:rPr lang="en-US" sz="1500" b="1" kern="120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คือ  สถานการณ์</a:t>
            </a:r>
            <a:r>
              <a:rPr lang="th-TH" sz="15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การเงิน</a:t>
            </a:r>
            <a:r>
              <a:rPr lang="th-TH" sz="1500" kern="1200" baseline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endParaRPr lang="th-TH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หมวด 3 </a:t>
            </a:r>
            <a:r>
              <a:rPr lang="en-US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สี่เหลี่ยม</a:t>
            </a:r>
            <a:r>
              <a:rPr lang="en-US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 kern="1200" baseline="0">
                <a:solidFill>
                  <a:srgbClr val="0000CC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500" kern="1200" baseline="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500" kern="120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 เหตุผล ความจำเป็นในการซื้อมอเตอร์ไซค์</a:t>
            </a:r>
            <a:endParaRPr lang="en-US" sz="1500" kern="1200"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277813">
              <a:spcBef>
                <a:spcPts val="300"/>
              </a:spcBef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3.  ผู้สอนชี้แจงกติกาในการเล่นเกมให้ผู้เรียนทราบดังนี้ 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ผู้เรียนในแต่ละกลุ่มจับบัตรคำคนละ 1 ใบ ต่อ 1 หมวดจนครบทุกคน </a:t>
            </a:r>
            <a:r>
              <a:rPr lang="en-GB" sz="150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ผู้เรียนทุกคนจะได้บัตรคำทั้ง 3 หมวด หมวดละ 1 ใบ) แล้วสมมติว่าตนเองกำลังเผชิญกับสถานการณ์ที่ได้จากบัตรคำ ภายใต้คำถามว่า </a:t>
            </a:r>
            <a:r>
              <a:rPr lang="en-GB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คุณจะตัดสินใจซื้อรถมอเตอร์ไซค์ ราคา 48</a:t>
            </a:r>
            <a:r>
              <a:rPr lang="en-GB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,000 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บาท หรือไม่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ผู้เรียนแลกเปลี่ยนแนวคิดภายในกลุ่มว่าตนเองจะ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ซื้อรถมอเตอร์ไซค์หรือไม่ เพราะอะไร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หรือมีข้อเสนอแนะอย่างไรในสถานการณ์ที่ตนได้</a:t>
            </a:r>
            <a:endParaRPr lang="en-US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8775" lvl="1" indent="-179388">
              <a:spcBef>
                <a:spcPts val="300"/>
              </a:spcBef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4.  หากมีเวลา ผู้สอนอาจยกตัวอย่างสถานการณ์ของผู้เรียนกลุ่มใดกลุ่มหนึ่ง เพื่ออภิปรายในชั้นเรียนโดยไม่ตัดสินว่าซื้อคือผิด ไม่ซื้อคือถูก แต่ควรรับฟังเหตุผลของผู้เรียน และเน้นว่า</a:t>
            </a:r>
            <a:endParaRPr lang="en-US" sz="15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พอเพียง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  ไม่ใช่การออมโดยไม่ซื้ออะไรเลย หรือซื้อเฉพาะของราคาถูก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แต่เป็นการคิดอย่างรอบคอบ ตัดสินใจอย่างมีเหตุผล คำนึงถึงความจำเป็น ประโยชน์ที่จะได้ และความเหมาะสมกับฐานะการเงินของตน</a:t>
            </a:r>
          </a:p>
          <a:p>
            <a:pPr marL="628650" lvl="1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ถ้าไม่พร้อมจะซื้อมอเตอร์ไซค์ป้ายแดงคันใหม่</a:t>
            </a:r>
            <a:r>
              <a:rPr lang="th-TH" sz="15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 ก็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อาจรอโดยออมเงินให้ครบ หรือซื้อมือสองแทน</a:t>
            </a:r>
          </a:p>
          <a:p>
            <a:pPr marL="177800" lvl="1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 spc="-20"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การประเมินผล</a:t>
            </a:r>
            <a:r>
              <a:rPr lang="en-US" sz="1500" kern="1200" spc="-2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 spc="-20">
                <a:latin typeface="Browallia New" panose="020B0604020202020204" pitchFamily="34" charset="-34"/>
                <a:cs typeface="Browallia New" panose="020B0604020202020204" pitchFamily="34" charset="-34"/>
              </a:rPr>
              <a:t> ผู้สอนสังเกตพฤติกรรมของผู้เรียนในการคิดวิเคราะห์ 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ประยุกต์ใช้หลักคิดเศรษฐกิจพอเพียงในการตัดสินใจระหว่างการแลกเปลี่ยนความเห็นของผู้เรียนแต่ละกลุ่ม ถ้าผู้เรียนให้เหตุผลได้ถูกต้องและเหมาะสม ถือว่าผ่านการประเมิน 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177800" indent="-1778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th-TH" sz="15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60746"/>
            <a:ext cx="2889938" cy="265893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12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8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9" y="4131963"/>
            <a:ext cx="5514348" cy="5296620"/>
          </a:xfrm>
        </p:spPr>
        <p:txBody>
          <a:bodyPr/>
          <a:lstStyle/>
          <a:p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หลักปรัชญาของเศรษฐกิจพอเพียง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ไม่ใช่เรื่องไกลตัว ไม่ใช่แค่เรื่องเกษตรกรรมอย่างที่หลายคนเข้าใจ แต่เป็นหลักคิดที่สามารถนำมาปรับใช้ในชีวิตประจำวันได้กับคนทุกเพศ ทุกวัย ทุกอาชีพ และทุกสังคม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โดยตั้งอยู่บนพื้นฐานของ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ความพอดี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ไม่ประมาท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มุ่งประโยชน์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ส่วนรวม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มากกว่าประโยชน์ส่วนตน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คำนึงถึงผลตอบแทนใน</a:t>
            </a:r>
            <a:r>
              <a:rPr lang="th-TH" sz="16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ระยะยาว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มากกว่าระยะสั้น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ทำให้ดำรงชีวิตได้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อย่างมีความสุข มีความ</a:t>
            </a:r>
            <a:r>
              <a:rPr lang="th-TH" sz="1600" b="1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สมดุลอย่างยั่งยืน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ถ้าพวกเรานำหลักปรัชญาของเศรษฐกิจพอเพียงไปปรับใช้ในชีวิตประจำวัน ก็จะทำให้ชีวิตของเรามีแต่ความสุข</a:t>
            </a: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 ความพอดี</a:t>
            </a:r>
            <a:r>
              <a:rPr lang="th-TH" sz="1600" baseline="0">
                <a:latin typeface="Browallia New" panose="020B0604020202020204" pitchFamily="34" charset="-34"/>
                <a:cs typeface="Browallia New" panose="020B0604020202020204" pitchFamily="34" charset="-34"/>
              </a:rPr>
              <a:t>อย่างยั่งยืน</a:t>
            </a:r>
            <a:endParaRPr lang="th-TH" sz="1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2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54380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3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7936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495536" cy="5296620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ทุกคนคงเคยได้ยินคำว่า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แต่รู้หรือไม่ว่า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เศรษฐกิจพอเพียงคืออะไร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เมื่อได้ยินคำว่า เศรษฐกิจพอเพียงนึกถึงอะไร</a:t>
            </a:r>
            <a:r>
              <a:rPr lang="en-US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”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(ผู้สอนอาจตั้งคำถามให้ผู้เรียนแสดง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ความคิดเห็น)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เศรษฐกิจพอเพีย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 เป็นแนวคิดที่ในหลวงรัชกาลที่ 9 พระราชทานให้กับปวงชนชาวไทยตั้งแต่ปี พ.ศ. 2540  เพื่อเป็นแนวทางที่จะนำประเทศไทยไปสู่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การพัฒนาที่สมดุลและยั่งยืน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หลักปรัชญาของเศรษฐกิจพอเพียง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ไม่ใช่เรื่องไกลตัว แต่เป็นแนวคิดการดำรงชีวิต และ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การบริหารจัดการที่ตั้งอยู่บนพื้นฐานของ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ความพอดีและไม่ประมาท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มุ่งประโยชน์ส่วนรวมมากกว่าประโยชน์ส่วนตน และคำนึงถึงผลตอบแทนในระยะยาวมากกว่าระยะสั้น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เป้าหมายของหลักปรัชญาของเศรษฐกิจพอเพียง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สร้างความสมดุล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ระหว่างความอยากได้อยากมีกับความต้องการขั้นพื้นฐาน และทรัพยากรที่มีอยู่อย่างจำกัด</a:t>
            </a:r>
          </a:p>
          <a:p>
            <a:pPr>
              <a:defRPr/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057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442913"/>
            <a:ext cx="5954712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94846" y="3911117"/>
            <a:ext cx="6230657" cy="5773409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หลักปรัชญาของเศรษฐกิจพอเพียง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เป็นการนำคุณสมบัติพื้นฐาน </a:t>
            </a:r>
            <a:r>
              <a:rPr lang="th-TH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input)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ความรู้และคุณธรรม </a:t>
            </a:r>
            <a:b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มาใช้ในการตัดสินใจ </a:t>
            </a:r>
            <a:r>
              <a:rPr lang="th-TH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(</a:t>
            </a:r>
            <a:r>
              <a:rPr lang="en-US" sz="1600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process)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โดยยึดหลัก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ความพอประมาณ มีเหตุผล และมีภูมิคุ้มกัน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ซึ่งจะทำให้เกิดความสมดุลและมั่นคงใน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ด้านเศรษฐกิจ สังคม วัฒนธรรม และสิ่งแวดล้อม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b="1" kern="1200" spc="-20" dirty="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ความรู้และคุณธรรม คืออะไร</a:t>
            </a:r>
            <a:endParaRPr lang="th-TH" sz="1600" b="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</a:t>
            </a:r>
            <a:r>
              <a:rPr lang="th-TH" sz="1600" u="sng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รอบรู้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ในวิชาการที่เกี่ยวข้อง</a:t>
            </a:r>
            <a:r>
              <a:rPr lang="en-US" sz="16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 </a:t>
            </a:r>
            <a:r>
              <a:rPr lang="th-TH" sz="1600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</a:t>
            </a:r>
            <a:r>
              <a:rPr lang="th-TH" sz="1600" u="sng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อบคอบ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ในการนำความรู้ไปใช้ และ</a:t>
            </a:r>
            <a:r>
              <a:rPr lang="th-TH" sz="1600" u="sng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ระมัดระวัง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  <a:sym typeface="Wingdings"/>
              </a:rPr>
              <a:t>ในการปฏิบัติ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การยึดถือคุณธรรมต่าง ๆ เช่น ความซื่อสัตย์สุจริต ความอดทน ความเพียร 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spc="-2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หลักแห่งการตัดสินใจที่ดี คืออะไร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การตัดสินใจที่ดี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การตัดสินใจอย่าง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รอบคอบ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เหมาะสมกับตัวเองและสถานการณ์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โดยใช้หลักความพอประมาณ มีเหตุผล และมีภูมิคุ้มกัน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คำนึงถึงความพอดี สอดคล้องกับศักยภาพ ความพร้อม ทรัพยากรที่มี รวมทั้งเวลา สถานที่ ผู้เกี่ยวข้อง โดยไม่เบียดเบียนตนเองหรือผู้อื่น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คำนึงถึงผลกระทบที่จะเกิดขึ้นกับตนเองและผู้เกี่ยวข้อง 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คำนึงถึงความเสี่ยง/อันตรายที่อาจเกิดขึ้น มีการป้องกัน/มีแผนสำรอง</a:t>
            </a:r>
          </a:p>
          <a:p>
            <a:pPr marL="285750" lvl="2" indent="-285750" defTabSz="627063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เมื่อคิดและตัดสินใจดีแล้ว จะทำให้เราสามารถปรับตัวเมื่อเผชิญกับความยากลำบาก และพึ่งพาตนเองได้เมื่อเกิดวิกฤติต่าง ๆ ซึ่งจะทำให้เกิด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ความสมดุลและมั่นคง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ใน 4 ด้าน และเกิดความสุขที่ยั่งยืนในชีวิต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ใช้ทรัพยากรคุ้มค่า ไม่ใช้เงินเกินตัว ไม่เน้นวัตถุนิยม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ปลูกฝังนิสัยซื่อสัตย์ เอื้อเฟื้อ ไม่เบียดเบียน รวมถึงส่งเสริมให้คนในสังคมมีสุขภาพดี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เห็นคุณค่า อนุรักษ์วัฒนธรรมที่ดีงาม 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เกิดจิตสำนึก และมีส่วนร่วมในการอนุรักษ์ธรรมชาติและสิ่งแวดล้อม</a:t>
            </a:r>
          </a:p>
          <a:p>
            <a:pPr marL="0" lvl="2" defTabSz="627063">
              <a:spcBef>
                <a:spcPts val="600"/>
              </a:spcBef>
              <a:tabLst>
                <a:tab pos="177800" algn="l"/>
              </a:tabLst>
              <a:defRPr/>
            </a:pPr>
            <a:endParaRPr lang="th-TH" sz="16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marR="0" lvl="2" indent="0" algn="l" defTabSz="627063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kern="1200" spc="-2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lvl="2" indent="0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endParaRPr lang="th-TH" sz="1600" kern="1200" spc="-2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600"/>
              </a:lnSpc>
            </a:pPr>
            <a:endParaRPr lang="th-TH" sz="1600" kern="1200" spc="-20" dirty="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5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04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E207D-A438-4047-9010-370A8666F5A8}" type="slidenum">
              <a:rPr lang="th-TH" smtClean="0"/>
              <a:t>6</a:t>
            </a:fld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474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495536" cy="5296620"/>
          </a:xfrm>
        </p:spPr>
        <p:txBody>
          <a:bodyPr/>
          <a:lstStyle/>
          <a:p>
            <a:pPr marL="0" indent="0">
              <a:buNone/>
            </a:pPr>
            <a:r>
              <a:rPr lang="th-TH" sz="16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>
                <a:latin typeface="Browallia New" panose="020B0604020202020204" pitchFamily="34" charset="-34"/>
                <a:cs typeface="Browallia New" panose="020B0604020202020204" pitchFamily="34" charset="-34"/>
              </a:rPr>
              <a:t>เราจะทำอย่างไร เมื่อโทรศัพท์มือถือที่ใช้อยู่ไม่ตอบโจทย์การใช้งาน (ผู้สอนตั้งคำถามเพื่อให้ผู้เรียนแลกเปลี่ยนความเห็น)</a:t>
            </a:r>
            <a:endParaRPr lang="en-US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sz="1600" b="1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7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00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546100"/>
            <a:ext cx="5954712" cy="33512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66908" y="4131963"/>
            <a:ext cx="5683546" cy="5296620"/>
          </a:xfrm>
        </p:spPr>
        <p:txBody>
          <a:bodyPr/>
          <a:lstStyle/>
          <a:p>
            <a:pPr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ผู้สอนให้ข้อคิดเพิ่มเติมว่า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เมื่อโทรศัพท์มือถือที่ใช้อยู่ไม่ตอบโจทย์การใช้งาน เราไม่จำเป็นต้องซื้อโทรศัพท์รุ่นใหม่ที่มีราคาแพงเสมอไป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ทางเลือกอื่น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ที่สามารถทำได้ เช่น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จ่ายเท่าที่จำเป็น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โดยซื้อรุ่นเก่าที่มีราคาถูกลง หรือซื้อรุ่นอื่นที่สเปกใกล้เคียงกันแต่ราคาถูกกว่า เพื่อจะได้นำเงินที่เหลือไปเก็บออมหรือลงทุน</a:t>
            </a:r>
          </a:p>
          <a:p>
            <a:pPr marL="627063" lvl="1" indent="-169863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ไม่รีบจ่ายหากไม่จำเป็น </a:t>
            </a:r>
          </a:p>
          <a:p>
            <a:pPr marL="984250" lvl="2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หากจะใช้เครื่องเก่าต่อไป </a:t>
            </a: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อาจลองเปลี่ยนแบตเตอรี่ หรือเคลียร์ข้อมูลเก่าที่ไม่ได้ใช้และทำให้เครื่องช้า</a:t>
            </a:r>
          </a:p>
          <a:p>
            <a:pPr marL="984250" lvl="2" indent="-1746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หรือถามตัวเองอีกทีว่าจำเป็นต้องซื้อเครื่องรุ่นใหม่ที่มีสเปกสูงหรือไม่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เพื่อให้เห็นภาพชัดขึ้น ผู้สอนให้ผู้เรียนลองนำหลักปรัชญาของเศรษฐกิจพอเพียงมาใช้ใน</a:t>
            </a:r>
            <a:b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6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การตัดสินใจ </a:t>
            </a:r>
            <a:r>
              <a:rPr lang="th-TH" sz="1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“ซื้อโทรศัพท์มือถือเครื่องใหม่” </a:t>
            </a:r>
            <a:endParaRPr lang="th-TH" b="1" dirty="0"/>
          </a:p>
          <a:p>
            <a:pPr marL="285750" marR="0" indent="-28575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h-TH" sz="1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buNone/>
            </a:pPr>
            <a:endParaRPr lang="th-TH" sz="1600" b="1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  <a:p>
            <a:endParaRPr lang="th-TH" sz="1600" kern="1200" dirty="0">
              <a:solidFill>
                <a:schemeClr val="tx1"/>
              </a:solidFill>
              <a:effectLst/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8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5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258763"/>
            <a:ext cx="5765800" cy="3243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6042" y="3501414"/>
            <a:ext cx="6230657" cy="6292063"/>
          </a:xfrm>
        </p:spPr>
        <p:txBody>
          <a:bodyPr/>
          <a:lstStyle/>
          <a:p>
            <a:pPr marL="0" indent="0">
              <a:buNone/>
            </a:pPr>
            <a:r>
              <a:rPr lang="th-TH" sz="1500" b="1" kern="1200" spc="-2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บทพูด 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มาดูตัวอย่าง </a:t>
            </a: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การนำหลักคิดเศรษฐกิจพอเพียงมาใช้ในการเลือกซื้อโทรศัพท์มือถือเครื่องใหม่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th-TH" sz="1500" b="1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ความรู้และคุณธรรม </a:t>
            </a:r>
            <a:r>
              <a:rPr lang="th-TH" sz="1500" kern="1200">
                <a:solidFill>
                  <a:schemeClr val="tx1"/>
                </a:solidFill>
                <a:effectLst/>
                <a:latin typeface="Browallia New" panose="020B0604020202020204" pitchFamily="34" charset="-34"/>
                <a:cs typeface="Browallia New" panose="020B0604020202020204" pitchFamily="34" charset="-34"/>
              </a:rPr>
              <a:t>ที่นำมาใช้มีอะไรบ้าง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ความรู้ 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รู้จักตัวเอง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เหตุผลที่ต้องการซื้อ ฟังก์ชันที่ต้องการ เงินออมหรืองบประมาณที่มี เช่น จำเป็นต้องซื้อเครื่องใหม่เพราะต้องการถ่ายภาพสินค้าสำหรับขายออนไลน์ และขณะนี้มีเงินออม 10,000 บาท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รู้จักโทรศัพท์ที่ต้องการซื้อ</a:t>
            </a:r>
            <a:r>
              <a:rPr lang="en-US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: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 เช่น ศึกษายี่ห้อ ราคา ฟังก์ชันการใช้งาน เครือข่ายผู้ให้บริการ และ</a:t>
            </a:r>
            <a:b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โปรโมชันของโทรศัพท์หลายยี่ห้อ และหลายรุ่น ที่มีกล้องคุณภาพดีในราคาไม่เกินเงินออมที่มีอยู่ </a:t>
            </a:r>
          </a:p>
          <a:p>
            <a:pPr marL="450850" lvl="2" indent="-1841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คุณธรรม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ความประหยัด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ลดค่าใช้จ่ายที่ไม่จำเป็นเพื่อออมเงินให้ได้ตามเป้าหมาย (ราคาโทรศัพท์มือถือ)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ความเพียร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ศึกษาเปรียบเทียบข้อมูล ฟังก์ชัน ราคา รวมถึงโปรโมชันของโทรศัพท์มือถือรุ่นต่าง ๆ </a:t>
            </a:r>
          </a:p>
          <a:p>
            <a:pPr marL="628650" lvl="4" indent="-182563"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ความซื่อสัตย์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ไม่ซื้อสินค้าที่หนีภาษีหรือละเมิดลิขสิทธิ์ แม้จะมีราคาถูก</a:t>
            </a:r>
          </a:p>
          <a:p>
            <a:pPr marL="285750" lvl="1" indent="-285750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หลักที่นำมาใช้ในการตัดสินใจคืออะไร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พอประมาณ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เลือกซื้อโทรศัพท์ที่มีราคาอยู่ในงบที่ตั้งไว้ มีฟังก์ชันที่เหมาะกับการใช้งาน จ่ายค่าบริการได้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มีเหตุผล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ซื้อใหม่เพราะเครื่องเก่าไม่รองรับการถ่ายภาพสินค้าที่จะขาย ดังนั้น การมีโทรศัพท์ใหม่จะช่วยให้ถ่ายภาพสินค้าดีขึ้นและเพิ่มยอดขายได้ </a:t>
            </a:r>
          </a:p>
          <a:p>
            <a:pPr marL="450850" lvl="3" indent="-184150" defTabSz="627063">
              <a:buFont typeface="Arial" panose="020B0604020202020204" pitchFamily="34" charset="0"/>
              <a:buChar char="•"/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มีภูมิคุ้มกัน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วางแผนออมเงินเพื่อซื้อโทรศัพท์ล่วงหน้า หากจำเป็นต้องกู้เงินไปซื้อโทรศัพท์ก็ควรมีแผนสำรองเผื่อผ่อนไม่ได้ตามที่คาดไว้ เช่น ทำงานพิเศษเพิ่มรายได้</a:t>
            </a:r>
          </a:p>
          <a:p>
            <a:pPr marL="285750" lvl="2" indent="-285750" defTabSz="627063">
              <a:spcBef>
                <a:spcPts val="300"/>
              </a:spcBef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ผลลัพธ์ที่เกิดขึ้นสร้างความสมดุลและยั่งยืนได้อย่างไร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(ผู้สอนกระตุ้นให้ผู้เรียนคิด) </a:t>
            </a:r>
            <a:endParaRPr lang="th-TH" sz="1500" b="1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เศรษฐกิจ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ไม่ใช้เงินเกินตัว ไม่เป็นทาสวัตถุนิยม ใช้ของอย่างคุ้มค่า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สังคม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ไม่เบียดเบียนตนเองและผู้อื่น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วัฒนธรรม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เช่น ประหยัด ออมก่อนใช้ ไม่ฟุ่มเฟือย ใช้จ่ายอย่างมีสติ</a:t>
            </a:r>
          </a:p>
          <a:p>
            <a:pPr marL="450850" lvl="2" indent="-184150" defTabSz="627063"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th-TH" sz="1500" b="1"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สิ่งแวดล้อม </a:t>
            </a:r>
            <a:r>
              <a:rPr lang="th-TH" sz="150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ใช้โทรศัพท์อย่างคุ้มค่า ไม่เปลี่ยนรุ่นบ่อย ถ้าจะเปลี่ยนรุ่นอาจนำโทรศัพท์เครื่องเก่าไปขายต่อ/ให้คนอื่นใช้</a:t>
            </a:r>
          </a:p>
          <a:p>
            <a:pPr marL="0" lvl="2" defTabSz="627063">
              <a:spcBef>
                <a:spcPts val="600"/>
              </a:spcBef>
              <a:tabLst>
                <a:tab pos="177800" algn="l"/>
              </a:tabLst>
              <a:defRPr/>
            </a:pPr>
            <a:endParaRPr lang="th-TH" sz="16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marR="0" lvl="2" indent="0" algn="l" defTabSz="627063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kern="1200" spc="-2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55600" lvl="2" indent="0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None/>
              <a:tabLst>
                <a:tab pos="536575" algn="l"/>
              </a:tabLst>
              <a:defRPr/>
            </a:pPr>
            <a:endParaRPr lang="th-TH" sz="16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536575" lvl="2" indent="-180975" defTabSz="627063">
              <a:lnSpc>
                <a:spcPts val="16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36575" algn="l"/>
              </a:tabLst>
              <a:defRPr/>
            </a:pPr>
            <a:endParaRPr lang="th-TH" sz="1600" spc="-2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endParaRPr lang="th-TH" sz="1600" kern="1200" spc="-2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>
              <a:lnSpc>
                <a:spcPts val="1600"/>
              </a:lnSpc>
            </a:pPr>
            <a:endParaRPr lang="th-TH" sz="1600" kern="1200" spc="-20">
              <a:solidFill>
                <a:schemeClr val="tx1"/>
              </a:solidFill>
              <a:effectLst/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777607" y="9695016"/>
            <a:ext cx="2889938" cy="231622"/>
          </a:xfrm>
        </p:spPr>
        <p:txBody>
          <a:bodyPr/>
          <a:lstStyle/>
          <a:p>
            <a:fld id="{B6808E11-8D0C-4BBA-B438-3B9662A93D9B}" type="slidenum">
              <a:rPr lang="th-TH" smtClean="0">
                <a:solidFill>
                  <a:prstClr val="black"/>
                </a:solidFill>
              </a:rPr>
              <a:pPr/>
              <a:t>9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2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476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399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74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8417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048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674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9890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706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70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9265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291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0FAA-699D-486D-857D-D77DC9EA65D7}" type="datetimeFigureOut">
              <a:rPr lang="th-TH" smtClean="0"/>
              <a:t>22/10/63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3644-B289-4D13-8FFA-6ECD10F4027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58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256C22-BD43-4075-8067-18CBE24B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D358ED-AFF2-4171-B8C4-3F6631A55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552DDE-36A3-4CD7-BCBE-A820F6FFF4AB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9D0BF-DCCB-4C7F-92AA-EAD35EDD1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92" y="4122763"/>
            <a:ext cx="6934200" cy="1771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1CBB0-B501-4CF7-947F-032D036EF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10" y="765580"/>
            <a:ext cx="12020550" cy="942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7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F01FE-33A5-472C-83B8-AF8323584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517587-2942-409D-AB80-8C2DF7F62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75" y="621804"/>
            <a:ext cx="8553450" cy="906780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CC5F3CBC-843B-4BEB-AF36-3E360315F84F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C49094-3364-4119-A34D-7DA9D18499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539" y="2940648"/>
            <a:ext cx="8305800" cy="1857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F28712-855D-4CC6-B2C1-74699CDB35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239" y="4944365"/>
            <a:ext cx="6915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C11676-722B-4CE6-B01C-70E1A047C3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CA1E0D-7731-4527-B711-FFBB06A41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463" y="1691077"/>
            <a:ext cx="9105900" cy="8343900"/>
          </a:xfrm>
          <a:prstGeom prst="rect">
            <a:avLst/>
          </a:prstGeom>
        </p:spPr>
      </p:pic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58ADB275-2E4A-4E70-BEE1-F80CC36C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801600" y="9289597"/>
            <a:ext cx="4114800" cy="547688"/>
          </a:xfrm>
        </p:spPr>
        <p:txBody>
          <a:bodyPr/>
          <a:lstStyle/>
          <a:p>
            <a:fld id="{751091A4-AB06-4BF2-86DB-35B6330C49CC}" type="slidenum">
              <a:rPr lang="th-TH" sz="210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pPr/>
              <a:t>12</a:t>
            </a:fld>
            <a:endParaRPr lang="th-TH" sz="2100" dirty="0">
              <a:solidFill>
                <a:prstClr val="black">
                  <a:tint val="75000"/>
                </a:prstClr>
              </a:solidFill>
              <a:latin typeface="Mitr" panose="00000500000000000000" pitchFamily="2" charset="-34"/>
              <a:cs typeface="Mitr" panose="00000500000000000000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4AED8-F849-4D8C-A6AC-283D45AB78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7" y="2744527"/>
            <a:ext cx="7181850" cy="2009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8FFD57-A4F0-4E24-A2F8-1162FD5926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07" y="4857516"/>
            <a:ext cx="77247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F972F0-1872-4E65-9309-C76F57D34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F56A54E-9EA0-4136-9CD5-E0FC2AA203A0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8616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A4499D-2B23-4BA8-8B9D-31CDB5687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7BD2AEA-2669-414D-B948-195B42A440D9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0875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8810D23-66C4-45DE-936C-0526EA2A6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9A20109-BBD3-456F-8B64-97DFCB34C814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004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DAC90A-D2AB-4E1A-BDD1-924AF8C56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A46DBBB-77C6-44D6-BBFB-74BF2DF90C6B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4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7C833-7922-478A-A84C-00416F477B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5" y="1793422"/>
            <a:ext cx="8334375" cy="7724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49EFF0-5AD8-4536-BFD1-5B1707546A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327" y="3007923"/>
            <a:ext cx="8791575" cy="1790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FAA4C-CC2C-425A-AB0D-A7934180C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92" y="5069358"/>
            <a:ext cx="6705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7765947-3A17-47FD-A392-C338CE7F76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85" y="0"/>
            <a:ext cx="18288000" cy="102870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83D5CBC2-86AB-493B-A58A-1D2AF6F38FE6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5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147B78C-263B-4143-B216-C3366A6C6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57" y="1603032"/>
            <a:ext cx="4867275" cy="80200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79FF23-084C-41B6-89F6-ACC2D048C3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82" y="4970119"/>
            <a:ext cx="3457575" cy="1285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B82733-821E-43F3-B404-6D83AB62A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658" y="7476611"/>
            <a:ext cx="3829050" cy="1314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C067171-7A77-4FF1-AC05-4384819DAE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84" y="1603032"/>
            <a:ext cx="4962525" cy="802005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E09092-E145-4BBA-B31A-D655429D8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99" y="4363093"/>
            <a:ext cx="3619500" cy="9429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308EA2-F12F-45F9-A07D-72D94B1BFA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99" y="6243637"/>
            <a:ext cx="3619500" cy="9906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714094-1A67-46D4-89C8-B03D472F04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67" y="8136925"/>
            <a:ext cx="3752850" cy="10382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EA08B3A-D5B6-4074-A4EE-5661A93F5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486" y="1603032"/>
            <a:ext cx="6248400" cy="802004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8A4FC4D-349C-4605-AB92-BBBF167820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12" y="5423457"/>
            <a:ext cx="2276475" cy="8477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778EAD-D65C-4998-8BEA-F468C60FB7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965" y="5423457"/>
            <a:ext cx="2590800" cy="84772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7BB2E3A-A9C4-41FA-947B-ED98CD8CC4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502" y="8003447"/>
            <a:ext cx="2276475" cy="8667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4217C7D-8B1E-4639-87E4-7984362E4F1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706" y="8001323"/>
            <a:ext cx="3305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0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BB1FC8C-95A9-4B07-A8AF-F799004CF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A732DD1-819F-452A-83C2-C7C47E1C870D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9041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70C83B-E3E7-4745-820B-E3CE518B1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D7EF432B-411D-4587-8E76-104F5885A54B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C83A20-7BB3-44B3-84B4-1230A8208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663" y="4059322"/>
            <a:ext cx="7515225" cy="3305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98084A-867A-4614-A4C5-E08BE449AD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592" y="1720291"/>
            <a:ext cx="10134600" cy="76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78AFA-3855-4AB2-A131-698612356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FD49BD23-BFDC-4376-AB9D-FF779693B2A3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AE5036-FD0C-43F1-9CFE-2F573C820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95340"/>
            <a:ext cx="7829550" cy="781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573B2-928F-49A5-B87F-2E0D0F4B70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454" y="1707697"/>
            <a:ext cx="7667625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3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CC1600-0843-46E6-967B-FF2B80408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6DF4E0-7003-46EA-9652-FC99788863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95" y="521348"/>
            <a:ext cx="3590925" cy="35909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09E3F4-4E44-4C3E-AA0F-ADBC1746C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10" y="1419566"/>
            <a:ext cx="6572250" cy="8362950"/>
          </a:xfrm>
          <a:prstGeom prst="rect">
            <a:avLst/>
          </a:prstGeom>
        </p:spPr>
      </p:pic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16710F34-F275-4266-BBCC-D3BC98BF138E}"/>
              </a:ext>
            </a:extLst>
          </p:cNvPr>
          <p:cNvSpPr txBox="1">
            <a:spLocks/>
          </p:cNvSpPr>
          <p:nvPr/>
        </p:nvSpPr>
        <p:spPr>
          <a:xfrm>
            <a:off x="13030200" y="9518197"/>
            <a:ext cx="4114800" cy="547688"/>
          </a:xfrm>
          <a:prstGeom prst="rect">
            <a:avLst/>
          </a:prstGeom>
        </p:spPr>
        <p:txBody>
          <a:bodyPr vert="horz" lIns="137160" tIns="68580" rIns="137160" bIns="68580" rtlCol="0" anchor="ctr"/>
          <a:lstStyle>
            <a:defPPr>
              <a:defRPr lang="th-TH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dirty="0">
                <a:solidFill>
                  <a:prstClr val="black">
                    <a:tint val="75000"/>
                  </a:prstClr>
                </a:solidFill>
                <a:latin typeface="Mitr" panose="00000500000000000000" pitchFamily="2" charset="-34"/>
                <a:cs typeface="Mitr" panose="00000500000000000000" pitchFamily="2" charset="-34"/>
              </a:rPr>
              <a:t>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4B3C4D-0995-4AC2-9C93-465EDA80DB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26" y="1419566"/>
            <a:ext cx="4619625" cy="83629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5EEF7-6B84-472C-B960-55E87B65E4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01" y="4324092"/>
            <a:ext cx="3752850" cy="1790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AAE64A-9856-4F33-8DA1-8B9E0A133D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01" y="6822622"/>
            <a:ext cx="3943350" cy="2667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39360C-F9B5-410D-A253-2CC166370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591" y="1419566"/>
            <a:ext cx="4381500" cy="83629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8293F0-364E-4BEC-93AD-FC0059FB9C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62" y="4429125"/>
            <a:ext cx="3419475" cy="1047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13B930-B82C-46D1-9231-0C94899FB9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23" y="6543675"/>
            <a:ext cx="2743200" cy="9048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CBD282-4C11-48F9-B9B7-C1FC5C05EE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513" y="8691562"/>
            <a:ext cx="3419475" cy="4095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4E04B7-D636-450B-8A2E-CA03BB758C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856" y="5310187"/>
            <a:ext cx="2247900" cy="885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2FF72E0-B160-429B-A5DF-6AD4B6A9A6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0518" y="5310187"/>
            <a:ext cx="2962275" cy="8953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11A51EE-DD70-4F4E-8F8F-B441B97CA3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0546" y="8127547"/>
            <a:ext cx="2019300" cy="8572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C6A2D49-6A83-424F-ACE4-34086A4A89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8124825"/>
            <a:ext cx="2895600" cy="115252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7AFBD8-0500-4DD5-A28C-598BFC3B5E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527" y="288246"/>
            <a:ext cx="37814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หน้า" ma:contentTypeID="0x010100C568DB52D9D0A14D9B2FDCC96666E9F2007948130EC3DB064584E219954237AF39007CED37F5A1B53F449234606E661A2991" ma:contentTypeVersion="58" ma:contentTypeDescription="หน้าเป็นเทมเพลตชนิดเนื้อหาของระบบที่สร้างโดยฟีเจอร์ 'ทรัพยากรในการประกาศ' ไลบรารี 'หน้า' ทั้งหมดที่สร้างโดยฟีเจอร์ 'การประกาศ' จะมีเทมเพลตคอลัมน์จาก 'หน้า' เพิ่มเข้ามา" ma:contentTypeScope="" ma:versionID="7c8be32aaa60a3b2d693ead9949f875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87fa69440cba28bdc974107e53592b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Audience" minOccurs="0"/>
                <xsd:element ref="ns1:PublishingPageCont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ข้อคิดเห็น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กำหนดการวันที่เริ่ม" ma:description="วันที่เริ่มต้นของการจัดกำหนดการคือคอลัมน์ของไซต์ที่สร้างขึ้นโดยฟีเจอร์การเผยแพร่ ซึ่งใช้เพื่อระบุวันที่และเวลาที่หน้านี้จะปรากฏให้ผู้เยี่ยมชมไซต์เห็นเป็นครั้งแรก" ma:hidden="true" ma:internalName="PublishingStartDate">
      <xsd:simpleType>
        <xsd:restriction base="dms:Unknown"/>
      </xsd:simpleType>
    </xsd:element>
    <xsd:element name="PublishingExpirationDate" ma:index="10" nillable="true" ma:displayName="กำหนดการวันที่สิ้นสุด" ma:description="การจัดกำหนดการวันสิ้นสุดคือคอลัมน์ของไซต์ที่สร้างขึ้นโดยฟีเจอร์การเผยแพร่ ซึ่งใช้เพื่อระบุวันที่และเวลาที่หน้านี้จะไม่ปรากฏให้ผู้เยี่ยมชมไซต์เห็นอีกต่อไป" ma:hidden="true" ma:internalName="PublishingExpirationDate">
      <xsd:simpleType>
        <xsd:restriction base="dms:Unknown"/>
      </xsd:simpleType>
    </xsd:element>
    <xsd:element name="PublishingContact" ma:index="11" nillable="true" ma:displayName="ที่ติดต่อ" ma:description="ที่ติดต่อคือคอลัมน์ของไซต์ที่สร้างขึ้นโดยฟีเจอร์การเผยแพร่ ซึ่งใช้บนชนิดเนื้อหาของหน้าเป็นบุคคลหรือกลุ่มที่เป็นที่ติดต่อสำหรับหน้า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ที่อยู่อีเมลที่ติดต่อ" ma:description="ที่อยู่อีเมลของที่ติดต่อคือคอลัมน์ของไซต์ที่สร้างขึ้นโดยฟีเจอร์การเผยแพร่ ซึ่งใช้บนชนิดเนื้อหาของหน้าเป็นอยู่อีเมลของบุคคลหรือกลุ่มที่เป็นที่ติดต่อสำหรับหน้า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ชื่อที่ติดต่อ" ma:description="ชื่อที่ติดต่อคือคอลัมน์ของไซต์ที่สร้างขึ้นโดยฟีเจอร์การเผยแพร่ ซึ่งใช้บนชนิดเนื้อหาของหน้าเป็นชื่อของบุคคลหรือกลุ่มที่เป็นที่ติดต่อสำหรับหน้า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รูปภาพที่ติดต่อ" ma:description="รูปภาพของที่ติดต่อคือคอลัมน์ของไซต์ที่สร้างขึ้นโดยฟีเจอร์การเผยแพร่ ซึ่งใช้บนชนิดเนื้อหาของหน้าเป็นรูปภาพของผู้ใช้หรือกลุ่มที่เป็นที่ติดต่อสำหรับหน้า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เค้าโครงหน้า" ma:description="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ID ของกลุ่มชุดรูปแบบ" ma:description="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ลิงก์ความสัมพันธ์ของชุดรูปแบบ" ma:description="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udience" ma:index="18" nillable="true" ma:displayName="ผู้ชมเป้าหมาย" ma:description="ผู้ชมเป้าหมายคือคอลัมน์ของไซต์ที่สร้างขึ้นโดยฟีเจอร์การเผยแพร่ ซึ่งใช้ในการระบุผู้ชมซึ่งเป็นเป้าหมายที่หน้านี้กำหนดไว้" ma:internalName="Audience">
      <xsd:simpleType>
        <xsd:restriction base="dms:Unknown"/>
      </xsd:simpleType>
    </xsd:element>
    <xsd:element name="PublishingPageContent" ma:index="19" nillable="true" ma:displayName="เนื้อหาในหน้า" ma:description="เนื้อหาของหน้าคือคอลัมน์ของไซต์ที่สร้างขึ้นโดยฟีเจอร์การเผยแพร่ ซึ่งใช้บนชนิดเนื้อหาของหน้าบทความเป็นเนื้อหาของหน้า" ma:internalName="PublishingPageConte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ContactEmail xmlns="http://schemas.microsoft.com/sharepoint/v3" xsi:nil="true"/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PublishingVariationGroupID xmlns="http://schemas.microsoft.com/sharepoint/v3" xsi:nil="true"/>
    <Audience xmlns="http://schemas.microsoft.com/sharepoint/v3" xsi:nil="true"/>
    <PublishingExpirationDate xmlns="http://schemas.microsoft.com/sharepoint/v3" xsi:nil="true"/>
    <PublishingContactPicture xmlns="http://schemas.microsoft.com/sharepoint/v3">
      <Url xsi:nil="true"/>
      <Description xsi:nil="true"/>
    </PublishingContactPicture>
    <PublishingStartDate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Comments xmlns="http://schemas.microsoft.com/sharepoint/v3" xsi:nil="true"/>
    <PublishingPageLayout xmlns="http://schemas.microsoft.com/sharepoint/v3">
      <Url xsi:nil="true"/>
      <Description xsi:nil="true"/>
    </PublishingPageLayout>
  </documentManagement>
</p:properties>
</file>

<file path=customXml/itemProps1.xml><?xml version="1.0" encoding="utf-8"?>
<ds:datastoreItem xmlns:ds="http://schemas.openxmlformats.org/officeDocument/2006/customXml" ds:itemID="{B309F8DC-C7E7-4FAF-BCEA-F7884D8CB2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766F16-84F1-41A8-AC27-BA77AE12033F}"/>
</file>

<file path=customXml/itemProps3.xml><?xml version="1.0" encoding="utf-8"?>
<ds:datastoreItem xmlns:ds="http://schemas.openxmlformats.org/officeDocument/2006/customXml" ds:itemID="{D93FB5BD-3126-4408-980C-1EDE7A0730FD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1139</TotalTime>
  <Words>951</Words>
  <Application>Microsoft Office PowerPoint</Application>
  <PresentationFormat>Custom</PresentationFormat>
  <Paragraphs>130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Cordia New</vt:lpstr>
      <vt:lpstr>Mitr</vt:lpstr>
      <vt:lpstr>Arial</vt:lpstr>
      <vt:lpstr>Browallia New</vt:lpstr>
      <vt:lpstr>Calibri Light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Anyi</dc:creator>
  <cp:lastModifiedBy>มานิตา รัตนสัจธรรม</cp:lastModifiedBy>
  <cp:revision>80</cp:revision>
  <dcterms:created xsi:type="dcterms:W3CDTF">2020-04-20T08:12:18Z</dcterms:created>
  <dcterms:modified xsi:type="dcterms:W3CDTF">2020-10-22T10:28:28Z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7ef099a-7fa4-4e34-953d-f6f34188ebfd_Enabled">
    <vt:lpwstr>true</vt:lpwstr>
  </property>
  <property fmtid="{D5CDD505-2E9C-101B-9397-08002B2CF9AE}" pid="3" name="MSIP_Label_57ef099a-7fa4-4e34-953d-f6f34188ebfd_SetDate">
    <vt:lpwstr>2020-08-20T06:48:52Z</vt:lpwstr>
  </property>
  <property fmtid="{D5CDD505-2E9C-101B-9397-08002B2CF9AE}" pid="4" name="MSIP_Label_57ef099a-7fa4-4e34-953d-f6f34188ebfd_Method">
    <vt:lpwstr>Standard</vt:lpwstr>
  </property>
  <property fmtid="{D5CDD505-2E9C-101B-9397-08002B2CF9AE}" pid="5" name="MSIP_Label_57ef099a-7fa4-4e34-953d-f6f34188ebfd_Name">
    <vt:lpwstr>Internal</vt:lpwstr>
  </property>
  <property fmtid="{D5CDD505-2E9C-101B-9397-08002B2CF9AE}" pid="6" name="MSIP_Label_57ef099a-7fa4-4e34-953d-f6f34188ebfd_SiteId">
    <vt:lpwstr>db27cba9-535b-4797-bd0b-1b1d889f3898</vt:lpwstr>
  </property>
  <property fmtid="{D5CDD505-2E9C-101B-9397-08002B2CF9AE}" pid="7" name="MSIP_Label_57ef099a-7fa4-4e34-953d-f6f34188ebfd_ActionId">
    <vt:lpwstr>c99ca16c-4088-4ca8-9f6c-0a4678a6fdb5</vt:lpwstr>
  </property>
  <property fmtid="{D5CDD505-2E9C-101B-9397-08002B2CF9AE}" pid="8" name="MSIP_Label_57ef099a-7fa4-4e34-953d-f6f34188ebfd_ContentBits">
    <vt:lpwstr>0</vt:lpwstr>
  </property>
  <property fmtid="{D5CDD505-2E9C-101B-9397-08002B2CF9AE}" pid="9" name="ContentTypeId">
    <vt:lpwstr>0x010100C568DB52D9D0A14D9B2FDCC96666E9F2007948130EC3DB064584E219954237AF39007CED37F5A1B53F449234606E661A2991</vt:lpwstr>
  </property>
  <property fmtid="{D5CDD505-2E9C-101B-9397-08002B2CF9AE}" pid="10" name="Order">
    <vt:r8>53300</vt:r8>
  </property>
  <property fmtid="{D5CDD505-2E9C-101B-9397-08002B2CF9AE}" pid="11" name="FCCPageContent1">
    <vt:lpwstr/>
  </property>
  <property fmtid="{D5CDD505-2E9C-101B-9397-08002B2CF9AE}" pid="12" name="FCCPageContent6">
    <vt:lpwstr/>
  </property>
  <property fmtid="{D5CDD505-2E9C-101B-9397-08002B2CF9AE}" pid="13" name="xd_Signature">
    <vt:bool>false</vt:bool>
  </property>
  <property fmtid="{D5CDD505-2E9C-101B-9397-08002B2CF9AE}" pid="14" name="PublishingPageImage">
    <vt:lpwstr/>
  </property>
  <property fmtid="{D5CDD505-2E9C-101B-9397-08002B2CF9AE}" pid="15" name="FCCPageContent4">
    <vt:lpwstr/>
  </property>
  <property fmtid="{D5CDD505-2E9C-101B-9397-08002B2CF9AE}" pid="16" name="FCCPageContent9">
    <vt:lpwstr/>
  </property>
  <property fmtid="{D5CDD505-2E9C-101B-9397-08002B2CF9AE}" pid="17" name="xd_ProgID">
    <vt:lpwstr/>
  </property>
  <property fmtid="{D5CDD505-2E9C-101B-9397-08002B2CF9AE}" pid="18" name="FCCPageContent8">
    <vt:lpwstr/>
  </property>
  <property fmtid="{D5CDD505-2E9C-101B-9397-08002B2CF9AE}" pid="19" name="FCCPageContent3">
    <vt:lpwstr/>
  </property>
  <property fmtid="{D5CDD505-2E9C-101B-9397-08002B2CF9AE}" pid="20" name="FCCPageContent7">
    <vt:lpwstr/>
  </property>
  <property fmtid="{D5CDD505-2E9C-101B-9397-08002B2CF9AE}" pid="21" name="ContactPerson">
    <vt:lpwstr/>
  </property>
  <property fmtid="{D5CDD505-2E9C-101B-9397-08002B2CF9AE}" pid="22" name="HeaderStyleDefinitions">
    <vt:lpwstr/>
  </property>
  <property fmtid="{D5CDD505-2E9C-101B-9397-08002B2CF9AE}" pid="23" name="FCCPageContent2">
    <vt:lpwstr/>
  </property>
  <property fmtid="{D5CDD505-2E9C-101B-9397-08002B2CF9AE}" pid="24" name="TemplateUrl">
    <vt:lpwstr/>
  </property>
  <property fmtid="{D5CDD505-2E9C-101B-9397-08002B2CF9AE}" pid="25" name="FCCPageContent5">
    <vt:lpwstr/>
  </property>
  <property fmtid="{D5CDD505-2E9C-101B-9397-08002B2CF9AE}" pid="26" name="_SourceUrl">
    <vt:lpwstr/>
  </property>
  <property fmtid="{D5CDD505-2E9C-101B-9397-08002B2CF9AE}" pid="27" name="_SharedFileIndex">
    <vt:lpwstr/>
  </property>
</Properties>
</file>