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57"/>
  </p:notesMasterIdLst>
  <p:sldIdLst>
    <p:sldId id="309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75" r:id="rId13"/>
    <p:sldId id="276" r:id="rId14"/>
    <p:sldId id="277" r:id="rId15"/>
    <p:sldId id="265" r:id="rId16"/>
    <p:sldId id="278" r:id="rId17"/>
    <p:sldId id="266" r:id="rId18"/>
    <p:sldId id="279" r:id="rId19"/>
    <p:sldId id="267" r:id="rId20"/>
    <p:sldId id="280" r:id="rId21"/>
    <p:sldId id="268" r:id="rId22"/>
    <p:sldId id="281" r:id="rId23"/>
    <p:sldId id="269" r:id="rId24"/>
    <p:sldId id="282" r:id="rId25"/>
    <p:sldId id="270" r:id="rId26"/>
    <p:sldId id="283" r:id="rId27"/>
    <p:sldId id="271" r:id="rId28"/>
    <p:sldId id="284" r:id="rId29"/>
    <p:sldId id="272" r:id="rId30"/>
    <p:sldId id="285" r:id="rId31"/>
    <p:sldId id="273" r:id="rId32"/>
    <p:sldId id="286" r:id="rId33"/>
    <p:sldId id="274" r:id="rId34"/>
    <p:sldId id="287" r:id="rId35"/>
    <p:sldId id="288" r:id="rId36"/>
    <p:sldId id="292" r:id="rId37"/>
    <p:sldId id="289" r:id="rId38"/>
    <p:sldId id="290" r:id="rId39"/>
    <p:sldId id="297" r:id="rId40"/>
    <p:sldId id="298" r:id="rId41"/>
    <p:sldId id="330" r:id="rId42"/>
    <p:sldId id="331" r:id="rId43"/>
    <p:sldId id="301" r:id="rId44"/>
    <p:sldId id="302" r:id="rId45"/>
    <p:sldId id="348" r:id="rId46"/>
    <p:sldId id="304" r:id="rId47"/>
    <p:sldId id="305" r:id="rId48"/>
    <p:sldId id="356" r:id="rId49"/>
    <p:sldId id="357" r:id="rId50"/>
    <p:sldId id="308" r:id="rId51"/>
    <p:sldId id="293" r:id="rId52"/>
    <p:sldId id="361" r:id="rId53"/>
    <p:sldId id="295" r:id="rId54"/>
    <p:sldId id="296" r:id="rId55"/>
    <p:sldId id="291" r:id="rId56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49" autoAdjust="0"/>
    <p:restoredTop sz="56929" autoAdjust="0"/>
  </p:normalViewPr>
  <p:slideViewPr>
    <p:cSldViewPr snapToGrid="0">
      <p:cViewPr varScale="1">
        <p:scale>
          <a:sx n="42" d="100"/>
          <a:sy n="42" d="100"/>
        </p:scale>
        <p:origin x="2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750DC-DAC0-4482-978E-FE435C8433C7}" type="datetimeFigureOut">
              <a:rPr lang="th-TH" smtClean="0"/>
              <a:t>22/10/63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E55DD-8D20-4A1B-8A2F-366AC9A70B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4272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CA700-ACF3-482C-A77F-5D8D50C984DC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73897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2 </a:t>
            </a:r>
            <a:r>
              <a:rPr lang="th-TH" sz="1800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จ่ายค่าเดินทางไปเรียน</a:t>
            </a:r>
            <a:r>
              <a:rPr lang="en-US" sz="1800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:</a:t>
            </a:r>
            <a:r>
              <a:rPr lang="th-TH" sz="1800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</a:t>
            </a:r>
            <a:r>
              <a:rPr lang="th-TH" sz="1800" b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เดินทางโดยรถส่วนตัวหรือรถสาธารณะ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ทุกคนต้องเลือกว่าจะเดินทางโดยวิธีไหน ไม่ว่าจะมีเลข 2 หรือไม่มีก็ตาม เพราะเราจะหยุดจ่ายก็ต่อเมื่อ 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Bingo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เท่านั้น (ถ้าทุกคนเข้าใจแล้ว ไม่ต้องพูดส่วนนี้)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ถ้าใครเดินทางโดย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รถส่วนตัว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ก็บันทึกรายจ่ายเป็น “ค่าเดินทาง 700 บาท”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ถ้าใครเดินทางโดย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รถสาธารณะ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ก็บันทึกรายจ่ายเป็น “ค่าเดินทาง 400 บาท”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4074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เลขต่อไปคือ...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25</a:t>
            </a:r>
            <a:r>
              <a:rPr lang="en-US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! </a:t>
            </a:r>
            <a:endParaRPr lang="th-TH" sz="18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คนที่มีเลข 25 ก็กากบาทเลข 25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คนที่ไม่มีเลข 25 ก็ไม่ต้องทำอะไร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มาดูกันสิว่า...เลข 25 ซ่อนรายรับ-รายจ่ายอะไรไว้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19537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68288" marR="0" indent="-268288" algn="l" defTabSz="914400" rtl="0" eaLnBrk="1" fontAlgn="auto" latinLnBrk="0" hangingPunct="1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25 เพื่อนส่งข้อความ</a:t>
            </a:r>
            <a:r>
              <a:rPr lang="th-TH" sz="1800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ชวนไปเที่ยวญี่ปุ่น</a:t>
            </a:r>
            <a:r>
              <a:rPr lang="en-US" sz="1800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:</a:t>
            </a:r>
            <a:r>
              <a:rPr lang="th-TH" sz="1800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</a:t>
            </a:r>
            <a:r>
              <a:rPr lang="th-TH" sz="1800" b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มีค่าใช้จ่าย 30,000 บาท </a:t>
            </a:r>
          </a:p>
          <a:p>
            <a:pPr marL="268288" marR="0" indent="-268288" algn="l" defTabSz="914400" rtl="0" eaLnBrk="1" fontAlgn="auto" latinLnBrk="0" hangingPunct="1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800" b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ถ้า</a:t>
            </a:r>
            <a:r>
              <a:rPr lang="th-TH" sz="1800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ตัดสินใจไป</a:t>
            </a:r>
            <a:r>
              <a:rPr lang="th-TH" sz="1800" b="1" baseline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</a:t>
            </a:r>
            <a:r>
              <a:rPr lang="th-TH" sz="1800" b="0" baseline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โดยใช้บัตรเครดิตผ่อน 0</a:t>
            </a:r>
            <a:r>
              <a:rPr lang="en-US" sz="1800" b="0" baseline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%</a:t>
            </a:r>
            <a:r>
              <a:rPr lang="th-TH" sz="1800" b="0" baseline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แปลว่า ผู้ออกบัตรเครดิตจะสำรองออกเงินให้เราไปก่อน และจะมาเรียกเก็บเงินเมื่อถึงวันครบกำหนดในภายหลัง เราจึงยังไม่ต้องจ่ายเงิน ณ วันที่ใช้บัตร ดังนั้น ไม่ต้องบันทึกรายรับ-รายจ่าย </a:t>
            </a:r>
          </a:p>
          <a:p>
            <a:pPr marL="268288" marR="0" indent="-268288" algn="l" defTabSz="914400" rtl="0" eaLnBrk="1" fontAlgn="auto" latinLnBrk="0" hangingPunct="1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800" b="0" baseline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ส่วนคนที่</a:t>
            </a:r>
            <a:r>
              <a:rPr lang="th-TH" sz="1800" b="1" baseline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ตัดสินใจไม่ไป </a:t>
            </a:r>
            <a:r>
              <a:rPr lang="th-TH" sz="1800" b="0" baseline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ก็ไม่ต้องบันทึกรายรับ-รายจ่ายเช่นกัน</a:t>
            </a:r>
            <a:endParaRPr lang="en-US" sz="1800" b="0" dirty="0"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pPr marL="627063" indent="-627063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th-TH" sz="1800" b="1" u="sng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หมายเหตุ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หากมีเวลาพอ ผู้สอนอาจถามคำถามชวนคุย เช่น ใครไปหรือไม่ไปบ้าง ทำไมถึงไปหรือไม่ไป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9221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เลขต่อไปคือ...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8</a:t>
            </a:r>
            <a:r>
              <a:rPr lang="en-US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! </a:t>
            </a:r>
            <a:endParaRPr lang="th-TH" sz="18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คนที่มีเลข 8 ก็กากบาทเลข 8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คนที่ไม่มีเลข 8 ก็ไม่ต้องทำอะไร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แต่ทุกคนต้องบันทึกรายรับ-รายจ่าย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มาดูกันสิว่า...เลข 8 ซ่อนรายรับ-รายจ่ายอะไรไว้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44660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8 </a:t>
            </a:r>
            <a:r>
              <a:rPr lang="en-US" sz="1800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Emergency </a:t>
            </a:r>
            <a:r>
              <a:rPr lang="th-TH" sz="1800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ยางแตกไม่มีชิ้นดี</a:t>
            </a:r>
            <a:r>
              <a:rPr lang="en-US" sz="1800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: </a:t>
            </a:r>
            <a:r>
              <a:rPr lang="th-TH" sz="1800" b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คนที่เดินทางโดยรถส่วนตัวเปลี่ยนยาง 1,500 บาท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คนที่เดินทางโดย</a:t>
            </a:r>
            <a:r>
              <a:rPr lang="th-TH" sz="1800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รถส่วนตัว </a:t>
            </a:r>
            <a:r>
              <a:rPr lang="th-TH" sz="1800" b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(ตาม</a:t>
            </a:r>
            <a:r>
              <a:rPr lang="th-TH" sz="180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สไลด์หน้า </a:t>
            </a:r>
            <a:r>
              <a:rPr lang="en-US" sz="1800" b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10)</a:t>
            </a:r>
            <a:r>
              <a:rPr lang="th-TH" sz="1800" b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ต้องเสียเงิน</a:t>
            </a:r>
            <a:r>
              <a:rPr lang="th-TH" sz="1800" b="0" baseline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1,500 บาท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="0" baseline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ส่วนคนที่เดินทางโดย</a:t>
            </a:r>
            <a:r>
              <a:rPr lang="th-TH" sz="1800" b="1" baseline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รถสาธารณะ </a:t>
            </a:r>
            <a:r>
              <a:rPr lang="th-TH" sz="1800" b="0" baseline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(ตาม</a:t>
            </a:r>
            <a:r>
              <a:rPr lang="th-TH" sz="180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สไลด์หน้า </a:t>
            </a:r>
            <a:r>
              <a:rPr lang="en-US" sz="1800" b="0" baseline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10) </a:t>
            </a:r>
            <a:r>
              <a:rPr lang="th-TH" sz="1800" b="0" baseline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ไม่ต้องกรอกอะไร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326529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เลขต่อไปคือ...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31</a:t>
            </a:r>
            <a:r>
              <a:rPr lang="en-US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!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คนที่มีเลข 31 ก็กากบาทเลข 31 </a:t>
            </a:r>
          </a:p>
          <a:p>
            <a:pPr marL="268288" indent="-2682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คนที่ไม่มีเลข 31 ก็ไม่ต้องทำอะไร </a:t>
            </a:r>
          </a:p>
          <a:p>
            <a:pPr marL="268288" indent="-2682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แต่ทุกคนต้องบันทึกรายรับ-รายจ่าย</a:t>
            </a:r>
          </a:p>
          <a:p>
            <a:pPr marL="268288" indent="-2682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มาดูกันสิว่า...เลข 31 ซ่อนรายรับ-รายจ่ายอะไรไว้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36784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31 </a:t>
            </a:r>
            <a:r>
              <a:rPr lang="en-US" sz="1800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Happy Sunday: </a:t>
            </a:r>
            <a:r>
              <a:rPr lang="th-TH" sz="1800" b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ซื้อของใช้ในซุปเปอร์มาร์เก็ต ทุกคนจ่าย 1,500 บาท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ในชีวิตจริง</a:t>
            </a:r>
            <a:r>
              <a:rPr lang="th-TH" sz="1800" b="0" baseline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 เราก็ต้องซื้อของใช้เหมือนกัน </a:t>
            </a:r>
            <a:r>
              <a:rPr lang="th-TH" sz="1800" b="1" baseline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เมื่อมีเงินเดือน เราต้องกันเงินส่วนหนึ่งไว้สำหรับซื้อของใช้ที่จำเป็น หรืออาจตั้งงบไว้เลยว่าจะใช้อาทิตย์/ วันละเท่าไร </a:t>
            </a:r>
            <a:endParaRPr lang="th-TH" sz="1800" b="1" dirty="0"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65019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เลขต่อไปคือ...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14! </a:t>
            </a:r>
            <a:endParaRPr lang="th-TH" sz="18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คนที่มีเลข 14 ก็กากบาทเลข 14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คนที่ไม่มีเลข 14 ก็ไม่ต้องทำอะไร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แต่ทุกคนต้องบันทึกรายรับ-รายจ่าย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มาดูกันสิว่า...เลข 14 ซ่อนรายรับ-รายจ่ายอะไรไว้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755759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14 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แฟนเดย์: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นัดออกเดทกับสาวที่แอบปิ๊ง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ผู้หญิงไม่เสียเงิน ผู้ชายจ่าย 2,000 บาท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ถ้าเป็น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ผู้หญิง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ก็ไม่ต้องกรอกอะไร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ถ้าเป็น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ผู้ชาย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จ่ายค่าออกเดท 2,000 บาท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ในชีวิตจริง ถ้ารู้ตัวว่าเป็นสายเปย์ ต้องกันเงินส่วนหนึ่งไว้สำหรับเปย์ด้วย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7055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เลขต่อไปคือ...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35! </a:t>
            </a:r>
            <a:endParaRPr lang="th-TH" sz="1800" b="1" baseline="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คนที่มีเลข 35 ก็กากบาทเลข 35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คนที่ไม่มีเลข 35 ก็ไม่ต้องทำอะไร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แต่ทุกคนต้องบันทึกรายรับ-รายจ่าย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มาดูกันสิว่า...เลข 35 ซ่อนรายรับ-รายจ่ายอะไรไว้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42244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ผู้สอนอธิบาย 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กิจกรรมที่ 2.2 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Money</a:t>
            </a:r>
            <a:r>
              <a:rPr lang="en-US" sz="16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Bingo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(ประมาณ 80 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นาที</a:t>
            </a:r>
            <a:r>
              <a:rPr lang="th-TH" sz="1600" b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) </a:t>
            </a:r>
            <a:r>
              <a:rPr lang="th-TH" sz="1600" b="1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– ลิงก์รายละเอียดกิจกรรมและอุปกรณ์ </a:t>
            </a:r>
            <a:r>
              <a:rPr lang="en-US" sz="1600" b="1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https://www.1213.or.th/th/FinDo_Toolkits/Pages/files/Activity2_2.pdf</a:t>
            </a:r>
            <a:endParaRPr lang="th-TH" sz="16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568325" lvl="0" indent="-119063" defTabSz="627063">
              <a:buFont typeface="Arial" panose="020B0604020202020204" pitchFamily="34" charset="0"/>
              <a:buChar char="•"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อุปกรณ์/ สิ่งที่ต้องเตรียม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ใบกิจกรรม ประกอบด้วย </a:t>
            </a:r>
            <a:r>
              <a:rPr lang="en-US" sz="1600" b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th-TH" sz="1600" b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1) </a:t>
            </a: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ตาราง 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Bingo </a:t>
            </a: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(2) ตาราง 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Memo </a:t>
            </a: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สำหรับบันทึกรายรับหรือรายจ่าย (3) ใบสรุปค่าใช้จ่าย (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Monthly spending</a:t>
            </a: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) ทั้งนี้ </a:t>
            </a:r>
            <a:r>
              <a:rPr lang="th-TH" sz="1600" kern="120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ใบกิจกรรมมีทั้งหมด 12 แบบ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แต่ละแบบมีเลขแตกต่างกัน (สังเกตได้จากสัญลักษณ์มุมบนขวา) และจะ 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Bingo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ไม่พร้อมกัน</a:t>
            </a:r>
            <a:endParaRPr lang="th-TH" sz="1600" kern="1200" dirty="0"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568325" lvl="0" indent="-119063" defTabSz="6270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วิธีการ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790575" lvl="0" indent="-166688" defTabSz="627063">
              <a:buFont typeface="+mj-lt"/>
              <a:buAutoNum type="arabicPeriod"/>
            </a:pP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เมื่อผู้สอนสุ่มหมายเลขใดขึ้นมา จะปรากฏรายการซึ่งอาจเป็นรายรับหรือรายจ่ายซ่อนอยู่ โดยผู้เรียนจะต้องบันทึกรายการดังกล่าวในตาราง 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Memo </a:t>
            </a: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แม้หมายเลขของรายการนั้นจะไม่ได้อยู่ในใบ 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Bingo </a:t>
            </a: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ของตนเอง หากเป็นรายรับให้บันทึกในช่องรายรับ หากเป็นรายจ่ายให้บันทึกในช่องรายจ่าย</a:t>
            </a:r>
          </a:p>
          <a:p>
            <a:pPr marL="790575" lvl="0" indent="-166688" defTabSz="627063">
              <a:buFont typeface="+mj-lt"/>
              <a:buAutoNum type="arabicPeriod"/>
            </a:pP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หากใคร 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Bingo </a:t>
            </a: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แล้ว จะบันทึกเฉพาะรายจ่ายที่เพิ่งเกิดขึ้นในรอบนั้น และไม่ต้องบันทึกรายจ่ายรอบต่อ ๆ ไปอีก แต่ยังได้รายรับจากโบนัสอยู่ โดยให้บันทึกรายรับต่อไป</a:t>
            </a:r>
          </a:p>
          <a:p>
            <a:pPr marL="790575" lvl="0" indent="-166688" defTabSz="627063">
              <a:buFont typeface="+mj-lt"/>
              <a:buAutoNum type="arabicPeriod"/>
            </a:pP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หากใครยังไม่ 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Bingo </a:t>
            </a: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ก็ต้องบันทึกรายรับ-รายจ่ายไปเรื่อย ๆ จนกว่าจะ 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Bingo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296127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35 </a:t>
            </a:r>
            <a:r>
              <a:rPr lang="en-GB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Phone Call: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ได้รับโทรศัพท์จากเพื่อนชวนทำประกันอุบัติเหตุ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ถ้าตัดสินใจทำประกันต้องจ่าย 2,000 บาท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ถ้าตัดสินใจไม่ทำก็ไม่ต้องจ่าย</a:t>
            </a:r>
          </a:p>
          <a:p>
            <a:pPr marL="285750" indent="-285750">
              <a:lnSpc>
                <a:spcPct val="107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ถ้าเราถูกชักชวนให้ทำประกัน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คุณมีสิทธิที่จะซื้อหรือปฏิเสธก็ได้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เช่น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หากประกันที่เสนอขายตอบโจทย์พอดี อ่านเงื่อนไขในกรมธรรม์แล้วเหมาะสม และ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จ่ายเบี้ยประกันไหว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ก็สามารถซื้อได้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36852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เลขต่อไปคือ...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23!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คนที่มีเลข 23 ก็กากบาทเลข 23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คนที่ไม่มีเลข 23 ก็ไม่ต้องทำอะไร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แต่ทุกคนต้องบันทึกรายรับ-รายจ่าย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มาดูกันสิว่า...เลข 23 ซ่อนรายรับ-รายจ่ายอะไรไว้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924647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 23 ชุดทำงานยับ</a:t>
            </a:r>
            <a:r>
              <a:rPr lang="en-US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endParaRPr lang="th-TH" sz="18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ซื้อเตารีด </a:t>
            </a:r>
            <a:r>
              <a:rPr lang="en-US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ตามสไลด์หน้า</a:t>
            </a:r>
            <a:r>
              <a:rPr lang="en-US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8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) ไม่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ต้องกรอกอะไร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ส่วนคนที่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ไม่ได้ซื้อเตารีดไอน้ำ </a:t>
            </a:r>
            <a:r>
              <a:rPr lang="en-US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ตามสไลด์หน้า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8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)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กรอกรายจ่าย </a:t>
            </a:r>
            <a:r>
              <a:rPr lang="en-US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ค่าจ้างรีดผ้า 500 บาท</a:t>
            </a:r>
            <a:r>
              <a:rPr lang="en-US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534156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เลขต่อไปคือ...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33!</a:t>
            </a:r>
            <a:endParaRPr lang="th-TH" sz="1800" b="1" baseline="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คนที่มีเลข 33 ก็กากบาทเลข 33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คนที่ไม่มีเลข 33 ก็ไม่ต้องทำอะไร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แต่ทุกคนต้องบันทึกรายรับ-รายจ่าย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มาดูกันสิว่า...เลข 33 ซ่อนรายรับ-รายจ่ายอะไรไว้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23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5313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 33 สุขสันต์วันเกิดคนที่เกิดวันที่ลงท้ายด้วย 3</a:t>
            </a:r>
            <a:r>
              <a:rPr lang="en-US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เพื่อนทุกคนจัดปาร์ตี้เซอร์ไพรส์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ไม่ได้เกิด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วันที่ลงท้ายด้วย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3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จ่ายคนละ 400 บาท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เกิด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วันที่ 3, 13 และ 23 ไม่ต้องจ่าย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th-TH" sz="18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24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904150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เลขต่อไปคือ...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18!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คนที่มีเลข 18 ก็กากบาทเลข 18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คนที่ไม่มีเลข 18 ก็ไม่ต้องทำอะไร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แต่ทุกคนต้องบันทึกรายรับ-รายจ่าย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มาดูกันสิว่า...เลข 18 ซ่อนรายรับ-รายจ่ายอะไรไว้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25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7051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 18 </a:t>
            </a:r>
            <a:r>
              <a:rPr lang="en-GB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Emergency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ประสบอุบัติเหตุ</a:t>
            </a:r>
            <a:r>
              <a:rPr lang="en-GB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en-GB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นอนโรงพยาบาล 1 คืน 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ซื้อประกัน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ไว้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(ตามสไลด์หน้า 20) ไม่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ต้องจ่าย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กรอกอะไร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แต่คนที่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ไม่ได้ซื้อประกัน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(ตามสไลด์หน้า 20) ต้องจ่ายค่ารักษาพยาบาล 4,000 บาท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ประกันจะมีประโยชน์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ถ้าเลือกซื้อให้ตรงกับความคุ้มครองที่ต้องการและมีเงื่อนไขเหมาะสม เช่น ถ้าอยากมีเงินไว้เป็นค่ารักษาพยาบาล ก็ต้องทำประกันภัยหรือประกันอุบัติเหตุ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แต่ถ้าอยากให้ครอบครัวได้รับการดูแลเมื่อเราไม่อยู่แล้ว การ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ซื้อประกันชีวิตก็จะตรงกับ</a:t>
            </a:r>
            <a:b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ความต้องการมากกว่า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เวลาซื้อจึงต้องอ่านกรมธรรม์ให้ดี </a:t>
            </a:r>
            <a:r>
              <a:rPr lang="th-TH" sz="1800" spc="-2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เงื่อนไขเป็นอย่างไร ผลประโยชน์ที่ได้มีอะไรบ้าง และที่สำคัญต้องพิจารณาว่า</a:t>
            </a:r>
            <a:r>
              <a:rPr lang="th-TH" sz="1800" spc="-2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เราจ่ายเบี้ยประกันไหวไหม</a:t>
            </a:r>
            <a:endParaRPr lang="th-TH" sz="1800" spc="-2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26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11132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เลขต่อไปคือ...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11!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คนที่มีเลข 11 ก็กากบาทเลข 11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คนที่ไม่มีเลข 11 ก็ไม่ต้องทำอะไร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แต่ทุกคนต้องบันทึกรายรับ-รายจ่าย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มาดูกันสิว่า...เลข 11 ซ่อนรายรับ-รายจ่ายอะไรไว้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27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244224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 11 ตั้งใจจะซื้อมือถือรุ่นใหม่</a:t>
            </a:r>
            <a:r>
              <a:rPr lang="en-US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ราคา 15,000 บาท ที่จะวางขายอีก 6 เดือนข้างหน้า เพื่อแทนของเก่าที่กำลังจะพัง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หักเงินมาออม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เลยทันที 2,500 บาท ให้กรอกรายจ่าย “ออมเพื่อมือถือ 2,500”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หรือคิดว่าอีกนานยัง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ไม่ต้องรีบเก็บเงิน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ไม่ต้องกรอกอะไร 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28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30575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u="sng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หมายเหตุ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ใบกิจกรรมที่มีสัญลักษณ์  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  <a:sym typeface="Wingdings" panose="05000000000000000000" pitchFamily="2" charset="2"/>
              </a:rPr>
              <a:t> จะ </a:t>
            </a:r>
            <a:r>
              <a:rPr lang="en-US" sz="1800" dirty="0">
                <a:latin typeface="Browallia New" panose="020B0604020202020204" pitchFamily="34" charset="-34"/>
                <a:cs typeface="Browallia New" panose="020B0604020202020204" pitchFamily="34" charset="-34"/>
                <a:sym typeface="Wingdings" panose="05000000000000000000" pitchFamily="2" charset="2"/>
              </a:rPr>
              <a:t>Bingo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เลขต่อไปคือ...เลข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46!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เย้ </a:t>
            </a:r>
            <a:r>
              <a:rPr lang="en-US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Bingo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กันแล้วใช่ไหม...</a:t>
            </a:r>
            <a:endParaRPr lang="th-TH" sz="1800" baseline="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คนที่มีเลข 46 ก็กากบาทเลข 46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คนที่ไม่มีเลข 46 ก็ไม่ต้องทำอะไร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29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07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บทพูด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8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กติกาจะเหมือน</a:t>
            </a:r>
            <a:r>
              <a:rPr lang="en-US" sz="1800" dirty="0">
                <a:latin typeface="BrowalliaUPC" panose="020B0604020202020204" pitchFamily="34" charset="-34"/>
                <a:cs typeface="BrowalliaUPC" panose="020B0604020202020204" pitchFamily="34" charset="-34"/>
              </a:rPr>
              <a:t> Bingo </a:t>
            </a:r>
            <a:r>
              <a:rPr lang="th-TH" sz="1800" dirty="0">
                <a:latin typeface="BrowalliaUPC" panose="020B0604020202020204" pitchFamily="34" charset="-34"/>
                <a:cs typeface="BrowalliaUPC" panose="020B0604020202020204" pitchFamily="34" charset="-34"/>
              </a:rPr>
              <a:t>ทั่วไป</a:t>
            </a:r>
            <a:r>
              <a:rPr lang="th-TH" sz="1800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 คือ</a:t>
            </a:r>
            <a:r>
              <a:rPr lang="th-TH" sz="1800" dirty="0"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1800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สุ่มตัวเลข</a:t>
            </a:r>
            <a:r>
              <a:rPr lang="th-TH" sz="1800" dirty="0">
                <a:latin typeface="BrowalliaUPC" panose="020B0604020202020204" pitchFamily="34" charset="-34"/>
                <a:cs typeface="BrowalliaUPC" panose="020B0604020202020204" pitchFamily="34" charset="-34"/>
              </a:rPr>
              <a:t> </a:t>
            </a:r>
            <a:r>
              <a:rPr lang="th-TH" sz="1800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ถ้าผู้เรียนมีตัวเลขที่สุ่มได้ ก็ให้กากบาทลงไป </a:t>
            </a:r>
            <a:br>
              <a:rPr lang="th-TH" sz="1800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</a:br>
            <a:r>
              <a:rPr lang="th-TH" sz="1800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ใครกากบาทได้ตามภาพถือว่า </a:t>
            </a:r>
            <a:r>
              <a:rPr lang="en-US" sz="1800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Bingo</a:t>
            </a:r>
            <a:endParaRPr lang="th-TH" sz="18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38027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ใคร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Bingo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ที่เลข 46 แล้วก็ยังต้องบันทึกรายจ่ายนี้อยู่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="1" spc="-3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 46 เปิดตู้จดหมายเจอบิลเรียกเก็บค่าไปเที่ยวญี่ปุ่น</a:t>
            </a:r>
            <a:r>
              <a:rPr lang="en-US" sz="1800" b="1" spc="-30" dirty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800" b="1" spc="-3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spc="-3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เฉพาะคนที่รูดบัตร จ่าย 3,000 บาท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ใครที่เลือก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ไปญี่ปุ่น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ไว้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(ตามสไลด์หน้า 12)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ก็ต้องจ่ายค่าผ่อนชำระ 3,000 บาท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ส่วนใครที่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ไม่ได้ไป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(ตามสไลด์หน้า 12)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ไม่ต้องกรอกอะไร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เหตุการณ์นี้เหมือนชีวิตจริง เวลาเราผ่อนอะไรไว้ มักจะลืมว่าต้องจ่ายเมื่อถึงกำหนด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ดังนั้น เมื่อก่อหนี้แล้ว ควรจดบันทึกไว้เพื่อให้รู้ว่าในแต่ละเดือนมีค่าใช้จ่ายอะไรบ้าง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30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7787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u="sng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หมายเหตุ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ใบกิจกรรมที่มีสัญลักษณ์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  <a:sym typeface="Wingdings" panose="05000000000000000000" pitchFamily="2" charset="2"/>
              </a:rPr>
              <a:t> จะ </a:t>
            </a:r>
            <a:r>
              <a:rPr lang="en-US" sz="1800" dirty="0">
                <a:latin typeface="Browallia New" panose="020B0604020202020204" pitchFamily="34" charset="-34"/>
                <a:cs typeface="Browallia New" panose="020B0604020202020204" pitchFamily="34" charset="-34"/>
                <a:sym typeface="Wingdings" panose="05000000000000000000" pitchFamily="2" charset="2"/>
              </a:rPr>
              <a:t>Bingo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เลขต่อไปคือ...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6!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เย้ </a:t>
            </a:r>
            <a:r>
              <a:rPr lang="en-US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Bingo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กันอีกแล้ว...</a:t>
            </a:r>
            <a:endParaRPr lang="th-TH" sz="1800" baseline="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คนที่มีเลข 6 ก็กากบาทเลข 6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คนที่ไม่มีเลข 6 ก็ไม่ต้องทำอะไร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แต่ทุกคนต้องบันทึกรายรับ-รายจ่าย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มาดูกันสิว่า...เลข 6 ซ่อนรายรับ-รายจ่ายอะไรไว้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31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295652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คนที่เพิ่ง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Bingo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ที่เลข 6 ยังต้องบันทึกรายจ่ายนี้อยู่ ส่วนคนที่ 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Bingo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ไปก่อนหน้านี้ไม่ต้องบันทึกรายจ่ายนี้แล้ว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 6 โทรศัพท์พัง</a:t>
            </a:r>
            <a:r>
              <a:rPr lang="en-US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คนที่ไม่ได้เก็บเงินซื้อมือถือ ต้องผ่อนมือถือใหม่เดือนละ 2,500 บาท โดยเริ่มจ่ายงวดแรกทันที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ไม่ได้เก็บเงิน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ไว้ (ตามสไลด์หน้า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28)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ต้องบันทึกรายจ่าย 2,500 บาท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ถ้าใคร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เก็บเงิน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ไว้ซื้อมือถือ (ตามสไลด์หน้า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28)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ก็นำเงินออมออกมาใช้ โดยไม่หักเงินเดือนของเดือนนี้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จึงไม่ต้องบันทึกรายการ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32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460669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800" b="1" u="sng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หมายเหตุ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ใบกิจกรรมที่มีสัญลักษณ์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  <a:sym typeface="Wingdings" panose="05000000000000000000" pitchFamily="2" charset="2"/>
              </a:rPr>
              <a:t> จะ </a:t>
            </a:r>
            <a:r>
              <a:rPr lang="en-US" sz="1800" dirty="0">
                <a:latin typeface="Browallia New" panose="020B0604020202020204" pitchFamily="34" charset="-34"/>
                <a:cs typeface="Browallia New" panose="020B0604020202020204" pitchFamily="34" charset="-34"/>
                <a:sym typeface="Wingdings" panose="05000000000000000000" pitchFamily="2" charset="2"/>
              </a:rPr>
              <a:t>Bingo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  <a:sym typeface="Wingdings" panose="05000000000000000000" pitchFamily="2" charset="2"/>
              </a:rPr>
              <a:t>แต่อาจมีผู้เรียนบางคน</a:t>
            </a:r>
            <a:b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  <a:sym typeface="Wingdings" panose="05000000000000000000" pitchFamily="2" charset="2"/>
              </a:rPr>
            </a:b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  <a:sym typeface="Wingdings" panose="05000000000000000000" pitchFamily="2" charset="2"/>
              </a:rPr>
              <a:t>ไม่</a:t>
            </a:r>
            <a:r>
              <a:rPr lang="en-US" sz="1800" dirty="0">
                <a:latin typeface="Browallia New" panose="020B0604020202020204" pitchFamily="34" charset="-34"/>
                <a:cs typeface="Browallia New" panose="020B0604020202020204" pitchFamily="34" charset="-34"/>
                <a:sym typeface="Wingdings" panose="05000000000000000000" pitchFamily="2" charset="2"/>
              </a:rPr>
              <a:t> Bingo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  <a:sym typeface="Wingdings" panose="05000000000000000000" pitchFamily="2" charset="2"/>
              </a:rPr>
              <a:t>เพราะเล่นไม่ทันหรือลืมกากบาท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เลขต่อไปคือ...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41! </a:t>
            </a:r>
            <a:endParaRPr lang="th-TH" sz="1800" b="1" baseline="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คนที่มีเลข 41 ก็กากบาทเลข 41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คนที่ไม่มีเลข 41 ก็ไม่ต้องทำอะไร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แต่ทุกคนต้องบันทึกรายรับ-รายจ่าย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มาดูกันสิว่า...เลข 41 ซ่อนรายรับ-รายจ่ายอะไรไว้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33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30499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Bingo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ที่เลข 41 ยังต้องบันทึกรายจ่ายนี้อยู่ ส่วนคนที่ 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Bingo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ไปก่อนหน้านี้ ไม่ต้องบันทึกรายจ่ายนี้แล้ว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 41 เที่ยวแบบชิล ๆ กินขนมร้านอร่อย</a:t>
            </a:r>
            <a:r>
              <a:rPr lang="en-US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อัพรูปลง </a:t>
            </a:r>
            <a:r>
              <a:rPr lang="en-US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Social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media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จ่าย 800 บาท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บันทึกรายจ่ายค่าขนม 800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เราจะออมเงินโดยไม่ใช้จ่ายเลยคงเป็นไปไม่ได้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บางครั้งเราก็อยากทานขนมอร่อย ๆ บ้าง ดังนั้น เมื่อมีรายรับแล้วกันเงินส่วนหนึ่งไปซื้อขนมก็ไม่เสียหายอะไร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แต่อย่าให้เยอะเกินไปจนเดือดร้อนเรื่องเงินได้</a:t>
            </a:r>
            <a:endParaRPr lang="th-TH" sz="1800" baseline="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34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071439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หลายคนก็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Bingo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กันไปแล้ว สำหรับคนที่ไม่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Bingo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ก็ไม่ต้องเสียใจ เราจะไม่สุ่มเลขต่อแล้ว ไม่อย่างนั้น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เดี๋ยวเงินจะติดลบกันพอดี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สำหรับใครที่ยังไม่ได้เขียนว่า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จะเก็บ 10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%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แรกของเงินเดือนไปทำอะไร ก็ขอให้เขียนตอนนี้</a:t>
            </a:r>
            <a:b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เลย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(ผู้สอนย้ำอีกรอบ เนื่องจากมีผลต่อ</a:t>
            </a:r>
            <a:r>
              <a:rPr lang="en-US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Special Bonus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ถ้าเขียนกันครบแล้ว เราจะเล่นเกมในช่วง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Special Bonus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กัน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ต่อ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35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584649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ช่วงนี้คือช่วง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Special Bonus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ที่ทุกคนมีสิทธิจะได้โบนัสไม่ว่าจะ 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Bingo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หรือไม่ 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Bingo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ก็ตาม</a:t>
            </a:r>
          </a:p>
          <a:p>
            <a:pPr marL="268288" indent="-2682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ลองมาดู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Special Bonus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แรกกัน...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36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917785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คนที่นำเงิน 10% ของเงินเดือนไปเป็นเงินออม/ลงทุน (ตามสไลด์หน้า 6 และ 35)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b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ได้โบนัส 1,000 บาท ก็กรอกไปในช่องรายรับว่า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โบนัสเงินออม 1,000 บาท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คนที่ไม่ได้เก็บไว้เป็นเงินออม/ลงทุน ก็ไม่ต้องกรอกอะไร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เงินออมสำคัญอย่างไร ทำไมเราต้องออมเงิน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37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25458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7513" y="844550"/>
            <a:ext cx="5954712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14893" y="4396674"/>
            <a:ext cx="6358727" cy="5149443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182563" indent="-182563"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หลังจากที่</a:t>
            </a:r>
            <a:r>
              <a:rPr lang="th-TH" sz="16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เราเรียนรู้การตั้งเป้าหมายทางการเงินแล้ว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เรื่องต่อไปที่ทุกคนควรรู้เพื่อให้สามารถไปถึงเป้าหมายได้เร็วขึ้น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 </a:t>
            </a:r>
            <a:r>
              <a:rPr lang="en-US" sz="16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6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เคล็ดลับการออมเงิน</a:t>
            </a:r>
            <a:r>
              <a:rPr lang="en-US" sz="16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ที่สำคัญ ดังนี้</a:t>
            </a:r>
          </a:p>
          <a:p>
            <a:pPr marL="358775" lvl="1" indent="-179388">
              <a:buFont typeface="+mj-lt"/>
              <a:buAutoNum type="arabicPeriod"/>
              <a:defRPr/>
            </a:pPr>
            <a:r>
              <a:rPr lang="th-TH" sz="16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ออมก่อนใช้ </a:t>
            </a:r>
            <a:r>
              <a:rPr lang="th-TH" sz="16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เพราะ</a:t>
            </a:r>
            <a:r>
              <a:rPr lang="th-TH" sz="1600" kern="120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หากใช้เงินก่อนที่จะออม มักมีเงินเหลือออมน้อยกว่าที่ตั้งใจไว้ หรืออาจไม่เหลือออมเลย แต่ถ้ามีรายได้เข้ามาแล้วแบ่งเงินไปออมทันทีก่อนใช้จ่าย</a:t>
            </a:r>
            <a:r>
              <a:rPr lang="th-TH" sz="1600" kern="1200" baseline="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จะช่วยให้ออมเงินได้ง่ายขึ้น </a:t>
            </a:r>
          </a:p>
          <a:p>
            <a:pPr marL="538163" lvl="2" indent="-179388">
              <a:buFont typeface="Arial" panose="020B0604020202020204" pitchFamily="34" charset="0"/>
              <a:buChar char="•"/>
              <a:defRPr/>
            </a:pPr>
            <a:r>
              <a:rPr lang="th-TH" sz="1600" kern="1200" baseline="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โดยอาจคิดไว้ล่วงหน้าว่าเงินที่แบ่งมาออมจะมีไว้สำหรับเป้าหมายอะไรบ้างและรวมกันแล้วเป็นเงินเท่าไร เช่น ออมเผื่อฉุกเฉิน หรือเพื่อซื้อของที่อยากได้</a:t>
            </a:r>
          </a:p>
          <a:p>
            <a:pPr marL="538163" lvl="2" indent="-179388"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นอกจากนี้</a:t>
            </a:r>
            <a:r>
              <a:rPr lang="th-TH" sz="1600" kern="1200" baseline="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ควรเปิดบัญชีสำหรับออมเงินโดยเฉพาะ เพื่อแยกเงินที่ต้องการออมและเงินสำหรับใช้จ่ายออกจากกัน</a:t>
            </a:r>
            <a:endParaRPr lang="th-TH" sz="1600" b="1" baseline="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358775" marR="0" lvl="1" indent="-179388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ออมอย่างน้อย 1 ใน 4 ของรายได้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เป็นอัตราส่วนที่ควรจำให้ขึ้นใจและเอามาใช้ทุกครั้งที่มีรายได้</a:t>
            </a:r>
            <a:b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เข้ากระเป๋า แต่ถ้ายังมีรายได้น้อยและรายจ่ายเป็นจำนวนมาก อาจเริ่มออมที่ 10% ของรายได้ก่อน</a:t>
            </a:r>
          </a:p>
          <a:p>
            <a:pPr marL="358775" marR="0" lvl="1" indent="-179388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สร้างวินัยในการออม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โดยใช้เทคนิคการออมที่สนุกสนาน ทำได้ง่าย เพื่อสร้างแรงจูงใจให้ออมอย่างสม่ำเสมอ เช่น</a:t>
            </a:r>
          </a:p>
          <a:p>
            <a:pPr marL="538163" lvl="2" indent="-179388"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เก็บส่วนลดเป็นเงินออม</a:t>
            </a:r>
          </a:p>
          <a:p>
            <a:pPr marL="538163" marR="0" lvl="2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เก็บเงินทอนเป็นเงินออม</a:t>
            </a:r>
          </a:p>
          <a:p>
            <a:pPr marL="538163" marR="0" lvl="2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เก็บเศษของรายรับไว้เป็นเงินออม</a:t>
            </a:r>
          </a:p>
          <a:p>
            <a:pPr marL="538163" marR="0" lvl="2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ได้แบงก์ 50 เมื่อไร หยอดใส่กระปุก</a:t>
            </a:r>
          </a:p>
          <a:p>
            <a:pPr marL="538163" lvl="2" indent="-179388"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หยอดกระปุกก่อนออกจากบ้านวันละ 10 บาท</a:t>
            </a:r>
          </a:p>
          <a:p>
            <a:pPr marL="538163" lvl="2" indent="-179388"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ซื้อของไม่จำเป็นเท่าไร ต้องเก็บเงินออมเท่านั้น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38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6960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388" y="368300"/>
            <a:ext cx="5954712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67126" y="3820848"/>
            <a:ext cx="5686652" cy="5851571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เงินที่เราแบ่งไว้ออมก่อนใช้</a:t>
            </a:r>
            <a:r>
              <a:rPr lang="th-TH" sz="160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 อาจจะแยกประเภทลงอีกตามเป้าหมายการใช้เงิน ดังนี้</a:t>
            </a:r>
            <a:endParaRPr lang="th-TH" sz="16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398463" indent="-133350">
              <a:buFont typeface="+mj-lt"/>
              <a:buAutoNum type="arabicPeriod"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เงินออมเผื่อฉุกเฉิน 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: </a:t>
            </a:r>
            <a:r>
              <a:rPr lang="th-TH" sz="16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เป็นเงินออมลำดับแรกที่ทุกคนควรมีอย่างน้อย</a:t>
            </a:r>
            <a:r>
              <a:rPr lang="en-US" sz="16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3 - 6 </a:t>
            </a:r>
            <a:r>
              <a:rPr lang="th-TH" sz="16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เท่าของรายจ่ายจำเป็นในแต่ละเดือน ที่สำคัญควรเก็บในบัญชีที่เบิกถอนได้ง่าย หากมีเหตุการณ์ไม่คาดฝันก็สามารถถอนมาใช้ได้เลย โดยไม่ต้องพึ่งพาผู้อื่น</a:t>
            </a:r>
          </a:p>
          <a:p>
            <a:pPr marL="398463" indent="-133350">
              <a:spcBef>
                <a:spcPts val="600"/>
              </a:spcBef>
              <a:buFont typeface="+mj-lt"/>
              <a:buAutoNum type="arabicPeriod"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เงินออมสำหรับรายจ่ายก้อนโต 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หากรู้ล่วงหน้าว่าช่วงไหนจะต้องใช้เงินจำนวนมาก เช่น เก็บเงินดาวน์ซื้อโทรศัพท์มือถือ หรือมอเตอร์ไซค์ ควรวางแผนเก็บเงินแต่เนิ่น ๆ โดยทยอยออมเงินทุกเดือนจนเป็นก้อนใหญ่ จะได้ไม่มีภาระค่าใช้จ่ายหนักเกินไป</a:t>
            </a:r>
          </a:p>
          <a:p>
            <a:pPr marL="398463" indent="-133350">
              <a:spcBef>
                <a:spcPts val="600"/>
              </a:spcBef>
              <a:buFont typeface="+mj-lt"/>
              <a:buAutoNum type="arabicPeriod"/>
              <a:defRPr/>
            </a:pPr>
            <a:r>
              <a:rPr lang="th-TH" sz="1600" b="1" spc="-10">
                <a:latin typeface="Browallia New" panose="020B0604020202020204" pitchFamily="34" charset="-34"/>
                <a:ea typeface="Calibri" pitchFamily="34" charset="0"/>
                <a:cs typeface="Browallia New" panose="020B0604020202020204" pitchFamily="34" charset="-34"/>
              </a:rPr>
              <a:t>เงินออมเพื่อซื้อของที่อยากได้</a:t>
            </a:r>
            <a:r>
              <a:rPr lang="en-US" sz="1600" b="1" spc="-1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600" b="1" spc="-1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spc="-1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เป็นการออมเพื่อนำเงินไปใช้จ่ายในสิ่งที่ต้องการ โดยส่วนมาก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มักเป็นรายจ่ายไม่จำเป็น ซึ่งไม่ใช่เรื่องผิดหากไม่ทำให้เดือนร้อนหรือเป็นหนี้</a:t>
            </a:r>
          </a:p>
          <a:p>
            <a:pPr marL="398463" indent="-133350">
              <a:spcBef>
                <a:spcPts val="600"/>
              </a:spcBef>
              <a:buFont typeface="+mj-lt"/>
              <a:buAutoNum type="arabicPeriod"/>
              <a:defRPr/>
            </a:pPr>
            <a:r>
              <a:rPr lang="th-TH" sz="1600" b="1" spc="-30">
                <a:latin typeface="Browallia New" panose="020B0604020202020204" pitchFamily="34" charset="-34"/>
                <a:ea typeface="Calibri" pitchFamily="34" charset="0"/>
                <a:cs typeface="Browallia New" panose="020B0604020202020204" pitchFamily="34" charset="-34"/>
              </a:rPr>
              <a:t>เงินออมเพื่อการลงทุน</a:t>
            </a:r>
            <a:r>
              <a:rPr lang="en-US" sz="1600" b="1" spc="-30">
                <a:latin typeface="Browallia New" panose="020B0604020202020204" pitchFamily="34" charset="-34"/>
                <a:cs typeface="Browallia New" panose="020B0604020202020204" pitchFamily="34" charset="-34"/>
              </a:rPr>
              <a:t>: </a:t>
            </a:r>
            <a:r>
              <a:rPr lang="th-TH" sz="1600" spc="-3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เป็นการออมเพื่อนำเงินไปลงทุนให้งอกเงยและสร้างความมั่นคงระยะยาว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ซึ่งการลงทุนบางประเภทอาจต้องใช้เงินก้อนและมีความเสี่ยงสูง หรือได้ผลตอบแทนน้อยกว่าที่คาด จึงควรพิจารณาให้รอบคอบก่อนตัดสินใจลงทุน</a:t>
            </a:r>
          </a:p>
          <a:p>
            <a:pPr marL="398463" indent="-133350">
              <a:spcBef>
                <a:spcPts val="600"/>
              </a:spcBef>
              <a:buFont typeface="+mj-lt"/>
              <a:buAutoNum type="arabicPeriod"/>
              <a:defRPr/>
            </a:pPr>
            <a:r>
              <a:rPr lang="th-TH" sz="1600" b="1">
                <a:latin typeface="Browallia New" panose="020B0604020202020204" pitchFamily="34" charset="-34"/>
                <a:ea typeface="Calibri" pitchFamily="34" charset="0"/>
                <a:cs typeface="Browallia New" panose="020B0604020202020204" pitchFamily="34" charset="-34"/>
              </a:rPr>
              <a:t>เงินออมไว้ใช้ในยามเกษียณ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: </a:t>
            </a:r>
            <a:r>
              <a:rPr lang="th-TH" sz="1600" b="0">
                <a:latin typeface="Browallia New" panose="020B0604020202020204" pitchFamily="34" charset="-34"/>
                <a:cs typeface="Browallia New" panose="020B0604020202020204" pitchFamily="34" charset="-34"/>
              </a:rPr>
              <a:t>ในวัยเกษียณ</a:t>
            </a:r>
            <a:r>
              <a:rPr lang="th-TH" sz="1600" b="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เป็นวัยที่คนส่วนใหญ่ไม่มีรายได้เพิ่มเติม การเก็บเงินก้อนนี้</a:t>
            </a:r>
            <a:r>
              <a:rPr lang="th-TH" sz="1600" b="0">
                <a:latin typeface="Browallia New" panose="020B0604020202020204" pitchFamily="34" charset="-34"/>
                <a:cs typeface="Browallia New" panose="020B0604020202020204" pitchFamily="34" charset="-34"/>
              </a:rPr>
              <a:t>จะทำให้คุณมีเงินใช้</a:t>
            </a:r>
            <a:r>
              <a:rPr lang="th-TH" sz="16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ในยามเกษียณได้อย่างไม่ลำบาก</a:t>
            </a:r>
            <a:r>
              <a:rPr lang="th-TH" sz="1600" kern="1200" baseline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268288" indent="-268288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0">
                <a:latin typeface="Browallia New" panose="020B0604020202020204" pitchFamily="34" charset="-34"/>
                <a:cs typeface="Browallia New" panose="020B0604020202020204" pitchFamily="34" charset="-34"/>
              </a:rPr>
              <a:t>ทั้งนี้ เงินออมที่ตั้งใจไว้ว่าจะเก็บสะสมไว้นาน ๆ ให้เป็นก้อนใหญ่ เช่น เงินออมสำหรับค่าใช้จ่ายก้อนโต ควรเลือกวิธีเก็บที่ยากต่อการถอนเงิน เช่น ฝากเงินไว้ในบัญชีเงินฝากประจำ หรือบัญชีที่จำกัดจำนวนครั้งในการถอน (ถ้าถอนเกินจำนวนครั้งที่กำหนดจะเสียค่าธรรมเนียม) เพื่อลดโอกาสในการถอนมาใช้ก่อนออมได้ครบตามเป้าหมาย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39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709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ความพิเศษของ</a:t>
            </a:r>
            <a:r>
              <a:rPr lang="en-US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Money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Bingo 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</a:t>
            </a:r>
            <a:r>
              <a:rPr lang="en-US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ทุกตัวเลขจะมีรายรับ-รายจ่ายซ่อนอยู่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ไม่ว่าคุณจะมีหรือไม่มีเลขที่สุ่มได้ จะต้องบันทึกรายรับ-รายจ่ายลงใน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Memo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สุ่มได้เลข 19 คนที่มีเลข 19 ก็กากบาทเลข 19 ส่วนคนที่ไม่มีก็ไม่ต้องกา แต่ทุกคน (ทั้งที่มีหรือไม่มีเลข 19) จะต้องบันทึกรายรับหรือเงินโบนัสที่ซ่อนอยู่ในเลข 19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หรือถ้าสุ่มได้เลข 1 คนที่มีเลข 1 ก็กากบาท แต่คนที่ไม่มีเลข 1 ก็ไม่ต้องกา แต่ทั้งสองคนจะต้องลงบันทึกรายจ่ายค่าน้ำค่าไฟที่ซ่อนอยู่ในหมายเลข 1</a:t>
            </a:r>
          </a:p>
          <a:p>
            <a:pPr marL="627063" indent="-627063"/>
            <a:r>
              <a:rPr lang="th-TH" sz="1800" b="1" u="sng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หมายเหตุ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ย้ำว่าทุกคนต้องบันทึกรายรับ-รายจ่ายทุกรายการ ไม่ว่าในใบ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Bingo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จะมีตัวเลขหรือไม่มีตัวเลขนั้นก็ตาม จะหยุดบันทึกรายจ่ายก็ต่อเมื่อ 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Bingo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ไปแล้วเท่านั้น</a:t>
            </a:r>
            <a:endParaRPr lang="en-US" sz="1800" baseline="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375737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มาดู </a:t>
            </a:r>
            <a:r>
              <a:rPr lang="en-US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Special bonus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ข้อต่อไปกัน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วางแผนเก็บเงิน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เพื่อซื้อมือถือ (ตามสไลด์หน้า 28) ได้โบนัส 1,000 บาท ให้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กรอกลงในช่องรายรับว่า 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โบนัสวางแผน 1,000 บาท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ได้เลย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แต่ถ้าใคร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ไม่ได้วางแผนเก็บเงิน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ซื้อมือถือ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(ตามสไลด์หน้า 28)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ก็ไม่ได้โบนัส ไม่ต้องกรอกอะไร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แล้วทำไมคนที่เก็บเงินถึงได้โบนัส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?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40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1310393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คนที่เก็บเงินได้โบนัส เพราะมี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การวางแผนทางการเงิน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การวางแผนทางการเงินคืออะไร เรามาทำความรู้จักกันสักนิดดีกว่า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ทำไมต้องวางแผนทางการเงิน</a:t>
            </a:r>
            <a:r>
              <a:rPr lang="en-US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คำถามนี้อาจอยู่ในใจใครหลาย ๆ คน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แต่อยากให้ทุกคนลองนึกดี ๆ เราเคยถามตัวเองไหมว่า 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เงินไม่พอใช้ทำไงดี</a:t>
            </a:r>
            <a:r>
              <a:rPr lang="en-US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?</a:t>
            </a:r>
            <a:r>
              <a:rPr lang="en-US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แต่ละเดือนออมเงินได้เท่าไร</a:t>
            </a:r>
            <a:r>
              <a:rPr lang="en-US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?</a:t>
            </a:r>
            <a:r>
              <a:rPr lang="en-US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เราใช้เงินหมดไปกับอะไรบ้าง</a:t>
            </a:r>
            <a:r>
              <a:rPr lang="en-US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?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endParaRPr lang="en-US" sz="18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เชื่อว่าทุกคนคงเคยตั้งคำถามเหล่านี้กับตัวเองแล้วบ้าง ซึ่งก็แสดงให้เห็นว่า ถึงเวลาแล้วที่เราจะต้องคิดถึงเรื่องการวางแผนทางการเงิน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การวางแผนทางการเงิน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เป็นเครื่องมือที่ช่วยให้บริหารจัดการเงินได้อย่างเป็นระบบและ</a:t>
            </a:r>
            <a:b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มีประสิทธิภาพ ทำให้มีรายได้เพียงพอกับรายจ่าย มีเงินไว้ใช้ยามฉุกเฉิน มีเงินออมไว้เก็บเกี่ยวดอกผลหรือลงทุน ทำให้มีอนาคตที่มั่นคง และมีเงินไว้ใช้ในยามเกษียณ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800" kern="1200" baseline="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นอกจากนี้ 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ไม่ว่าคุณจะมีอายุเท่าไร หรือทำอาชีพอะไรก็จำเป็นต้องวางแผนทางการเงินกันทั้งนั้น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เพราะเงินมีความสำคัญและจำเป็นต่อการดำรงชีวิต และช่วยสร้างฝันให้เป็นจริงได้ แม้ว่าแต่ละวัยจะมีเป้าหมายเกี่ยวกับเงินที่ต่างกัน</a:t>
            </a:r>
            <a:endParaRPr lang="th-TH" sz="1800" kern="1200" dirty="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41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1753204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0">
                <a:latin typeface="Browallia New" panose="020B0604020202020204" pitchFamily="34" charset="-34"/>
                <a:cs typeface="Browallia New" panose="020B0604020202020204" pitchFamily="34" charset="-34"/>
              </a:rPr>
              <a:t>หลังจากที่รู้แล้วว่าการวางแผนทางการเงินเป็นสิ่งจำเป็นและมีความสำคัญกับทุกคน</a:t>
            </a:r>
            <a:r>
              <a:rPr lang="th-TH" sz="1600" b="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มาดูกันว่าการวางแผนทางการเงินต้องทำอย่างไร และมีขั้นตอนอะไรบ้าง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การวางแผนทางการเงินมี 5 ขั้นตอน ได้แก่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h-TH" sz="1600" b="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        1. สำรวจตนเอง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h-TH" sz="1600" b="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        2. จัดสรรเงิน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h-TH" sz="1600" b="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        3. จัดทำแผนการออม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h-TH" sz="1600" b="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        4. ใช้จ่ายตามที่จัดสรรและออมตามแผน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h-TH" sz="1600" b="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        5. ปรับเปลี่ยนแผนตามสถานการณ์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h-TH" sz="1600" b="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        ซึ่งทั้ง 5 ขั้นตอน จะพูดในรายละเอียดต่อไป 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th-TH" sz="1600" b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42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7662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ขั้นที่ 1 สำรวจตนเอง </a:t>
            </a:r>
          </a:p>
          <a:p>
            <a:pPr marL="2857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ให้สำรวจว่าตนเองมีรายรับ รายจ่ายอะไร เท่าไรบ้างโดย</a:t>
            </a:r>
          </a:p>
          <a:p>
            <a:pPr marL="479425" lvl="1" indent="-214313">
              <a:spcBef>
                <a:spcPts val="600"/>
              </a:spcBef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1.1 จัดทำบันทึกรายรับ-รายจ่าย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เพื่อให้เห็นภาพรวมว่ารายรับมาจากที่ใด และรายจ่าย</a:t>
            </a:r>
            <a:b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ใช้ไปกับเรื่องใดบ้าง รายจ่ายนั้นเป็นสิ่งจำเป็นหรือไม่ หลังจากนั้นก็มาสรุปว่ารายรับเพียงพอกับรายจ่ายหรือไม่ และมีเงินออมต่อเดือนมากน้อยเพียงใด </a:t>
            </a:r>
          </a:p>
          <a:p>
            <a:pPr marL="717550" lvl="2" indent="-18097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จากตัวอย่างการทำบันทึกรายรับ-รายจ่าย ช่วยให้เห็นว่า มีรายรับ 15,000 บาท </a:t>
            </a:r>
            <a:b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มีรายจ่ายรวมกัน 13,000 บาท ซึ่งทำให้มีเงินเหลือเก็บออม 2,000 บาท 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h-TH" sz="1600" dirty="0"/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43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573819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ขั้นที่ 1 สำรวจตนเอง (ต่อ)</a:t>
            </a:r>
          </a:p>
          <a:p>
            <a:pPr indent="-192087">
              <a:spcBef>
                <a:spcPts val="600"/>
              </a:spcBef>
              <a:tabLst>
                <a:tab pos="265113" algn="l"/>
              </a:tabLst>
              <a:defRPr/>
            </a:pPr>
            <a:r>
              <a:rPr lang="th-TH" sz="16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1.2 แยกรายจ่ายจำเป็นกับไม่จำเป็น</a:t>
            </a:r>
          </a:p>
          <a:p>
            <a:pPr marL="717550" lvl="2" indent="-180975" defTabSz="925513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65113" algn="l"/>
              </a:tabLst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ในการจัดทำบันทึกรายรับ-รายจ่าย ควรแยกรายจ่ายจำเป็นกับไม่จำเป็นด้วย 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เพื่อให้รู้ว่าใช้จ่ายไปกับสิ่งที่ไม่ควรซื้อหรือไม่</a:t>
            </a:r>
          </a:p>
          <a:p>
            <a:pPr marL="717550" lvl="2" indent="-180975" defTabSz="925513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65113" algn="l"/>
              </a:tabLst>
              <a:defRPr/>
            </a:pPr>
            <a:r>
              <a:rPr lang="th-TH" sz="1600" kern="120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หลักการง่าย ๆ ที่ใช้สังเกตว่ารายจ่ายไหนจำเป็นหรือไม่จำเป็นก็คือ</a:t>
            </a:r>
          </a:p>
          <a:p>
            <a:pPr marL="898525" lvl="3" indent="-180975">
              <a:buFont typeface="Arial" panose="020B0604020202020204" pitchFamily="34" charset="0"/>
              <a:buChar char="•"/>
              <a:defRPr/>
            </a:pPr>
            <a:r>
              <a:rPr lang="th-TH" sz="1600" b="1" kern="120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รายจ่ายจำเป็น </a:t>
            </a:r>
            <a:r>
              <a:rPr lang="th-TH" sz="1600" kern="120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คือ รายจ่ายที่</a:t>
            </a:r>
            <a:r>
              <a:rPr lang="th-TH" sz="1600" b="1" kern="120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ต้องมี สำคัญ</a:t>
            </a:r>
            <a:r>
              <a:rPr lang="th-TH" sz="1600" kern="120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สำหรับดำรงชีวิต จึงไม่สามารถตัดออกไปได้ เช่น ค่าอาหาร ค่าผ่อนหรือเช่าที่อยู่อาศัย และค่าใช้จ่ายในการเดินทาง</a:t>
            </a:r>
            <a:endParaRPr lang="th-TH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898525" lvl="3" indent="-180975">
              <a:buFont typeface="Arial" panose="020B0604020202020204" pitchFamily="34" charset="0"/>
              <a:buChar char="•"/>
              <a:defRPr/>
            </a:pPr>
            <a:r>
              <a:rPr lang="th-TH" sz="1600" b="1" kern="120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รายจ่ายไม่จำเป็น </a:t>
            </a:r>
            <a:r>
              <a:rPr lang="th-TH" sz="1600" kern="120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คือ รายจ่ายที่ไม่ได้มีความสำคัญต่อชีวิต </a:t>
            </a:r>
            <a:r>
              <a:rPr lang="th-TH" sz="1600" b="1" kern="120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มีหรือไม่มีก็ได้ </a:t>
            </a:r>
            <a:r>
              <a:rPr lang="th-TH" sz="1600" kern="120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แต่เกิดขึ้นเพราะความรู้สึก</a:t>
            </a:r>
            <a:r>
              <a:rPr lang="th-TH" sz="1600" b="1" kern="120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อยากได้ </a:t>
            </a:r>
            <a:r>
              <a:rPr lang="th-TH" sz="1600" kern="120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ค่าอาหารมื้อพิเศษ ค่าหวย ค่าเหล้า และค่าบุหรี่ </a:t>
            </a:r>
          </a:p>
          <a:p>
            <a:pPr marL="1081088" lvl="4" indent="-188913">
              <a:buFont typeface="Arial" panose="020B0604020202020204" pitchFamily="34" charset="0"/>
              <a:buChar char="•"/>
              <a:defRPr/>
            </a:pPr>
            <a:r>
              <a:rPr lang="th-TH" sz="1600" kern="1200" baseline="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แต่การใช้จ่ายในสิ่งที่ไม่จำเป็นไม่ใช่เรื่องผิด เพราะทุกคนสามารถใช้เงินในการกิน เที่ยว ชอป เพื่อหาความสุขให้กับตนเองได้ หากมีเงินเหลือเพียงพอหรือการใช้จ่ายนั้นไม่ได้ก่อให้เกิดความเดือดร้อน เช่น สร้างภาระหนี้สินให้  </a:t>
            </a:r>
            <a:endParaRPr lang="th-TH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717550" lvl="2" indent="-180975" defTabSz="925513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65113" algn="l"/>
              </a:tabLst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แต่รายจ่ายจำเป็นกับไม่จำเป็นของแต่ละคนอาจไม่เหมือนกันขึ้นอยู่กับการใช้ชีวิตของแต่ละคน เช่น 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Notebook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เป็นสิ่งจำเป็นสำหรับผู้ขายของออนไลน์ที่เดินทางบ่อย แต่อาจไม่จำเป็นสำหรับพนักงานออฟฟิศที่มีคอมพิวเตอร์แบบตั้งโต๊ะ </a:t>
            </a:r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th-TH" sz="1600" spc="-2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จากตัวอย่างการบันทึกรายรับ-รายจ่าย ผู้สอนลองให้ผู้เรียนแยกค่าใช้จ่ายต่าง ๆ </a:t>
            </a:r>
            <a:r>
              <a:rPr lang="th-TH" sz="16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ว่าเป็นค่าใช้จ่ายจำเป็นหรือไม่จำเป็น (ให้ถามทีละรายการ) </a:t>
            </a:r>
          </a:p>
          <a:p>
            <a:pPr marL="717550" marR="0" lvl="2" indent="-180975" defTabSz="925513" fontAlgn="auto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65113" algn="l"/>
              </a:tabLst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รายจ่ายจำเป็น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ได้แก่ ค่าเช่าหอ ค่าเดินทาง ค่าหนังสือเรียน ค่าอาหาร</a:t>
            </a:r>
          </a:p>
          <a:p>
            <a:pPr marL="717550" marR="0" lvl="2" indent="-180975" defTabSz="925513" fontAlgn="auto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65113" algn="l"/>
              </a:tabLst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รายจ่ายไม่จำเป็น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ได้แก่ ค่าแต่งรถมอเตอร์ไซค์ ค่าเครื่องสำอาง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      </a:t>
            </a:r>
            <a:r>
              <a:rPr lang="th-TH" sz="1600" b="1" baseline="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endParaRPr lang="th-TH" sz="16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44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97964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marR="0" indent="-285750" algn="l" defTabSz="9144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ขั้นที่ 2 จัดสรรเงิน</a:t>
            </a:r>
            <a:r>
              <a:rPr lang="th-TH" sz="1600" baseline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โดย</a:t>
            </a:r>
          </a:p>
          <a:p>
            <a:pPr marL="538163" marR="0" indent="-538163" algn="l" defTabSz="914400" rtl="0" eaLnBrk="1" fontAlgn="auto" latinLnBrk="0" hangingPunct="1">
              <a:spcBef>
                <a:spcPts val="600"/>
              </a:spcBef>
              <a:buClrTx/>
              <a:buSzTx/>
              <a:tabLst>
                <a:tab pos="266700" algn="l"/>
                <a:tab pos="538163" algn="l"/>
              </a:tabLst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	 </a:t>
            </a:r>
            <a:r>
              <a:rPr lang="th-TH" sz="1600" b="1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2.1 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แบ่งรายรับส่วนหนึ่งไปออมก่อนใช้</a:t>
            </a:r>
            <a:r>
              <a:rPr lang="th-TH" sz="1600" b="1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อย่างน้อย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1 ใน 4 ของรายได้ หรืออาจเริ่มต้นที่ 10</a:t>
            </a:r>
            <a:r>
              <a:rPr lang="en-US" sz="160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% </a:t>
            </a:r>
            <a:r>
              <a:rPr lang="th-TH" sz="160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ของรายได้ แล้วค่อยนำเงินที่เหลือไปใช้จ่าย </a:t>
            </a:r>
          </a:p>
          <a:p>
            <a:pPr marL="285750" marR="0" indent="-285750" algn="l" defTabSz="914400" rtl="0" eaLnBrk="1" fontAlgn="auto" latinLnBrk="0" hangingPunct="1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>
                <a:tab pos="266700" algn="l"/>
              </a:tabLst>
              <a:defRPr/>
            </a:pPr>
            <a:r>
              <a:rPr lang="th-TH" sz="160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การแบ่งออมก่อนใช้จะทำให้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มีเงินเก็บไว้ใช้ในยามฉุกเฉิน หรือสามารถนำเงินออมดังกล่าวไปลงทุนเพื่อให้เกิดผลตอบแทนงอกเงยได้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h-TH" sz="1600" b="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endParaRPr lang="th-TH" sz="16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45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23154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ขั้นที่ 2 จัดสรรเงิน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(ต่อ) โดย</a:t>
            </a:r>
          </a:p>
          <a:p>
            <a:pPr>
              <a:spcBef>
                <a:spcPts val="600"/>
              </a:spcBef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      2.2 ตั้งเป้าหมายทางการเงิน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การตั้งเป้าที่ดีควรใช้หลัก</a:t>
            </a:r>
            <a:r>
              <a:rPr lang="th-TH" sz="16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“SMART” </a:t>
            </a:r>
          </a:p>
          <a:p>
            <a:pPr marL="557213" indent="-698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S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=</a:t>
            </a:r>
            <a:r>
              <a:rPr lang="en-US" sz="16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Specific </a:t>
            </a:r>
            <a:r>
              <a:rPr lang="th-TH" sz="1600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ระบุให้ชัดเจน</a:t>
            </a:r>
            <a:r>
              <a:rPr lang="th-TH" sz="1600" b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ว่าจะทำอะไร เพื่ออะไร</a:t>
            </a:r>
          </a:p>
          <a:p>
            <a:pPr marL="557213" indent="-698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M</a:t>
            </a:r>
            <a:r>
              <a:rPr lang="en-US" sz="16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= 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Measurable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วัดผลได้ </a:t>
            </a:r>
            <a:r>
              <a:rPr lang="th-TH" sz="1600" b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โดยกำหนดเป็นตัวเลข</a:t>
            </a:r>
          </a:p>
          <a:p>
            <a:pPr marL="557213" indent="-698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A = Achievable </a:t>
            </a:r>
            <a:r>
              <a:rPr lang="th-TH" sz="1600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ทำสำเร็จได้ </a:t>
            </a:r>
            <a:r>
              <a:rPr lang="th-TH" sz="1600" b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และรู้ว่าต้องทำอย่างไรจึงจะถึงเป้าหมาย</a:t>
            </a:r>
            <a:endParaRPr lang="en-US" sz="1600" b="0" dirty="0"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pPr marL="557213" indent="-698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R = Realistic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มีความเป็นไปได้จริง </a:t>
            </a:r>
            <a:r>
              <a:rPr lang="th-TH" sz="1600" b="0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ไม่เพ้อฝัน</a:t>
            </a:r>
            <a:endParaRPr lang="en-US" sz="1600" b="0" dirty="0">
              <a:latin typeface="Browallia New" panose="020B0604020202020204" pitchFamily="34" charset="-34"/>
              <a:ea typeface="Calibri" panose="020F0502020204030204" pitchFamily="34" charset="0"/>
              <a:cs typeface="Browallia New" panose="020B0604020202020204" pitchFamily="34" charset="-34"/>
            </a:endParaRPr>
          </a:p>
          <a:p>
            <a:pPr marL="557213" indent="-698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T</a:t>
            </a:r>
            <a:r>
              <a:rPr lang="en-US" sz="16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=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Time Bound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="1" dirty="0">
                <a:latin typeface="Browallia New" panose="020B0604020202020204" pitchFamily="34" charset="-34"/>
                <a:ea typeface="Calibri" panose="020F0502020204030204" pitchFamily="34" charset="0"/>
                <a:cs typeface="Browallia New" panose="020B0604020202020204" pitchFamily="34" charset="-34"/>
              </a:rPr>
              <a:t>มีกำหนดระยะเวลาที่แน่ชัด</a:t>
            </a:r>
            <a:endParaRPr lang="th-TH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724267" y="9299044"/>
            <a:ext cx="2889938" cy="498055"/>
          </a:xfrm>
        </p:spPr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46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13646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ตัวอย่างการตั้งเป้าหมายการออม เช่น</a:t>
            </a:r>
            <a:r>
              <a:rPr lang="th-TH" sz="16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รู้ว่าจะต้อง</a:t>
            </a:r>
            <a:r>
              <a:rPr lang="th-TH" sz="1600" b="1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ทำสิ่งประดิษฐ์ในวิชาโครงการในอีก </a:t>
            </a:r>
            <a:r>
              <a:rPr lang="en-US" sz="1600" b="1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5 </a:t>
            </a:r>
            <a:r>
              <a:rPr lang="th-TH" sz="1600" b="1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เดือนข้างหน้า </a:t>
            </a: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ก็ควร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th-TH" sz="1600" b="1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ตั้งเป้าหมายการออม</a:t>
            </a: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เป็น 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ทุนทำสิ่งประดิษฐ์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en-US" sz="1600" b="1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th-TH" sz="1600" kern="1200" spc="-2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จากนั้น</a:t>
            </a:r>
            <a:r>
              <a:rPr lang="th-TH" sz="1600" b="1" kern="1200" spc="-2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ตรวจสอบราคาสิ่งที่ต้องการ </a:t>
            </a:r>
            <a:r>
              <a:rPr lang="th-TH" sz="1600" kern="1200" spc="-2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และอาจบวกเพิ่มอีกเล็กน้อยเผื่อราคามีการเปลี่ยนแปลง </a:t>
            </a: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โดยคำนวณดูว่ามีค่าใช้จ่ายอะไรบ้าง และ</a:t>
            </a:r>
            <a:r>
              <a:rPr lang="th-TH" sz="1600" b="1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ตั้งงบประมาณที่คาดว่าจะใช้ </a:t>
            </a: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ค่าอุปกรณ์ รวมเป็นเงิน 5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,000 </a:t>
            </a: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บาท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สุดท้ายกำหนดว่า</a:t>
            </a:r>
            <a:r>
              <a:rPr lang="th-TH" sz="1600" b="1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ต้องการเงินจำนวนนั้นเมื่อใด </a:t>
            </a: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โดยกำหนดระยะเวลาเป็นจำนวนวัน จำนวนเดือน หรือจำนวนปีก็ได้ เช่น อีก </a:t>
            </a:r>
            <a:r>
              <a:rPr lang="en-US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5 </a:t>
            </a: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เดือนข้างหน้า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สิ่งสำคัญ คือ จะต้องกำหนดเป้าให้สอดคล้องกับความสามารถในการออมและไม่สร้างความกดดันจนเกินไป</a:t>
            </a:r>
            <a:r>
              <a:rPr lang="th-TH" sz="1600" b="1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จากตัวอย่าง</a:t>
            </a:r>
            <a:r>
              <a:rPr lang="th-TH" sz="1600" kern="1200" baseline="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จะเห็นได้ว่า เป้าหมายการออมต้องมี </a:t>
            </a:r>
            <a:endParaRPr lang="en-US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วัตถุประสงค์ที่ชัดเจน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หรือมี </a:t>
            </a:r>
            <a:r>
              <a:rPr lang="en-US" sz="1600" kern="1200" baseline="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“S = Specific”</a:t>
            </a:r>
            <a:r>
              <a:rPr lang="th-TH" sz="1600" kern="1200" baseline="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th-TH" sz="1600" b="1" kern="1200" baseline="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กำหนดจำนวนเงินที่วัดผลได้ และคาดว่าจะออมได้จริง </a:t>
            </a:r>
            <a:r>
              <a:rPr lang="th-TH" sz="1600" kern="1200" baseline="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หรือมี </a:t>
            </a:r>
            <a:r>
              <a:rPr lang="en-US" sz="1600" kern="1200" baseline="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“M = Measurable” “A = Achievable” </a:t>
            </a:r>
            <a:r>
              <a:rPr lang="th-TH" sz="1600" kern="1200" baseline="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lang="th-TH" sz="1600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kern="1200" baseline="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“R = Realistic” </a:t>
            </a:r>
            <a:endParaRPr lang="th-TH" sz="1600" kern="1200" baseline="0" dirty="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th-TH" sz="1600" b="1" kern="1200" baseline="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กำหนดระยะเวลาในการออมที่แน่นอน </a:t>
            </a:r>
            <a:r>
              <a:rPr lang="th-TH" sz="1600" kern="1200" baseline="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คือ มี </a:t>
            </a:r>
            <a:r>
              <a:rPr lang="en-US" sz="1600" kern="1200" baseline="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“T = Time bound” </a:t>
            </a:r>
            <a:r>
              <a:rPr lang="th-TH" sz="1600" kern="1200" baseline="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นั่นเอง</a:t>
            </a:r>
            <a:endParaRPr lang="th-TH" sz="1600" kern="1200" dirty="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47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5104790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ขั้นที่ 3 จัดทำแผนการออม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</a:t>
            </a:r>
          </a:p>
          <a:p>
            <a:pPr marL="628650" marR="0" indent="-141288" fontAlgn="auto">
              <a:lnSpc>
                <a:spcPct val="10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หาจำนวนเงินที่ต้องออม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โดยนำจำนวนเงินที่ต้องการหารด้วยระยะเวลาในการออม ซึ่งอาจเป็นจำนวนวันหรือจำนวนเดือนก็ได้  เช่น ต้องการออมเงินเป็นทุนทำสิ่งประดิษฐ์ 5,000 บาท ภายในเวลา 5 เดือน จะต้องออมอย่างน้อยเดือนละ 1,000 บาท</a:t>
            </a:r>
          </a:p>
          <a:p>
            <a:pPr marL="628650" marR="0" indent="-141288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800" b="1" spc="-2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หาวิธีการออมให้ได้ตามที่ต้องการ </a:t>
            </a:r>
            <a:r>
              <a:rPr lang="th-TH" sz="1800" kern="1200" spc="-2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ลดรายจ่าย เพิ่มรายได้ หรือทั้งลดรายจ่าย</a:t>
            </a:r>
            <a:r>
              <a:rPr lang="th-TH" sz="1800" kern="120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และเพิ่มรายได้ ดูว่าแต่ละวิธีได้เงินเท่าไร เพียงพอกับเป้าหมายที่วางไว้หรือไม่ แล้วทำเป็นแผนการออม</a:t>
            </a:r>
            <a:r>
              <a:rPr lang="th-TH" sz="1800" kern="1200" baseline="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628650" marR="0" indent="-141288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800" b="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จากตัวอย่าง ก็ดูว่าเราจะทำอย่างไรได้บ้างเพื่อให้ออมเงินอย่างน้อยเดือนละ 1</a:t>
            </a:r>
            <a:r>
              <a:rPr lang="en-US" sz="1800" b="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,000 </a:t>
            </a:r>
            <a:r>
              <a:rPr lang="th-TH" sz="1800" b="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บาท เช่น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ลดค่าใช้จ่ายไม่จำเป็นที่เป็น</a:t>
            </a:r>
            <a:r>
              <a:rPr lang="th-TH" sz="1800" b="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ค่าสังสรรค์ ค่าเสื้อผ้าและค่าใช้จ่ายเบ็ดเตล็ดต่าง ๆ  </a:t>
            </a:r>
          </a:p>
          <a:p>
            <a:pPr marL="628650" indent="-141288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รายจ่ายไม่จำเป็นยังคงมีได้เพื่อให้มีความสุขในชีวิตอย่างพอดี แต่ก็ต้องวางแผนจัดสรรให้ดี </a:t>
            </a:r>
          </a:p>
          <a:p>
            <a:pPr marL="628650" indent="-141288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ถ้าลดรายจ่ายไม่ได้ก็ต้องเพิ่มรายได้ เพื่อให้ไปถึงเป้าหมายการออมที่ตั้งไว้</a:t>
            </a:r>
            <a:endParaRPr lang="th-TH" sz="1800" b="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48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7093696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8" y="4777194"/>
            <a:ext cx="5650314" cy="3908614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ขั้นที่ 4 ใช้จ่ายตามที่จัดสรรและออมตามแผน</a:t>
            </a:r>
          </a:p>
          <a:p>
            <a:pPr marL="449263" marR="0" lvl="0" indent="-1539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แม้จะกำหนดเป้าหมายและจัดทำแผนดีเพียงใด แต่ถ้าไม่ทำตามอย่างเคร่งครัด หรือเผลอใจไปกับสิ่งที่ไม่ได้อยู่ในแผน การบรรลุเป้าหมายคงเป็นไปได้ยาก</a:t>
            </a:r>
            <a:r>
              <a:rPr lang="th-TH" sz="1600" kern="1200" baseline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ดังนั้น เมื่อเรามีรายได้</a:t>
            </a:r>
          </a:p>
          <a:p>
            <a:pPr marL="625475" lvl="1" indent="-176213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th-TH" sz="1600" kern="1200" baseline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1. </a:t>
            </a:r>
            <a:r>
              <a:rPr lang="th-TH" sz="1600" b="1" kern="1200" baseline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อย่างแรกควรแบ่งออมก่อนใช้อย่างน้อย </a:t>
            </a:r>
            <a:r>
              <a:rPr lang="th-TH" sz="1600" kern="1200" baseline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¼ ของรายได้ หรืออาจเริ่มต้นที่ 10</a:t>
            </a:r>
            <a:r>
              <a:rPr lang="en-US" sz="1600" kern="1200" baseline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% </a:t>
            </a:r>
            <a:r>
              <a:rPr lang="th-TH" sz="1600" kern="1200" baseline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ของรายได้แล้วปรับเพิ่มขึ้น</a:t>
            </a:r>
          </a:p>
          <a:p>
            <a:pPr lvl="1" indent="-7938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th-TH" sz="1600" kern="1200" baseline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2. นำเงินที่เหลือไป</a:t>
            </a:r>
            <a:r>
              <a:rPr lang="th-TH" sz="1600" b="1" kern="1200" baseline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ใช้จ่ายในสิ่งที่จำเป็น </a:t>
            </a:r>
          </a:p>
          <a:p>
            <a:pPr lvl="1" indent="-7938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th-TH" sz="1600" kern="1200" baseline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3. หลังจากนั้นจึงนำไป</a:t>
            </a:r>
            <a:r>
              <a:rPr lang="th-TH" sz="1600" b="1" kern="1200" baseline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ใช้จ่ายที่ไม่จำเป็น </a:t>
            </a:r>
          </a:p>
          <a:p>
            <a:pPr marL="449263" marR="0" lvl="0" indent="-153988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นอกจากนี้ 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อาจลดรายจ่ายที่ไม่จำเป็น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หรือหากมี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รายได้เหลือก็ควรนำไปออม/ลงทุนต่อ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และอาจ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หารายได้เสริมเพิ่มเติม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เพื่อทำให้การออมถึงเป้าหมายได้เร็วขึ้น    </a:t>
            </a:r>
            <a:endParaRPr lang="en-US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sz="16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49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140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ทุกคนเข้าใจกติกากันแล้วใช่ไหม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ถ้าเข้าใจแล้ว เรามาเริ่ม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เล่นเกม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Money Bingo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กันเลย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!!</a:t>
            </a:r>
            <a:endParaRPr lang="th-TH" sz="1800" baseline="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8407639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ขั้นที่ 5 ปรับเปลี่ยนแผนตามสถานการณ์ </a:t>
            </a:r>
            <a:r>
              <a:rPr lang="th-TH" sz="1800" b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</a:t>
            </a:r>
          </a:p>
          <a:p>
            <a:pPr marL="285750" marR="0" indent="-47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65113" algn="l"/>
              </a:tabLst>
              <a:defRPr/>
            </a:pPr>
            <a:r>
              <a:rPr lang="th-TH" sz="1800" b="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หมั่น</a:t>
            </a:r>
            <a:r>
              <a:rPr lang="th-TH" sz="1800" b="1" kern="120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ตรวจสอบเป็นระยะ</a:t>
            </a:r>
            <a:r>
              <a:rPr lang="th-TH" sz="1800" kern="120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ว่าเป็นไปตามแผนหรือไม่ และสังเกตความเป็นไปได้ของแผน</a:t>
            </a:r>
          </a:p>
          <a:p>
            <a:pPr marL="285750" marR="0" indent="-47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65113" algn="l"/>
              </a:tabLst>
              <a:defRPr/>
            </a:pPr>
            <a:r>
              <a:rPr lang="th-TH" sz="1800" b="0" kern="1200" baseline="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kern="120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หากไม่เป็นไปตามแผนก็ต้อง</a:t>
            </a:r>
            <a:r>
              <a:rPr lang="th-TH" sz="1800" b="1" kern="120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หาสาเหตุ</a:t>
            </a:r>
            <a:r>
              <a:rPr lang="th-TH" sz="1800" kern="120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ว่าเกิดจากอะไร ทำให้ไม่สามารถทำตามแผนได้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marR="0" indent="-47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65113" algn="l"/>
              </a:tabLst>
              <a:defRPr/>
            </a:pPr>
            <a:r>
              <a:rPr lang="th-TH" sz="1800" kern="120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หลังจากนั้น</a:t>
            </a:r>
            <a:r>
              <a:rPr lang="th-TH" sz="1800" b="1" kern="120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หาทางแก้ไขหรือปรับแผน</a:t>
            </a:r>
            <a:r>
              <a:rPr lang="th-TH" sz="1800" kern="120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ให้สอดคล้องกับสถานการณ์ที่เกิดขึ้น 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65113" algn="l"/>
              </a:tabLst>
              <a:defRPr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หลักสำคัญในการทำตามแผน คือ ทำโดยไม่ตึงหรือไม่หย่อนจนเกินไป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ไม่ควรลดรายจ่ายโดยการอดข้าว เป็นต้น</a:t>
            </a:r>
          </a:p>
          <a:p>
            <a: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265113" algn="l"/>
              </a:tabLst>
              <a:defRPr/>
            </a:pPr>
            <a:endParaRPr lang="th-TH" sz="1800" b="1" kern="1200" dirty="0"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50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5737831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 (บทสรุป)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การวางแผนทางการเงินทำได้ง่ายนิดเดียว</a:t>
            </a:r>
            <a:r>
              <a:rPr lang="th-TH" sz="1800" b="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เพียงแค่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คิดให้รอบ ออมให้ครบ ที่เหลือก็ใช้จ่ายตามสบาย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เมื่อมีรายได้ หรือได้รับเงินมา ไม่ควรนำไปใช้จ่ายตามสบายในทันที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แต่ควรจะต้อง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หักเงินส่วนหนึ่งไว้เป็นเงินออม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ก่อน จะออมเพื่ออะไรก็แบ่งไว้หลังจากนั้นก็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หักค่าใช้จ่ายจำเป็น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ต่าง ๆ ที่ไม่จ่ายแล้วอาจเดือดร้อนได้ ที่เหลือก็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ใช้จ่ายได้ตามสบาย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51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1415748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กลับมาที่เกม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Bingo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ของเราดีกว่า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ถึงเวลาที่จะรวมรายรับและรายจ่ายกันแล้ว มาดูกันว่าใครมีเงินเหลือหรือใช้เงินเกินบ้าง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คนที่มี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เงินเหลือ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มี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รายรับ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&gt;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รายจ่าย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ส่วนคนที่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ใช้เงินเกิน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มี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รายรับ 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&lt;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รายจ่าย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ถ้าใช้เงินเกินจำนวนเงินที่มี แปลว่า คุณกำลังเป็นหนี้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52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2452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บทพูด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ก่อนอื่นสมมติว่า...วันนี้เป็นวันเงินเดือนออก ทุกคนจะได้รับเงินคนละ 15,000 บาท </a:t>
            </a:r>
            <a:br>
              <a:rPr lang="th-TH" sz="1800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</a:br>
            <a:r>
              <a:rPr lang="th-TH" sz="1800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(ใบกิจกรรมจะบันทึกรายรับไว้ให้อยู่แล้ว)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ให้ทุกคน</a:t>
            </a:r>
            <a:r>
              <a:rPr lang="th-TH" sz="1800" b="1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หัก </a:t>
            </a:r>
            <a:r>
              <a:rPr lang="en-US" sz="1800" b="1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10%</a:t>
            </a:r>
            <a:r>
              <a:rPr lang="th-TH" sz="1800" b="1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 ของเงินเดือน ก็คือ 1,500 บาทไว้ทำอะไรก็ได้ </a:t>
            </a:r>
            <a:r>
              <a:rPr lang="th-TH" sz="1800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โดยเขียนลงไปในบรรทัดที่ 2 ว่าจะนำเงินไปทำอะไร (ให้ผู้เรียนทุกคนเขียนให้เสร็จ เพราะจะเป็นส่วนที่ได้</a:t>
            </a:r>
            <a:r>
              <a:rPr lang="en-US" sz="1800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 Bonus</a:t>
            </a:r>
            <a:r>
              <a:rPr lang="th-TH" sz="1800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 ในภายหลัง)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ถ้าทุกคนเขียนเสร็จแล้ว เราจะเริ่มเล่น </a:t>
            </a:r>
            <a:r>
              <a:rPr lang="en-US" sz="1800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Money Bingo </a:t>
            </a:r>
            <a:r>
              <a:rPr lang="th-TH" sz="1800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กัน...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46983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sz="1800" u="sng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หมายเหตุ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ผู้สอนอาจสร้างความตื่นเต้นด้วยคำถาม...เลขอะไรดี?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ตัวเลขแรกที่ออกก็คือ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เลข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28</a:t>
            </a:r>
            <a:r>
              <a:rPr lang="en-US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! </a:t>
            </a:r>
            <a:endParaRPr lang="th-TH" sz="1800" b="1" baseline="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คนที่มีเลข 28 ให้กากบาทลงไป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คนที่ไม่มีเลข 28 ก็ไม่ต้องทำอะไร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มาดูกันสิว่า...เลข 28 ซ่อนรายรับ-รายจ่ายอะไรไว้</a:t>
            </a:r>
            <a:endParaRPr lang="th-TH" sz="18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3158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เลข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28 </a:t>
            </a:r>
            <a:r>
              <a:rPr lang="en-US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Mid-Year Sale 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ลดทั้งห้าง</a:t>
            </a:r>
            <a:r>
              <a:rPr lang="en-US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800" b="1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เลือกซื้อระหว่างรองเท้าและเตารีดไอน้ำ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โดยทุกคนจะต้องเลือก ไม่ว่าจะมีเลข 28 หรือไม่มีก็ตาม เพราะเราจะหยุดจ่ายก็ต่อเมื่อ </a:t>
            </a:r>
            <a:r>
              <a:rPr lang="en-US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Bingo </a:t>
            </a:r>
            <a:r>
              <a:rPr lang="th-TH" sz="1800" baseline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เท่านั้น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ถ้าเลือก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รองเท้า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ก็บันทึกรายจ่ายเป็น “รองเท้า 1,500 บาท”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ถ้าเลือก</a:t>
            </a:r>
            <a:r>
              <a:rPr lang="th-TH" sz="1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เตารีดไอน้ำ </a:t>
            </a:r>
            <a:r>
              <a:rPr lang="th-TH" sz="1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ก็บันทึกรายจ่ายเป็น “เตารีดไอน้ำ 900 บาท”</a:t>
            </a:r>
            <a:endParaRPr lang="th-TH" sz="1800" baseline="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7035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h-TH" sz="18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dirty="0">
                <a:latin typeface="BrowalliaUPC" panose="020B0604020202020204" pitchFamily="34" charset="-34"/>
                <a:cs typeface="BrowalliaUPC" panose="020B0604020202020204" pitchFamily="34" charset="-34"/>
              </a:rPr>
              <a:t>เลขต่อไปคือ...</a:t>
            </a:r>
            <a:r>
              <a:rPr lang="th-TH" sz="1800" b="1" dirty="0">
                <a:latin typeface="BrowalliaUPC" panose="020B0604020202020204" pitchFamily="34" charset="-34"/>
                <a:cs typeface="BrowalliaUPC" panose="020B0604020202020204" pitchFamily="34" charset="-34"/>
              </a:rPr>
              <a:t>เลข</a:t>
            </a:r>
            <a:r>
              <a:rPr lang="th-TH" sz="1800" b="1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 2</a:t>
            </a:r>
            <a:r>
              <a:rPr lang="en-US" sz="1800" b="1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! </a:t>
            </a:r>
            <a:endParaRPr lang="th-TH" sz="1800" b="1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คนที่มีเลข 2 ก็กากบาทเลข 2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คนที่ไม่มีเลข 2 ก็ไม่ต้องทำอะไร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800" baseline="0" dirty="0">
                <a:latin typeface="BrowalliaUPC" panose="020B0604020202020204" pitchFamily="34" charset="-34"/>
                <a:cs typeface="BrowalliaUPC" panose="020B0604020202020204" pitchFamily="34" charset="-34"/>
              </a:rPr>
              <a:t>มาดูกันสิว่า...เลข 2 ซ่อนรายรับ-รายจ่ายอะไรไว้</a:t>
            </a:r>
            <a:endParaRPr lang="th-TH" sz="1800" dirty="0">
              <a:latin typeface="BrowalliaUPC" panose="020B0604020202020204" pitchFamily="34" charset="-34"/>
              <a:cs typeface="BrowalliaUPC" panose="020B0604020202020204" pitchFamily="34" charset="-34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E55DD-8D20-4A1B-8A2F-366AC9A70B0A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39734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D7A7-3BDB-495A-9379-0BC84D634492}" type="datetimeFigureOut">
              <a:rPr lang="th-TH" smtClean="0"/>
              <a:t>22/10/63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6AB3-24B5-4C22-ACE1-C9E8AC8398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44626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D7A7-3BDB-495A-9379-0BC84D634492}" type="datetimeFigureOut">
              <a:rPr lang="th-TH" smtClean="0"/>
              <a:t>22/10/63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6AB3-24B5-4C22-ACE1-C9E8AC8398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1497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D7A7-3BDB-495A-9379-0BC84D634492}" type="datetimeFigureOut">
              <a:rPr lang="th-TH" smtClean="0"/>
              <a:t>22/10/63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6AB3-24B5-4C22-ACE1-C9E8AC8398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6018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D7A7-3BDB-495A-9379-0BC84D634492}" type="datetimeFigureOut">
              <a:rPr lang="th-TH" smtClean="0"/>
              <a:t>22/10/63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6AB3-24B5-4C22-ACE1-C9E8AC8398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9935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D7A7-3BDB-495A-9379-0BC84D634492}" type="datetimeFigureOut">
              <a:rPr lang="th-TH" smtClean="0"/>
              <a:t>22/10/63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6AB3-24B5-4C22-ACE1-C9E8AC8398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7730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D7A7-3BDB-495A-9379-0BC84D634492}" type="datetimeFigureOut">
              <a:rPr lang="th-TH" smtClean="0"/>
              <a:t>22/10/63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6AB3-24B5-4C22-ACE1-C9E8AC8398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6760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D7A7-3BDB-495A-9379-0BC84D634492}" type="datetimeFigureOut">
              <a:rPr lang="th-TH" smtClean="0"/>
              <a:t>22/10/63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6AB3-24B5-4C22-ACE1-C9E8AC8398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83301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D7A7-3BDB-495A-9379-0BC84D634492}" type="datetimeFigureOut">
              <a:rPr lang="th-TH" smtClean="0"/>
              <a:t>22/10/63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6AB3-24B5-4C22-ACE1-C9E8AC8398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1167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D7A7-3BDB-495A-9379-0BC84D634492}" type="datetimeFigureOut">
              <a:rPr lang="th-TH" smtClean="0"/>
              <a:t>22/10/63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6AB3-24B5-4C22-ACE1-C9E8AC8398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94221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D7A7-3BDB-495A-9379-0BC84D634492}" type="datetimeFigureOut">
              <a:rPr lang="th-TH" smtClean="0"/>
              <a:t>22/10/63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6AB3-24B5-4C22-ACE1-C9E8AC8398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21212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D7A7-3BDB-495A-9379-0BC84D634492}" type="datetimeFigureOut">
              <a:rPr lang="th-TH" smtClean="0"/>
              <a:t>22/10/63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6AB3-24B5-4C22-ACE1-C9E8AC8398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2336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2D7A7-3BDB-495A-9379-0BC84D634492}" type="datetimeFigureOut">
              <a:rPr lang="th-TH" smtClean="0"/>
              <a:t>22/10/63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06AB3-24B5-4C22-ACE1-C9E8AC8398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3526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1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1.jp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1.jp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1.jp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21.jp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21.jp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21.jp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21.jp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21.jp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21.jp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3" Type="http://schemas.openxmlformats.org/officeDocument/2006/relationships/image" Target="../media/image88.jpe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jpe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0.jpeg"/><Relationship Id="rId7" Type="http://schemas.openxmlformats.org/officeDocument/2006/relationships/image" Target="../media/image11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3.png"/><Relationship Id="rId11" Type="http://schemas.openxmlformats.org/officeDocument/2006/relationships/image" Target="../media/image118.png"/><Relationship Id="rId5" Type="http://schemas.openxmlformats.org/officeDocument/2006/relationships/image" Target="../media/image112.png"/><Relationship Id="rId10" Type="http://schemas.openxmlformats.org/officeDocument/2006/relationships/image" Target="../media/image117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19.jpeg"/><Relationship Id="rId7" Type="http://schemas.openxmlformats.org/officeDocument/2006/relationships/image" Target="../media/image12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19.jpeg"/><Relationship Id="rId7" Type="http://schemas.openxmlformats.org/officeDocument/2006/relationships/image" Target="../media/image129.png"/><Relationship Id="rId12" Type="http://schemas.openxmlformats.org/officeDocument/2006/relationships/image" Target="../media/image13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8.png"/><Relationship Id="rId11" Type="http://schemas.openxmlformats.org/officeDocument/2006/relationships/image" Target="../media/image133.png"/><Relationship Id="rId5" Type="http://schemas.openxmlformats.org/officeDocument/2006/relationships/image" Target="../media/image127.png"/><Relationship Id="rId10" Type="http://schemas.openxmlformats.org/officeDocument/2006/relationships/image" Target="../media/image132.png"/><Relationship Id="rId4" Type="http://schemas.openxmlformats.org/officeDocument/2006/relationships/image" Target="../media/image126.png"/><Relationship Id="rId9" Type="http://schemas.openxmlformats.org/officeDocument/2006/relationships/image" Target="../media/image13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19.jpeg"/><Relationship Id="rId7" Type="http://schemas.openxmlformats.org/officeDocument/2006/relationships/image" Target="../media/image13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10" Type="http://schemas.openxmlformats.org/officeDocument/2006/relationships/image" Target="../media/image140.png"/><Relationship Id="rId4" Type="http://schemas.openxmlformats.org/officeDocument/2006/relationships/image" Target="../media/image127.png"/><Relationship Id="rId9" Type="http://schemas.openxmlformats.org/officeDocument/2006/relationships/image" Target="../media/image13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41.jpeg"/><Relationship Id="rId7" Type="http://schemas.openxmlformats.org/officeDocument/2006/relationships/image" Target="../media/image145.png"/><Relationship Id="rId12" Type="http://schemas.openxmlformats.org/officeDocument/2006/relationships/image" Target="../media/image15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11" Type="http://schemas.openxmlformats.org/officeDocument/2006/relationships/image" Target="../media/image149.png"/><Relationship Id="rId5" Type="http://schemas.openxmlformats.org/officeDocument/2006/relationships/image" Target="../media/image143.png"/><Relationship Id="rId10" Type="http://schemas.openxmlformats.org/officeDocument/2006/relationships/image" Target="../media/image148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3" Type="http://schemas.openxmlformats.org/officeDocument/2006/relationships/image" Target="../media/image119.jpeg"/><Relationship Id="rId7" Type="http://schemas.openxmlformats.org/officeDocument/2006/relationships/image" Target="../media/image15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11" Type="http://schemas.openxmlformats.org/officeDocument/2006/relationships/image" Target="../media/image157.png"/><Relationship Id="rId5" Type="http://schemas.openxmlformats.org/officeDocument/2006/relationships/image" Target="../media/image151.png"/><Relationship Id="rId10" Type="http://schemas.openxmlformats.org/officeDocument/2006/relationships/image" Target="../media/image156.png"/><Relationship Id="rId4" Type="http://schemas.openxmlformats.org/officeDocument/2006/relationships/image" Target="../media/image142.png"/><Relationship Id="rId9" Type="http://schemas.openxmlformats.org/officeDocument/2006/relationships/image" Target="../media/image15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3" Type="http://schemas.openxmlformats.org/officeDocument/2006/relationships/image" Target="../media/image119.jpeg"/><Relationship Id="rId7" Type="http://schemas.openxmlformats.org/officeDocument/2006/relationships/image" Target="../media/image161.png"/><Relationship Id="rId12" Type="http://schemas.openxmlformats.org/officeDocument/2006/relationships/image" Target="../media/image16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0.png"/><Relationship Id="rId11" Type="http://schemas.openxmlformats.org/officeDocument/2006/relationships/image" Target="../media/image165.png"/><Relationship Id="rId5" Type="http://schemas.openxmlformats.org/officeDocument/2006/relationships/image" Target="../media/image159.png"/><Relationship Id="rId10" Type="http://schemas.openxmlformats.org/officeDocument/2006/relationships/image" Target="../media/image164.png"/><Relationship Id="rId4" Type="http://schemas.openxmlformats.org/officeDocument/2006/relationships/image" Target="../media/image158.png"/><Relationship Id="rId9" Type="http://schemas.openxmlformats.org/officeDocument/2006/relationships/image" Target="../media/image16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image" Target="../media/image119.jpeg"/><Relationship Id="rId7" Type="http://schemas.openxmlformats.org/officeDocument/2006/relationships/image" Target="../media/image17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9.png"/><Relationship Id="rId5" Type="http://schemas.openxmlformats.org/officeDocument/2006/relationships/image" Target="../media/image168.png"/><Relationship Id="rId10" Type="http://schemas.openxmlformats.org/officeDocument/2006/relationships/image" Target="../media/image173.png"/><Relationship Id="rId4" Type="http://schemas.openxmlformats.org/officeDocument/2006/relationships/image" Target="../media/image167.png"/><Relationship Id="rId9" Type="http://schemas.openxmlformats.org/officeDocument/2006/relationships/image" Target="../media/image172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3" Type="http://schemas.openxmlformats.org/officeDocument/2006/relationships/image" Target="../media/image119.jpeg"/><Relationship Id="rId7" Type="http://schemas.openxmlformats.org/officeDocument/2006/relationships/image" Target="../media/image177.png"/><Relationship Id="rId12" Type="http://schemas.openxmlformats.org/officeDocument/2006/relationships/image" Target="../media/image18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6.png"/><Relationship Id="rId11" Type="http://schemas.openxmlformats.org/officeDocument/2006/relationships/image" Target="../media/image181.png"/><Relationship Id="rId5" Type="http://schemas.openxmlformats.org/officeDocument/2006/relationships/image" Target="../media/image175.png"/><Relationship Id="rId10" Type="http://schemas.openxmlformats.org/officeDocument/2006/relationships/image" Target="../media/image180.png"/><Relationship Id="rId4" Type="http://schemas.openxmlformats.org/officeDocument/2006/relationships/image" Target="../media/image174.png"/><Relationship Id="rId9" Type="http://schemas.openxmlformats.org/officeDocument/2006/relationships/image" Target="../media/image17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3" Type="http://schemas.openxmlformats.org/officeDocument/2006/relationships/image" Target="../media/image183.jpg"/><Relationship Id="rId7" Type="http://schemas.openxmlformats.org/officeDocument/2006/relationships/image" Target="../media/image18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6.png"/><Relationship Id="rId5" Type="http://schemas.openxmlformats.org/officeDocument/2006/relationships/image" Target="../media/image185.png"/><Relationship Id="rId4" Type="http://schemas.openxmlformats.org/officeDocument/2006/relationships/image" Target="../media/image184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3" Type="http://schemas.openxmlformats.org/officeDocument/2006/relationships/image" Target="../media/image189.jpg"/><Relationship Id="rId7" Type="http://schemas.openxmlformats.org/officeDocument/2006/relationships/image" Target="../media/image19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2.png"/><Relationship Id="rId5" Type="http://schemas.openxmlformats.org/officeDocument/2006/relationships/image" Target="../media/image191.png"/><Relationship Id="rId10" Type="http://schemas.openxmlformats.org/officeDocument/2006/relationships/image" Target="../media/image196.png"/><Relationship Id="rId4" Type="http://schemas.openxmlformats.org/officeDocument/2006/relationships/image" Target="../media/image190.png"/><Relationship Id="rId9" Type="http://schemas.openxmlformats.org/officeDocument/2006/relationships/image" Target="../media/image19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9.png"/><Relationship Id="rId4" Type="http://schemas.openxmlformats.org/officeDocument/2006/relationships/image" Target="../media/image19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1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9628182-5125-4983-932E-45CF7C4FE1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C60F79-5EB1-4F17-8824-B7108CF26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1143"/>
            <a:ext cx="18283935" cy="1028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007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1E90DF3-5E39-461C-BD42-C6C521A58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FAEF05-35A5-47D9-91BE-ED4B859B65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007" y="2587693"/>
            <a:ext cx="923925" cy="9239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D50173-BA17-444A-BF9A-BCBC76552F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187" y="2049323"/>
            <a:ext cx="8362950" cy="3590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1DA78F-9F56-489E-9C05-8A7D2FB3A1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712" y="7347916"/>
            <a:ext cx="2314575" cy="2190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F267D1-CDB2-4C2D-8D95-944D2AC4D6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493" y="4076492"/>
            <a:ext cx="5895975" cy="55530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1D95F1-5B9C-4A24-A975-4046FF41B3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030" y="4007125"/>
            <a:ext cx="5876925" cy="5638800"/>
          </a:xfrm>
          <a:prstGeom prst="rect">
            <a:avLst/>
          </a:prstGeom>
        </p:spPr>
      </p:pic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2B17B03D-A971-4998-A4C8-25B0C5E61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10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4126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A7A441-CE09-4F4E-BFE8-820C6365A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955241-FC07-4CF6-AAED-1935E78FA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75" y="2010189"/>
            <a:ext cx="10839450" cy="7353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A4B01C-8878-4EE2-B9BA-8232BB0EE7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578" y="5970105"/>
            <a:ext cx="1447800" cy="1447800"/>
          </a:xfrm>
          <a:prstGeom prst="rect">
            <a:avLst/>
          </a:prstGeom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20A0D7BC-6EB2-4CFA-AEE1-FFFBF394B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11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2726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6D63BF-4C4F-491D-84D2-FC87B6F89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0DB024-B776-4F52-BAE5-2D99E825C8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985" y="2215598"/>
            <a:ext cx="952500" cy="952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C6D5E9-26ED-4BC0-8992-C7624212F2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367" y="1682404"/>
            <a:ext cx="8439150" cy="4086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6FB069-F6C4-48A2-8BDA-21FF09539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587" y="3663294"/>
            <a:ext cx="5715000" cy="60102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519BB29-63C4-46FA-9BF0-4E964F254E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384" y="4602542"/>
            <a:ext cx="9534525" cy="50577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534054-8F87-4C22-AE81-AEADB012BF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712" y="7347916"/>
            <a:ext cx="2314575" cy="219075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0197EC-C801-4F59-BAFD-5C54EC0E9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12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1719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A7A441-CE09-4F4E-BFE8-820C6365A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955241-FC07-4CF6-AAED-1935E78FA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75" y="2010189"/>
            <a:ext cx="10839450" cy="7353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A4B01C-8878-4EE2-B9BA-8232BB0EE7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3874" y="3226905"/>
            <a:ext cx="1447800" cy="1447800"/>
          </a:xfrm>
          <a:prstGeom prst="rect">
            <a:avLst/>
          </a:prstGeom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7C7A3F02-939A-4BC1-97E0-DCE0C826B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13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9159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2EF1E80-CAE5-4065-8F3C-3B7DF1F18E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FF7538-905B-4D13-9CEB-9F3D84BC69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712" y="7347916"/>
            <a:ext cx="2314575" cy="21907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917302-5555-4901-A541-2AE87508A2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072" y="2579375"/>
            <a:ext cx="952500" cy="952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75D32C-BA6C-495C-9338-A64B393DD9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824" y="2071028"/>
            <a:ext cx="7372350" cy="3581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BE90BC-5867-4C48-9E10-990B5B692F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706" y="3898661"/>
            <a:ext cx="5591175" cy="56864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420808-3E1D-40D3-A98B-626E30CFD4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199" y="3901484"/>
            <a:ext cx="5610225" cy="5686424"/>
          </a:xfrm>
          <a:prstGeom prst="rect">
            <a:avLst/>
          </a:prstGeom>
        </p:spPr>
      </p:pic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7F0DB47B-F2B5-4B59-8379-5C01762C1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14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7986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A7A441-CE09-4F4E-BFE8-820C6365A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955241-FC07-4CF6-AAED-1935E78FA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75" y="2010189"/>
            <a:ext cx="10839450" cy="7353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A4B01C-8878-4EE2-B9BA-8232BB0EE7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222" y="5943601"/>
            <a:ext cx="1447800" cy="1447800"/>
          </a:xfrm>
          <a:prstGeom prst="rect">
            <a:avLst/>
          </a:prstGeom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DD612BA9-2A49-4B52-85A4-30D034AB8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15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1016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4233EF4-038F-4F8C-A8C2-6F3626938B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0489F6-2597-426C-80C9-89B0D3BEF8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810" y="2493893"/>
            <a:ext cx="952500" cy="952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5B388E-DE78-4FB1-A48B-5A5669273A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0" y="1960494"/>
            <a:ext cx="7391400" cy="35528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072D9E-A76C-4645-98DD-DA9C46F44D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694" y="3876675"/>
            <a:ext cx="7334250" cy="56864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EC5C9A-B057-4005-A414-5FE747AD54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9700" y="5688496"/>
            <a:ext cx="4067175" cy="3848100"/>
          </a:xfrm>
          <a:prstGeom prst="rect">
            <a:avLst/>
          </a:prstGeom>
        </p:spPr>
      </p:pic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2247F6AA-5ABE-49F9-B7E7-6AB53CBF9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16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5817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A7A441-CE09-4F4E-BFE8-820C6365A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955241-FC07-4CF6-AAED-1935E78FA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75" y="2010189"/>
            <a:ext cx="10839450" cy="7353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3C7900-824C-44A0-933D-BB09D3CEDE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395" y="4137440"/>
            <a:ext cx="1447800" cy="1447800"/>
          </a:xfrm>
          <a:prstGeom prst="rect">
            <a:avLst/>
          </a:prstGeom>
        </p:spPr>
      </p:pic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A195387-3916-4140-A086-FCB5F7F5A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17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8451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178757D-CFA7-4F38-B89B-95C5057BFD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ED3150-4FD1-4A0A-B9E4-203094E1C8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712" y="7347916"/>
            <a:ext cx="2314575" cy="2190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B6F7CF-6B97-444A-A9B4-4AF8508B0F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229" y="2586658"/>
            <a:ext cx="952500" cy="952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B47298-B4A9-4B71-8F42-F1C1C44152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198" y="2069202"/>
            <a:ext cx="7458075" cy="34766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8B00BD-48E1-447C-898E-52001844A9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68" y="3754610"/>
            <a:ext cx="5724525" cy="5905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D3CD6C1-E771-4858-AF02-AF530A6172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889" y="3754507"/>
            <a:ext cx="5667375" cy="59055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71766B-43E6-4A4D-BED7-35EDE5939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18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0608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A7A441-CE09-4F4E-BFE8-820C6365A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955241-FC07-4CF6-AAED-1935E78FA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75" y="2010189"/>
            <a:ext cx="10839450" cy="7353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A4B01C-8878-4EE2-B9BA-8232BB0EE7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127" y="6868767"/>
            <a:ext cx="1447800" cy="1447800"/>
          </a:xfrm>
          <a:prstGeom prst="rect">
            <a:avLst/>
          </a:prstGeom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199B1043-114D-40AB-BDC0-EB1309ECF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19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3993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00766-61CE-437F-A3D3-8F268653C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B8CA6A-D3E3-40EC-8110-986A3B21C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1876C3-1821-457B-908D-0F43D58B2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2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57794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B7F3DC0-3DD4-4E09-9547-84228AEB6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6B44C7-C147-41B2-A07C-5BC8549262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712" y="7347916"/>
            <a:ext cx="2314575" cy="2190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15300C-9E8A-402B-9606-A64B27EBB0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194" y="2557152"/>
            <a:ext cx="952500" cy="952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C05BBD-FC93-4BE9-BB5F-4EF2F77B84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150" y="2102332"/>
            <a:ext cx="7505700" cy="3505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91BF25-AC76-4211-9EB6-26D844B670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797" y="4112263"/>
            <a:ext cx="5934075" cy="5572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2F7E4A-7537-4E4F-9910-64E0316CB9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757" y="4099010"/>
            <a:ext cx="7600950" cy="5572125"/>
          </a:xfrm>
          <a:prstGeom prst="rect">
            <a:avLst/>
          </a:prstGeom>
        </p:spPr>
      </p:pic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3A701230-311D-44C3-86A0-CBE7EFE31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20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9660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A7A441-CE09-4F4E-BFE8-820C6365A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955241-FC07-4CF6-AAED-1935E78FA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75" y="2010189"/>
            <a:ext cx="10839450" cy="7353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A4B01C-8878-4EE2-B9BA-8232BB0EE7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475" y="5050735"/>
            <a:ext cx="1447800" cy="1447800"/>
          </a:xfrm>
          <a:prstGeom prst="rect">
            <a:avLst/>
          </a:prstGeom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67E7240B-850F-4081-8EA3-1914E34D4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21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5798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40B3786-7A05-4FF1-B99B-D16E86387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0DCA31-DF60-40E7-90FD-053630FAD4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712" y="7347916"/>
            <a:ext cx="2314575" cy="2190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171415-95FD-4D88-87D0-BF8A3AB486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039" y="2586659"/>
            <a:ext cx="952500" cy="952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C3C796-4D53-4A29-95E3-DD0BB29C8E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75" y="2030274"/>
            <a:ext cx="7334250" cy="36290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F13049-BB71-4B6E-8C42-99D29C0E30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271" y="3805029"/>
            <a:ext cx="5838825" cy="5819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3F0C36-24CB-4351-8335-49C8C040EB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225" y="3805030"/>
            <a:ext cx="5715000" cy="5819775"/>
          </a:xfrm>
          <a:prstGeom prst="rect">
            <a:avLst/>
          </a:prstGeom>
        </p:spPr>
      </p:pic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5B759436-4F94-4BBE-AEAA-2B721AD14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22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7561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A7A441-CE09-4F4E-BFE8-820C6365A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955241-FC07-4CF6-AAED-1935E78FA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75" y="2010189"/>
            <a:ext cx="10839450" cy="7353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A4B01C-8878-4EE2-B9BA-8232BB0EE7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832" y="6855515"/>
            <a:ext cx="1447800" cy="1447800"/>
          </a:xfrm>
          <a:prstGeom prst="rect">
            <a:avLst/>
          </a:prstGeom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526A722B-5F35-40A7-AAA3-643296AB7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23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2965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62C8009-C42A-46F6-B0B2-8D77BA979C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9B86B6-04BB-43B7-B0E8-1226075E9D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712" y="7347916"/>
            <a:ext cx="2314575" cy="2190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8B8573-ACCB-49EE-9E12-5546965285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253" y="2592661"/>
            <a:ext cx="952500" cy="952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5BD5F3-26DF-43CD-A70E-04B5B6363B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335" y="2143124"/>
            <a:ext cx="8001000" cy="3514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82C779-B4E8-4503-A691-52792D40E8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380" y="3693629"/>
            <a:ext cx="6134100" cy="6000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7F5992-F383-4256-894D-0C4E8EA164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025" y="3680377"/>
            <a:ext cx="6019800" cy="6000750"/>
          </a:xfrm>
          <a:prstGeom prst="rect">
            <a:avLst/>
          </a:prstGeom>
        </p:spPr>
      </p:pic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C3CAF2B7-CA2A-428E-ADC3-9D1FD6670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24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9644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A7A441-CE09-4F4E-BFE8-820C6365A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955241-FC07-4CF6-AAED-1935E78FA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75" y="2010189"/>
            <a:ext cx="10839450" cy="7353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A4B01C-8878-4EE2-B9BA-8232BB0EE7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232" y="5055703"/>
            <a:ext cx="1447800" cy="1447800"/>
          </a:xfrm>
          <a:prstGeom prst="rect">
            <a:avLst/>
          </a:prstGeom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0A35AD55-68D6-443D-9580-3F6BFF593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25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8192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8CBCC3C-E665-4F13-ADFC-6B1DE2382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7A9953-25B3-4EEF-A0AB-DF422C056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712" y="7347916"/>
            <a:ext cx="2314575" cy="2190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415EDD-12E6-4C3F-9FDA-8AD699CC37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262" y="2599911"/>
            <a:ext cx="952500" cy="952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386BDD-152A-4EDA-A711-9B4FBB991E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287" y="2069408"/>
            <a:ext cx="8353425" cy="3600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53CBC2-9A5C-465D-959B-2F6FE014E3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774" y="3851206"/>
            <a:ext cx="5867400" cy="5819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EB36D2-20C1-448D-B7CF-85A97EFABA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979" y="3851205"/>
            <a:ext cx="5905500" cy="5819775"/>
          </a:xfrm>
          <a:prstGeom prst="rect">
            <a:avLst/>
          </a:prstGeom>
        </p:spPr>
      </p:pic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94F74FA6-F1CC-4448-8D0D-18994A69A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26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957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A7A441-CE09-4F4E-BFE8-820C6365A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955241-FC07-4CF6-AAED-1935E78FA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75" y="2010189"/>
            <a:ext cx="10839450" cy="7353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A4B01C-8878-4EE2-B9BA-8232BB0EE7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380" y="4141303"/>
            <a:ext cx="1447800" cy="1447800"/>
          </a:xfrm>
          <a:prstGeom prst="rect">
            <a:avLst/>
          </a:prstGeom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1A814A0B-EB15-475A-871C-D04C7EA4F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27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8974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765DA32-625D-41AA-9FEF-6CBA8FCA10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3D5273-C35C-4FB9-883C-C11482F634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712" y="7347916"/>
            <a:ext cx="2314575" cy="2190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3C6692-60FF-4A31-8B0B-94E4216217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831" y="2414381"/>
            <a:ext cx="952500" cy="952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5AD958-EAE8-4263-BDED-A8CE6FB24F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087" y="1851370"/>
            <a:ext cx="9267825" cy="3857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9400A4-1296-4C08-A988-5163AF93E1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214" y="4017066"/>
            <a:ext cx="5810250" cy="5753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9622EA-B5E5-404F-B25D-CEAE82EFA2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417" y="3906078"/>
            <a:ext cx="6962775" cy="5867400"/>
          </a:xfrm>
          <a:prstGeom prst="rect">
            <a:avLst/>
          </a:prstGeom>
        </p:spPr>
      </p:pic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3C0BA0BB-94B4-41D5-A845-1F1763CA7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28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1090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A7A441-CE09-4F4E-BFE8-820C6365A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955241-FC07-4CF6-AAED-1935E78FA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75" y="2010189"/>
            <a:ext cx="10839450" cy="7353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A4B01C-8878-4EE2-B9BA-8232BB0EE7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076" y="7772813"/>
            <a:ext cx="1447800" cy="1447800"/>
          </a:xfrm>
          <a:prstGeom prst="rect">
            <a:avLst/>
          </a:prstGeom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F51FCC6E-F54A-430B-8F26-0E2BAE483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29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0970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66174-5959-4076-8A53-E51BDAA93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B0F159-8F66-4B71-8E20-0CDA02A0F5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43A321C6-599D-4B23-8E30-F8E5837BB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025628" y="9571102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3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344068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E68EF28-D33E-41B1-80B4-F4541FBCFF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D69D06-F366-410B-A4C7-6448E4B946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712" y="7347916"/>
            <a:ext cx="2314575" cy="2190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FDD426-A4DE-4634-97CA-AC002EE393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983" y="2586658"/>
            <a:ext cx="952500" cy="952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039AEE-6599-452F-ADD4-9631B447CF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387" y="2142710"/>
            <a:ext cx="8277225" cy="3467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3A7201-9504-440C-9E6C-8B8623B9DB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86" y="3902764"/>
            <a:ext cx="5715000" cy="5715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911855-C412-4907-8749-05E58FC24A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186" y="3916016"/>
            <a:ext cx="5667375" cy="5715000"/>
          </a:xfrm>
          <a:prstGeom prst="rect">
            <a:avLst/>
          </a:prstGeom>
        </p:spPr>
      </p:pic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77858048-5793-4605-AF41-308D71B25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30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1803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A7A441-CE09-4F4E-BFE8-820C6365A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955241-FC07-4CF6-AAED-1935E78FA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75" y="2010189"/>
            <a:ext cx="10839450" cy="7353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A4B01C-8878-4EE2-B9BA-8232BB0EE7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076" y="3214065"/>
            <a:ext cx="1447800" cy="1447800"/>
          </a:xfrm>
          <a:prstGeom prst="rect">
            <a:avLst/>
          </a:prstGeom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AB2084A7-A95C-46DB-9A0F-5A83C2555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31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1385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376A892-C2D4-42FB-ADE7-6556565F1B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805C43F-1308-40A9-8D02-99154086C5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712" y="7347916"/>
            <a:ext cx="2314575" cy="2190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0AF6E5-E617-4761-AB83-FB4C1A8B03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471" y="2586659"/>
            <a:ext cx="952500" cy="952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3FD9C8-D3DA-4784-9922-172179018F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737" y="2122624"/>
            <a:ext cx="7248525" cy="35242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CADCFA-F2A3-4D08-94FA-FC906D9FF0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560" y="3884749"/>
            <a:ext cx="5657850" cy="57245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C414FA-8011-410E-9D83-360B8D6E17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518" y="3884750"/>
            <a:ext cx="5838825" cy="5724525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D0D026-66D8-4267-9D42-FB3C55512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32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1349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A7A441-CE09-4F4E-BFE8-820C6365A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955241-FC07-4CF6-AAED-1935E78FA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75" y="2010189"/>
            <a:ext cx="10839450" cy="7353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A4B01C-8878-4EE2-B9BA-8232BB0EE7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832" y="7772813"/>
            <a:ext cx="1447800" cy="1447800"/>
          </a:xfrm>
          <a:prstGeom prst="rect">
            <a:avLst/>
          </a:prstGeom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A466CE4E-C300-4558-8A11-48AA557B7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33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0281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3CCCC54-0683-4CE8-BA0E-2F8A527449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B04B4E-54BD-4A3E-A0D6-7847D6D4A1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063" y="2586658"/>
            <a:ext cx="952500" cy="952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96A521-9B3A-4EEE-9E01-E5C28C38CF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450" y="2106061"/>
            <a:ext cx="7277100" cy="3476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09D7D3-8883-4B5C-984C-9817B78D30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414" y="3990354"/>
            <a:ext cx="7286625" cy="56864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7DA0A5-E114-4349-8A93-82C449E74F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5352" y="5724110"/>
            <a:ext cx="4067175" cy="3848100"/>
          </a:xfrm>
          <a:prstGeom prst="rect">
            <a:avLst/>
          </a:prstGeom>
        </p:spPr>
      </p:pic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D396C76C-8A31-4DB0-B567-F8927ADC0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34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5886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5EECDD4-E650-4A2A-90AF-79577C962C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0CC05B-5B22-40D8-8B0A-9C033FD85B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298" y="2134842"/>
            <a:ext cx="5676900" cy="742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B4B758-CA28-4117-96D5-83D237899A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273" y="3026052"/>
            <a:ext cx="12477750" cy="5086350"/>
          </a:xfrm>
          <a:prstGeom prst="rect">
            <a:avLst/>
          </a:prstGeom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A8D99142-3935-4D6F-8922-D039B7405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35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0149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[Game_ธปท - สื่อการสอนความรู้ทางการเงิน]\Redesign_PPT\Redesign_ppt-02\Money Bingo\บทที่ 2 Money Bingo\บทที่ 2 Money Bingo\25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[Game_ธปท - สื่อการสอนความรู้ทางการเงิน]\Redesign_PPT\Redesign_ppt-02\Money Bingo\บทที่ 2 Money Bingo\บทที่ 2 Money Bingo\25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506" y="4083220"/>
            <a:ext cx="103251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325DDF9A-E551-4F67-B14B-8A502AE80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36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5488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[Game_ธปท - สื่อการสอนความรู้ทางการเงิน]\Redesign_PPT\Redesign_ppt-02\Money Bingo\บทที่ 2 Money Bingo\บทที่ 2 Money Bingo\26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[Game_ธปท - สื่อการสอนความรู้ทางการเงิน]\Redesign_PPT\Redesign_ppt-02\Money Bingo\บทที่ 2 Money Bingo\บทที่ 2 Money Bingo\26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759" y="3065510"/>
            <a:ext cx="5791200" cy="616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:\[Game_ธปท - สื่อการสอนความรู้ทางการเงิน]\Redesign_PPT\Redesign_ppt-02\Money Bingo\บทที่ 2 Money Bingo\บทที่ 2 Money Bingo\26-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9624" y="3065510"/>
            <a:ext cx="5638800" cy="616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[Game_ธปท - สื่อการสอนความรู้ทางการเงิน]\Redesign_PPT\Redesign_ppt-02\Money Bingo\บทที่ 2 Money Bingo\บทที่ 2 Money Bingo\26-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37" y="1293860"/>
            <a:ext cx="7324725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E:\[Game_ธปท - สื่อการสอนความรู้ทางการเงิน]\Redesign_PPT\Redesign_ppt-02\Money Bingo\บทที่ 2 Money Bingo\บทที่ 2 Money Bingo\08-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10" y="6900958"/>
            <a:ext cx="23145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47DE05C0-B210-4F40-A9EF-D1C459DAE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37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3106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[Game_ธปท - สื่อการสอนความรู้ทางการเงิน]\Redesign_PPT\Redesign_ppt-02\Money Bingo\บทที่ 2 Money Bingo\บทที่ 2 Money Bingo\27-1.jpg">
            <a:extLst>
              <a:ext uri="{FF2B5EF4-FFF2-40B4-BE49-F238E27FC236}">
                <a16:creationId xmlns:a16="http://schemas.microsoft.com/office/drawing/2014/main" id="{2B8B8290-FF25-4786-8C21-8807B1FC3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98F9BEE-22E8-470C-AABB-6655FA446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01600" y="9418184"/>
            <a:ext cx="4114800" cy="547688"/>
          </a:xfrm>
        </p:spPr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38</a:t>
            </a:fld>
            <a:endParaRPr lang="th-TH" sz="210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239600-1B9C-46DF-9152-9CD686BDA0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279" y="1916444"/>
            <a:ext cx="4019550" cy="8858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101004-29CE-4675-AEE7-06AA21A4CF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01" y="2645319"/>
            <a:ext cx="6734175" cy="36861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01539B0-E796-425E-A7D8-14076FFA0A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53" y="5974007"/>
            <a:ext cx="6829425" cy="3648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3D403E-9F78-4A10-8A20-61AA26AE9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82064" y="773588"/>
            <a:ext cx="10334625" cy="867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8F1122-AC6C-4ABF-AB1F-71DBB02842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470" y="2829136"/>
            <a:ext cx="3171825" cy="13049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486446-7CA5-4754-B3A2-932040794F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918" y="4182750"/>
            <a:ext cx="3590925" cy="14954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5EF272-C782-45B5-A1C1-FDEC93F480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907" y="5007715"/>
            <a:ext cx="3248025" cy="26955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38F566C-F912-4288-BCA8-8DE9EC809E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0700" y="3655986"/>
            <a:ext cx="3810000" cy="14097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8FD4143-C583-4B29-AFC5-519E80A236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9775" y="4747630"/>
            <a:ext cx="3590925" cy="21812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92CCF52-6FC1-464F-BC56-5740AE62934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97" t="13345" r="10101" b="72618"/>
          <a:stretch/>
        </p:blipFill>
        <p:spPr>
          <a:xfrm>
            <a:off x="13499444" y="1731168"/>
            <a:ext cx="3329941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52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[Game_ธปท - สื่อการสอนความรู้ทางการเงิน]\Redesign_PPT\Redesign_ppt-02\Money Bingo\บทที่ 2 Money Bingo\บทที่ 2 Money Bingo\28-1.jpg">
            <a:extLst>
              <a:ext uri="{FF2B5EF4-FFF2-40B4-BE49-F238E27FC236}">
                <a16:creationId xmlns:a16="http://schemas.microsoft.com/office/drawing/2014/main" id="{DB6A500A-5C3A-43ED-80FA-B9E3AA188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95682DC2-6D5D-4569-AC60-DF17F3390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01600" y="9418184"/>
            <a:ext cx="4114800" cy="547688"/>
          </a:xfrm>
        </p:spPr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39</a:t>
            </a:fld>
            <a:endParaRPr lang="th-TH" sz="210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72CAC5E-8564-412D-AFE9-0EE01C877E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203" y="1955344"/>
            <a:ext cx="5353050" cy="685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F2863CC-9644-4E39-AD0A-0CE19133C1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677" y="2500526"/>
            <a:ext cx="3181350" cy="40576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39B3651-0C5E-4D7C-9B76-F9B514F212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954" y="896416"/>
            <a:ext cx="4057650" cy="23526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D5D338-F2F5-445D-B5B3-CB6F5417A4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680" y="2643401"/>
            <a:ext cx="3781425" cy="39147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ECF8B5B-110A-4577-8857-0EC0024E0F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407" y="2629753"/>
            <a:ext cx="3819525" cy="39147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76D9181-0CD7-4767-9200-CDFEADAAFF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748" y="5952485"/>
            <a:ext cx="3362325" cy="389572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9CAC440-5A4F-49F5-93F6-892574B7BE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687" y="5969802"/>
            <a:ext cx="3895725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6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6C7168-0C1B-478A-957C-63F88183D0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1C8C8E-544A-4A49-B23B-3F7A0D6F47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156" y="2741322"/>
            <a:ext cx="5753100" cy="34575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2D52C54-1BAB-4F2F-AEF9-C506BC4FDB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09" y="1962276"/>
            <a:ext cx="4181475" cy="7429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3B003F1-BA1C-4C15-89A6-5A82223F7C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435" y="4307680"/>
            <a:ext cx="971550" cy="5429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3672561-64CC-4149-916C-3435BD5902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985" y="2741322"/>
            <a:ext cx="5695950" cy="34575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44ADAF6-7024-49EB-982D-B83A69B613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973" y="4089225"/>
            <a:ext cx="542926" cy="54292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E5677D3-15F8-4E2A-BC39-DA8D0830D1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133753" y="6262041"/>
            <a:ext cx="971550" cy="5429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8BD699C-6263-4CFF-9736-7C722D3506C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560" y="6445538"/>
            <a:ext cx="5695950" cy="292417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67AA822-A2B7-4C70-AB62-7F430185DA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843210" y="7971486"/>
            <a:ext cx="971550" cy="5429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00C9C96-E6B6-4A1B-9059-12FBC4E56C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06" y="6495403"/>
            <a:ext cx="5753100" cy="33623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88721B-73FE-4A46-B0CC-593BDB7F0CB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244" y="3423822"/>
            <a:ext cx="523875" cy="523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F4B02B-DC7E-4C82-87C8-B63BC57BCB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218" y="4126300"/>
            <a:ext cx="543600" cy="543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D6C352-2602-4B93-B2C7-9288A95EE3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560" y="6445538"/>
            <a:ext cx="5695950" cy="29241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C0B2AD-B41A-4EFB-B6E3-C87C1872C12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106" y="6495403"/>
            <a:ext cx="5753100" cy="3362325"/>
          </a:xfrm>
          <a:prstGeom prst="rect">
            <a:avLst/>
          </a:prstGeom>
        </p:spPr>
      </p:pic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184C05F9-718D-4FAC-8305-454BB236F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4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842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[Game_ธปท - สื่อการสอนความรู้ทางการเงิน]\Redesign_PPT\Redesign_ppt-02\Money Bingo\บทที่ 2 Money Bingo\บทที่ 2 Money Bingo\26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E:\[Game_ธปท - สื่อการสอนความรู้ทางการเงิน]\Redesign_PPT\Redesign_ppt-02\Money Bingo\บทที่ 2 Money Bingo\บทที่ 2 Money Bingo\29-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025" y="2995613"/>
            <a:ext cx="6115050" cy="629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[Game_ธปท - สื่อการสอนความรู้ทางการเงิน]\Redesign_PPT\Redesign_ppt-02\Money Bingo\บทที่ 2 Money Bingo\บทที่ 2 Money Bingo\29-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7" y="1228725"/>
            <a:ext cx="7439025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:\[Game_ธปท - สื่อการสอนความรู้ทางการเงิน]\Redesign_PPT\Redesign_ppt-02\Money Bingo\บทที่ 2 Money Bingo\บทที่ 2 Money Bingo\29-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3052763"/>
            <a:ext cx="6115050" cy="623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E:\[Game_ธปท - สื่อการสอนความรู้ทางการเงิน]\Redesign_PPT\Redesign_ppt-02\Money Bingo\บทที่ 2 Money Bingo\บทที่ 2 Money Bingo\08-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710" y="6900958"/>
            <a:ext cx="23145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6DA20A-E4E7-427A-B669-CCA4DF4FA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40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6929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[Game_ธปท - สื่อการสอนความรู้ทางการเงิน]\Redesign_PPT\Redesign_ppt-02\Money Bingo\บทที่ 2 Money Bingo\บทที่ 2 Money Bingo\30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E:\[Game_ธปท - สื่อการสอนความรู้ทางการเงิน]\Redesign_PPT\Redesign_ppt-02\Money Bingo\บทที่ 2 Money Bingo\บทที่ 2 Money Bingo\30-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099" y="3124199"/>
            <a:ext cx="6619875" cy="629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E:\[Game_ธปท - สื่อการสอนความรู้ทางการเงิน]\Redesign_PPT\Redesign_ppt-02\Money Bingo\บทที่ 2 Money Bingo\บทที่ 2 Money Bingo\30-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3471862"/>
            <a:ext cx="4524375" cy="452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E:\[Game_ธปท - สื่อการสอนความรู้ทางการเงิน]\Redesign_PPT\Redesign_ppt-02\Money Bingo\บทที่ 2 Money Bingo\บทที่ 2 Money Bingo\30-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2028824"/>
            <a:ext cx="3000375" cy="254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E:\[Game_ธปท - สื่อการสอนความรู้ทางการเงิน]\Redesign_PPT\Redesign_ppt-02\Money Bingo\บทที่ 2 Money Bingo\บทที่ 2 Money Bingo\30-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3" y="3500437"/>
            <a:ext cx="3543300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E:\[Game_ธปท - สื่อการสอนความรู้ทางการเงิน]\Redesign_PPT\Redesign_ppt-02\Money Bingo\บทที่ 2 Money Bingo\บทที่ 2 Money Bingo\30-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6443663"/>
            <a:ext cx="3476625" cy="195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E:\[Game_ธปท - สื่อการสอนความรู้ทางการเงิน]\Redesign_PPT\Redesign_ppt-02\Money Bingo\บทที่ 2 Money Bingo\บทที่ 2 Money Bingo\30-6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8334375"/>
            <a:ext cx="59340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E:\[Game_ธปท - สื่อการสอนความรู้ทางการเงิน]\Redesign_PPT\Redesign_ppt-02\Money Bingo\บทที่ 2 Money Bingo\บทที่ 2 Money Bingo\30-7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837" y="4491037"/>
            <a:ext cx="1076325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 descr="E:\[Game_ธปท - สื่อการสอนความรู้ทางการเงิน]\Redesign_PPT\Redesign_ppt-02\Money Bingo\บทที่ 2 Money Bingo\บทที่ 2 Money Bingo\30-8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100" y="1690688"/>
            <a:ext cx="6619875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0CD883FA-C1FA-41BD-B67F-FB39A89E2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41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0846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[Game_ธปท - สื่อการสอนความรู้ทางการเงิน]\Redesign_PPT\Redesign_ppt-02\Money Bingo\บทที่ 2 Money Bingo\บทที่ 2 Money Bingo\31-1.jpg">
            <a:extLst>
              <a:ext uri="{FF2B5EF4-FFF2-40B4-BE49-F238E27FC236}">
                <a16:creationId xmlns:a16="http://schemas.microsoft.com/office/drawing/2014/main" id="{DFEC57F4-1025-4A42-8661-6DFDA4916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10DC04-7846-4597-88FD-9A10978268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42" y="2703357"/>
            <a:ext cx="5715000" cy="34004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4B15B06-4BDA-4F60-A6EF-F3488682F1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933" y="2706307"/>
            <a:ext cx="5800725" cy="34004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C5E7995-0E22-4E3F-8662-7AA209466E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6105" y="2697388"/>
            <a:ext cx="5724525" cy="34004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48F9030-7824-4ACA-8DF3-C047D8F760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51" y="6180357"/>
            <a:ext cx="8039100" cy="34671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59210BC-27D3-4084-B101-A197F58844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918" y="6185742"/>
            <a:ext cx="8105775" cy="3467100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C5BD7228-2293-436B-AB5D-C522F4C0D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19888" y="9546200"/>
            <a:ext cx="4114800" cy="547688"/>
          </a:xfrm>
        </p:spPr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42</a:t>
            </a:fld>
            <a:endParaRPr lang="th-TH" sz="2100" dirty="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4437B5-6629-4998-AD5C-D8883A4A84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793" y="1868681"/>
            <a:ext cx="62388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3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[Game_ธปท - สื่อการสอนความรู้ทางการเงิน]\Redesign_PPT\Redesign_ppt-02\Money Bingo\บทที่ 2 Money Bingo\บทที่ 2 Money Bingo\31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E:\[Game_ธปท - สื่อการสอนความรู้ทางการเงิน]\Redesign_PPT\Redesign_ppt-02\Money Bingo\บทที่ 2 Money Bingo\บทที่ 2 Money Bingo\32-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62" y="3686175"/>
            <a:ext cx="9896475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E:\[Game_ธปท - สื่อการสอนความรู้ทางการเงิน]\Redesign_PPT\Redesign_ppt-02\Money Bingo\บทที่ 2 Money Bingo\บทที่ 2 Money Bingo\32-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1400175"/>
            <a:ext cx="116109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E:\[Game_ธปท - สื่อการสอนความรู้ทางการเงิน]\Redesign_PPT\Redesign_ppt-02\Money Bingo\บทที่ 2 Money Bingo\บทที่ 2 Money Bingo\32-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2857500"/>
            <a:ext cx="395287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E:\[Game_ธปท - สื่อการสอนความรู้ทางการเงิน]\Redesign_PPT\Redesign_ppt-02\Money Bingo\บทที่ 2 Money Bingo\บทที่ 2 Money Bingo\32-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163" y="5200650"/>
            <a:ext cx="20288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E:\[Game_ธปท - สื่อการสอนความรู้ทางการเงิน]\Redesign_PPT\Redesign_ppt-02\Money Bingo\บทที่ 2 Money Bingo\บทที่ 2 Money Bingo\32-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0976" y="5200650"/>
            <a:ext cx="20288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E:\[Game_ธปท - สื่อการสอนความรู้ทางการเงิน]\Redesign_PPT\Redesign_ppt-02\Money Bingo\บทที่ 2 Money Bingo\บทที่ 2 Money Bingo\32-7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8562974"/>
            <a:ext cx="36195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E:\[Game_ธปท - สื่อการสอนความรู้ทางการเงิน]\Redesign_PPT\Redesign_ppt-02\Money Bingo\บทที่ 2 Money Bingo\บทที่ 2 Money Bingo\32-8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4412" y="8562974"/>
            <a:ext cx="36195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E:\[Game_ธปท - สื่อการสอนความรู้ทางการเงิน]\Redesign_PPT\Redesign_ppt-02\Money Bingo\บทที่ 2 Money Bingo\บทที่ 2 Money Bingo\32-9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5" y="8715375"/>
            <a:ext cx="14192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E:\[Game_ธปท - สื่อการสอนความรู้ทางการเงิน]\Redesign_PPT\Redesign_ppt-02\Money Bingo\บทที่ 2 Money Bingo\บทที่ 2 Money Bingo\32-10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6725" y="8715375"/>
            <a:ext cx="14192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1115B84D-548D-403F-8ACC-B47D85CB2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43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7296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[Game_ธปท - สื่อการสอนความรู้ทางการเงิน]\Redesign_PPT\Redesign_ppt-02\Money Bingo\บทที่ 2 Money Bingo\บทที่ 2 Money Bingo\31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[Game_ธปท - สื่อการสอนความรู้ทางการเงิน]\Redesign_PPT\Redesign_ppt-02\Money Bingo\บทที่ 2 Money Bingo\บทที่ 2 Money Bingo\32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1400175"/>
            <a:ext cx="1161097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E:\[Game_ธปท - สื่อการสอนความรู้ทางการเงิน]\Redesign_PPT\Redesign_ppt-02\Money Bingo\บทที่ 2 Money Bingo\บทที่ 2 Money Bingo\33-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4611" y="6872288"/>
            <a:ext cx="3819525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E:\[Game_ธปท - สื่อการสอนความรู้ทางการเงิน]\Redesign_PPT\Redesign_ppt-02\Money Bingo\บทที่ 2 Money Bingo\บทที่ 2 Money Bingo\33-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8" y="2952750"/>
            <a:ext cx="58864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E:\[Game_ธปท - สื่อการสอนความรู้ทางการเงิน]\Redesign_PPT\Redesign_ppt-02\Money Bingo\บทที่ 2 Money Bingo\บทที่ 2 Money Bingo\33-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1" y="3481387"/>
            <a:ext cx="410527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E:\[Game_ธปท - สื่อการสอนความรู้ทางการเงิน]\Redesign_PPT\Redesign_ppt-02\Money Bingo\บทที่ 2 Money Bingo\บทที่ 2 Money Bingo\33-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1" y="6062662"/>
            <a:ext cx="4105275" cy="307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E:\[Game_ธปท - สื่อการสอนความรู้ทางการเงิน]\Redesign_PPT\Redesign_ppt-02\Money Bingo\บทที่ 2 Money Bingo\บทที่ 2 Money Bingo\33-6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4611" y="3762375"/>
            <a:ext cx="3819525" cy="294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E:\[Game_ธปท - สื่อการสอนความรู้ทางการเงิน]\Redesign_PPT\Redesign_ppt-02\Money Bingo\บทที่ 2 Money Bingo\บทที่ 2 Money Bingo\33-5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86" y="3762375"/>
            <a:ext cx="98012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23169C3C-8B58-4A21-8999-748D405A8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44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7488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[Game_ธปท - สื่อการสอนความรู้ทางการเงิน]\Redesign_PPT\Redesign_ppt-02\Money Bingo\บทที่ 2 Money Bingo\บทที่ 2 Money Bingo\34-1.jpg">
            <a:extLst>
              <a:ext uri="{FF2B5EF4-FFF2-40B4-BE49-F238E27FC236}">
                <a16:creationId xmlns:a16="http://schemas.microsoft.com/office/drawing/2014/main" id="{A8249C77-0581-4FC6-9E45-CF470D212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B1427159-DAF7-4F17-BC15-CEDDC2E80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01600" y="9418184"/>
            <a:ext cx="4114800" cy="547688"/>
          </a:xfrm>
        </p:spPr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45</a:t>
            </a:fld>
            <a:endParaRPr lang="th-TH" sz="210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7DA04E-BB4C-4BCD-BB67-05FCC03C8E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651" y="1410054"/>
            <a:ext cx="9134475" cy="17621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260B8EE-0184-43D4-BEF8-94BC5440D7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648" y="3334217"/>
            <a:ext cx="3876675" cy="17335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4EC9E8-E9F0-455E-903D-809989C337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122" y="2833913"/>
            <a:ext cx="6248400" cy="8096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34D7E02-44EA-439F-B545-6B9577137B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062" y="5448235"/>
            <a:ext cx="2038350" cy="15716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AF70143-237C-4882-AB02-F577822522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363" y="4463102"/>
            <a:ext cx="809625" cy="1447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87A202A-8DFC-48B0-85B9-4FD4691F01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648" y="7138702"/>
            <a:ext cx="3667125" cy="23050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E4B5F80-05E8-4028-AFB6-85B90B2AC1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839" y="5067397"/>
            <a:ext cx="1562100" cy="27908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50A4D9A-8E97-4E9B-82D5-6E3180C96D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160" y="1660548"/>
            <a:ext cx="6677025" cy="78105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06B8523-CAD3-4188-80D3-203F4626C1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738" y="3355971"/>
            <a:ext cx="501967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8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[Game_ธปท - สื่อการสอนความรู้ทางการเงิน]\Redesign_PPT\Redesign_ppt-02\Money Bingo\บทที่ 2 Money Bingo\บทที่ 2 Money Bingo\31-1.jpg">
            <a:extLst>
              <a:ext uri="{FF2B5EF4-FFF2-40B4-BE49-F238E27FC236}">
                <a16:creationId xmlns:a16="http://schemas.microsoft.com/office/drawing/2014/main" id="{AE47939E-14AC-43D2-A482-D4169A91B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262C9912-2BF5-4CF4-AAB4-B7B74A6EE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01600" y="9418184"/>
            <a:ext cx="4114800" cy="547688"/>
          </a:xfrm>
        </p:spPr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46</a:t>
            </a:fld>
            <a:endParaRPr lang="th-TH" sz="210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F607D6-8E54-4BFA-9F39-3D784A7131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651" y="1410054"/>
            <a:ext cx="9134475" cy="1762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01DADB-DC14-4A5F-91BB-FDF1A67DB6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182" y="2817196"/>
            <a:ext cx="4886325" cy="819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E3F216-791A-4EDF-A9CD-FEBB1A1585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79" y="3518263"/>
            <a:ext cx="9144000" cy="61055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7DCE8F-EF5E-49FB-8D9A-04F5F38A3C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196" y="3782183"/>
            <a:ext cx="6819900" cy="7143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8B694C-7AB5-4F42-A514-A7E334EBD5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196" y="4904327"/>
            <a:ext cx="6819900" cy="8572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862998C-2715-43F6-B708-47378469A9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604" y="6155698"/>
            <a:ext cx="7343775" cy="1066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58F1DE5-16CF-4BF0-AB2B-0E29CC430D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196" y="7223411"/>
            <a:ext cx="5848350" cy="7048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04445C6-C025-4A8E-834F-34BEDD83452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604" y="8421501"/>
            <a:ext cx="584835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85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[Game_ธปท - สื่อการสอนความรู้ทางการเงิน]\Redesign_PPT\Redesign_ppt-02\Money Bingo\บทที่ 2 Money Bingo\บทที่ 2 Money Bingo\31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[Game_ธปท - สื่อการสอนความรู้ทางการเงิน]\Redesign_PPT\Redesign_ppt-02\Money Bingo\บทที่ 2 Money Bingo\บทที่ 2 Money Bingo\35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443" y="2898857"/>
            <a:ext cx="467677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E:\[Game_ธปท - สื่อการสอนความรู้ทางการเงิน]\Redesign_PPT\Redesign_ppt-02\Money Bingo\บทที่ 2 Money Bingo\บทที่ 2 Money Bingo\34-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547812"/>
            <a:ext cx="880110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E:\[Game_ธปท - สื่อการสอนความรู้ทางการเงิน]\Redesign_PPT\Redesign_ppt-02\Money Bingo\บทที่ 2 Money Bingo\บทที่ 2 Money Bingo\36-3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" b="-1"/>
          <a:stretch/>
        </p:blipFill>
        <p:spPr bwMode="auto">
          <a:xfrm>
            <a:off x="561138" y="1246773"/>
            <a:ext cx="16668751" cy="843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E:\[Game_ธปท - สื่อการสอนความรู้ทางการเงิน]\Redesign_PPT\Redesign_ppt-02\Money Bingo\บทที่ 2 Money Bingo\บทที่ 2 Money Bingo\36-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493" y="5764628"/>
            <a:ext cx="248602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E:\[Game_ธปท - สื่อการสอนความรู้ทางการเงิน]\Redesign_PPT\Redesign_ppt-02\Money Bingo\บทที่ 2 Money Bingo\บทที่ 2 Money Bingo\36-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556" y="6606087"/>
            <a:ext cx="19240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E:\[Game_ธปท - สื่อการสอนความรู้ทางการเงิน]\Redesign_PPT\Redesign_ppt-02\Money Bingo\บทที่ 2 Money Bingo\บทที่ 2 Money Bingo\36-6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556" y="7288127"/>
            <a:ext cx="12287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E:\[Game_ธปท - สื่อการสอนความรู้ทางการเงิน]\Redesign_PPT\Redesign_ppt-02\Money Bingo\บทที่ 2 Money Bingo\บทที่ 2 Money Bingo\36-7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748" y="4835189"/>
            <a:ext cx="830580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E:\[Game_ธปท - สื่อการสอนความรู้ทางการเงิน]\Redesign_PPT\Redesign_ppt-02\Money Bingo\บทที่ 2 Money Bingo\บทที่ 2 Money Bingo\36-8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437" y="6364202"/>
            <a:ext cx="830580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E:\[Game_ธปท - สื่อการสอนความรู้ทางการเงิน]\Redesign_PPT\Redesign_ppt-02\Money Bingo\บทที่ 2 Money Bingo\บทที่ 2 Money Bingo\36-9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748" y="7516227"/>
            <a:ext cx="83058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7A050490-35F0-43C2-A7A0-0FC0AC06E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47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983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F5524EE-F86A-4B50-B59D-2162EDC37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57E1A56-8F6D-4EC7-90EB-E0A37B48D3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840" y="794302"/>
            <a:ext cx="14344650" cy="8724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42B546-C0A1-4F14-A85D-AEB3CB7208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274" y="1446557"/>
            <a:ext cx="7058025" cy="1695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129B57-9F97-48F8-9C7B-5FDE3D6BFA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927" y="3398146"/>
            <a:ext cx="4438650" cy="866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52D59F-2020-44B3-A248-27DF11834B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143" y="3269973"/>
            <a:ext cx="5772150" cy="990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FFAD02-CA16-43C9-BE0B-50F8E503E5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28" y="4608442"/>
            <a:ext cx="6543675" cy="34004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D31840-0C71-4F72-A306-B31B67D42D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012" y="5389491"/>
            <a:ext cx="1019175" cy="18383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B4BDEF0-2930-4155-A272-43B57A271AB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910" y="5424691"/>
            <a:ext cx="5676900" cy="3048000"/>
          </a:xfrm>
          <a:prstGeom prst="rect">
            <a:avLst/>
          </a:prstGeom>
        </p:spPr>
      </p:pic>
      <p:sp>
        <p:nvSpPr>
          <p:cNvPr id="12" name="Slide Number Placeholder 8">
            <a:extLst>
              <a:ext uri="{FF2B5EF4-FFF2-40B4-BE49-F238E27FC236}">
                <a16:creationId xmlns:a16="http://schemas.microsoft.com/office/drawing/2014/main" id="{DD0DBAD3-F02C-4762-BFE9-088127994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48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630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384478-1B7F-4EBE-A0A2-52611BAEF0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DD1E98E-40F6-46B9-86E7-EF2B0D4883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75" y="5428693"/>
            <a:ext cx="5000625" cy="1924050"/>
          </a:xfrm>
          <a:prstGeom prst="rect">
            <a:avLst/>
          </a:prstGeom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CE50CC7D-FB63-47C5-9B82-11A2E0BBB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01600" y="9418184"/>
            <a:ext cx="4114800" cy="547688"/>
          </a:xfrm>
        </p:spPr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49</a:t>
            </a:fld>
            <a:endParaRPr lang="th-TH" sz="210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03CBC3-2881-4709-919A-ED36E8C09C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144" y="1368359"/>
            <a:ext cx="9677400" cy="18573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C734FBC-9A0C-419D-938B-3485843BF9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674" y="5335117"/>
            <a:ext cx="2809875" cy="8763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748ABA8-9F2D-409D-B6A0-399891F12C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3318" y="6042824"/>
            <a:ext cx="2838450" cy="7429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23033A7-412D-4704-9E5C-AF035F4B1E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884" y="5368311"/>
            <a:ext cx="2257425" cy="14287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87DD654-0ECB-4842-9EA6-11E1B669F5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168" y="2728961"/>
            <a:ext cx="8515350" cy="32670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5DF53CB-7A60-46C9-AE84-56F4F2E1F9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098" y="2667660"/>
            <a:ext cx="7686675" cy="37719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24909F4-6668-42B0-964D-F42D5642EC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220" y="6414299"/>
            <a:ext cx="5829300" cy="353377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E26591B-F768-48E2-8269-336E08AEB65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388" y="6157124"/>
            <a:ext cx="6029325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6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74421F-17A8-4B5C-A3F0-7DB4699EEF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A679A5-B629-418A-BDBB-42B0A17349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62" y="3848100"/>
            <a:ext cx="13858875" cy="2590800"/>
          </a:xfrm>
          <a:prstGeom prst="rect">
            <a:avLst/>
          </a:prstGeom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1A14BC7E-88A0-4F85-B6F8-5251CEBE7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5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244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2C8571B-DAFF-4D64-B695-627D3344F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2D159A-A2D2-490B-933A-62C85D12A2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953" y="1532904"/>
            <a:ext cx="9772650" cy="1628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646681-E2D2-47FD-9808-55F05533E3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242" y="2865161"/>
            <a:ext cx="4448175" cy="60674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EA5B02-14B5-4C25-94AA-4FACA4A90A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707" y="5033134"/>
            <a:ext cx="4429125" cy="3886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651D3F-8AB0-432C-B223-A4CEDB6CA2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713" y="5019882"/>
            <a:ext cx="3962400" cy="3886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13CE648-A487-49A1-B322-7B13EC14A2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530" y="3007621"/>
            <a:ext cx="6886575" cy="2447925"/>
          </a:xfrm>
          <a:prstGeom prst="rect">
            <a:avLst/>
          </a:prstGeom>
        </p:spPr>
      </p:pic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94B63D75-B894-4F2C-ACFE-99E3CC77E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50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6061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3C77EA-6EF7-493A-ABC6-885849FD30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CF68B0-EE99-4DCF-888F-56E6C924B9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777" y="5257406"/>
            <a:ext cx="11439525" cy="161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15C7FA-1A12-48D5-B58C-F2953BED4E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7662" y="1547191"/>
            <a:ext cx="5953125" cy="4038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FD31CC-EDA5-4595-B41D-5CE6418A5E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353" y="4927737"/>
            <a:ext cx="857250" cy="8572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0C7F64-0E28-450D-BD19-2D22834DAC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02" y="7074279"/>
            <a:ext cx="5448300" cy="26479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0D49EBB-25BA-4557-9980-BD704305E0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15" y="6209469"/>
            <a:ext cx="8096250" cy="2571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567E36-AEF0-4617-90E6-B8819D9BD23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4" b="-1"/>
          <a:stretch/>
        </p:blipFill>
        <p:spPr>
          <a:xfrm>
            <a:off x="11425031" y="2542032"/>
            <a:ext cx="5953125" cy="3043759"/>
          </a:xfrm>
          <a:prstGeom prst="rect">
            <a:avLst/>
          </a:prstGeom>
        </p:spPr>
      </p:pic>
      <p:sp>
        <p:nvSpPr>
          <p:cNvPr id="20" name="Slide Number Placeholder 8">
            <a:extLst>
              <a:ext uri="{FF2B5EF4-FFF2-40B4-BE49-F238E27FC236}">
                <a16:creationId xmlns:a16="http://schemas.microsoft.com/office/drawing/2014/main" id="{83B1E3E8-5C55-4EBD-9B72-F08305A0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51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1253DC5-5167-4D33-A02A-305ED041B1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097" y="5057077"/>
            <a:ext cx="14201775" cy="4610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A37352-FCF2-46E8-A4A5-50FF6EABEF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88" y="2196133"/>
            <a:ext cx="451485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9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0D8B0FE-F596-4108-AA47-2F220B3A57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891CE3-B890-40EF-AEA9-510D21B80C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27" y="1596265"/>
            <a:ext cx="8553450" cy="8048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D3D3EF-AF8E-4B98-94AD-23971283EF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770" y="821013"/>
            <a:ext cx="8010525" cy="8810625"/>
          </a:xfrm>
          <a:prstGeom prst="rect">
            <a:avLst/>
          </a:prstGeom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44CD579D-16BF-4801-B6B8-DA4807D5C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52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72730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5AD4E7-08AB-46D8-9CAA-2703C59A66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4BD30C-10D4-4993-B64E-EACC4E301D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543" y="1895060"/>
            <a:ext cx="8458200" cy="2362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E34A26-5EC0-4055-9AC9-6CC1238D05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301" y="4330355"/>
            <a:ext cx="12458700" cy="42767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5DDEE9-ECAC-4AFC-B969-564A9FD96E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617" y="8593828"/>
            <a:ext cx="5610225" cy="981075"/>
          </a:xfrm>
          <a:prstGeom prst="rect">
            <a:avLst/>
          </a:prstGeom>
        </p:spPr>
      </p:pic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50AC289C-CFEB-43D1-B637-244E6B92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6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4592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A7A441-CE09-4F4E-BFE8-820C6365A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955241-FC07-4CF6-AAED-1935E78FA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75" y="2010189"/>
            <a:ext cx="10839450" cy="7353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A4B01C-8878-4EE2-B9BA-8232BB0EE7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021" y="5956852"/>
            <a:ext cx="1447800" cy="1447800"/>
          </a:xfrm>
          <a:prstGeom prst="rect">
            <a:avLst/>
          </a:prstGeom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ECE780A1-DD34-47F3-8E93-70ADF860E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7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8692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1E90DF3-5E39-461C-BD42-C6C521A58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FAEF05-35A5-47D9-91BE-ED4B859B65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854" y="2600945"/>
            <a:ext cx="923925" cy="923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87E32F-E86A-47C0-9CFC-229F097E46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779" y="2130286"/>
            <a:ext cx="7334250" cy="3429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1DA78F-9F56-489E-9C05-8A7D2FB3A1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712" y="7347916"/>
            <a:ext cx="2314575" cy="2190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836762-06E7-4529-B9BA-6C07BD39CA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944" y="4056304"/>
            <a:ext cx="5753100" cy="56197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486BC9-4B42-44EF-B817-20AAA7A99D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956" y="4056304"/>
            <a:ext cx="5753100" cy="5619750"/>
          </a:xfrm>
          <a:prstGeom prst="rect">
            <a:avLst/>
          </a:prstGeom>
        </p:spPr>
      </p:pic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F2098482-A672-4732-8A5B-90EA2D5E2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8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8006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A7A441-CE09-4F4E-BFE8-820C6365A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955241-FC07-4CF6-AAED-1935E78FA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75" y="2010189"/>
            <a:ext cx="10839450" cy="7353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A4B01C-8878-4EE2-B9BA-8232BB0EE7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978" y="3213652"/>
            <a:ext cx="1447800" cy="1447800"/>
          </a:xfrm>
          <a:prstGeom prst="rect">
            <a:avLst/>
          </a:prstGeom>
        </p:spPr>
      </p:pic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67875BE1-B4F8-49DA-BFE5-36BA31D2A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</p:spPr>
        <p:txBody>
          <a:bodyPr/>
          <a:lstStyle/>
          <a:p>
            <a:fld id="{D1406AB3-24B5-4C22-ACE1-C9E8AC839851}" type="slidenum">
              <a:rPr lang="th-TH" smtClean="0">
                <a:latin typeface="Mitr" panose="00000500000000000000" pitchFamily="2" charset="-34"/>
                <a:cs typeface="Mitr" panose="00000500000000000000" pitchFamily="2" charset="-34"/>
              </a:rPr>
              <a:t>9</a:t>
            </a:fld>
            <a:endParaRPr lang="th-TH" dirty="0"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0772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ContactEmail xmlns="http://schemas.microsoft.com/sharepoint/v3" xsi:nil="true"/>
    <PublishingVariationRelationshipLinkFieldID xmlns="http://schemas.microsoft.com/sharepoint/v3">
      <Url xsi:nil="true"/>
      <Description xsi:nil="true"/>
    </PublishingVariationRelationshipLinkFieldID>
    <PublishingPageContent xmlns="http://schemas.microsoft.com/sharepoint/v3" xsi:nil="true"/>
    <PublishingVariationGroupID xmlns="http://schemas.microsoft.com/sharepoint/v3" xsi:nil="true"/>
    <Audience xmlns="http://schemas.microsoft.com/sharepoint/v3" xsi:nil="true"/>
    <PublishingExpirationDate xmlns="http://schemas.microsoft.com/sharepoint/v3" xsi:nil="true"/>
    <PublishingContactPicture xmlns="http://schemas.microsoft.com/sharepoint/v3">
      <Url xsi:nil="true"/>
      <Description xsi:nil="true"/>
    </PublishingContactPicture>
    <PublishingStartDate xmlns="http://schemas.microsoft.com/sharepoint/v3" xsi:nil="true"/>
    <PublishingContact xmlns="http://schemas.microsoft.com/sharepoint/v3">
      <UserInfo>
        <DisplayName/>
        <AccountId xsi:nil="true"/>
        <AccountType/>
      </UserInfo>
    </PublishingContact>
    <PublishingContactName xmlns="http://schemas.microsoft.com/sharepoint/v3" xsi:nil="true"/>
    <Comments xmlns="http://schemas.microsoft.com/sharepoint/v3" xsi:nil="true"/>
    <PublishingPageLayout xmlns="http://schemas.microsoft.com/sharepoint/v3">
      <Url xsi:nil="true"/>
      <Description xsi:nil="true"/>
    </PublishingPageLayout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หน้า" ma:contentTypeID="0x010100C568DB52D9D0A14D9B2FDCC96666E9F2007948130EC3DB064584E219954237AF39007CED37F5A1B53F449234606E661A2991" ma:contentTypeVersion="58" ma:contentTypeDescription="หน้าเป็นเทมเพลตชนิดเนื้อหาของระบบที่สร้างโดยฟีเจอร์ 'ทรัพยากรในการประกาศ' ไลบรารี 'หน้า' ทั้งหมดที่สร้างโดยฟีเจอร์ 'การประกาศ' จะมีเทมเพลตคอลัมน์จาก 'หน้า' เพิ่มเข้ามา" ma:contentTypeScope="" ma:versionID="7c8be32aaa60a3b2d693ead9949f875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87fa69440cba28bdc974107e53592b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Comments" minOccurs="0"/>
                <xsd:element ref="ns1:PublishingStartDate" minOccurs="0"/>
                <xsd:element ref="ns1:PublishingExpirationDate" minOccurs="0"/>
                <xsd:element ref="ns1:PublishingContact" minOccurs="0"/>
                <xsd:element ref="ns1:PublishingContactEmail" minOccurs="0"/>
                <xsd:element ref="ns1:PublishingContactName" minOccurs="0"/>
                <xsd:element ref="ns1:PublishingContactPicture" minOccurs="0"/>
                <xsd:element ref="ns1:PublishingPageLayout" minOccurs="0"/>
                <xsd:element ref="ns1:PublishingVariationGroupID" minOccurs="0"/>
                <xsd:element ref="ns1:PublishingVariationRelationshipLinkFieldID" minOccurs="0"/>
                <xsd:element ref="ns1:Audience" minOccurs="0"/>
                <xsd:element ref="ns1:PublishingPageCont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omments" ma:index="8" nillable="true" ma:displayName="ข้อคิดเห็น" ma:internalName="Comments">
      <xsd:simpleType>
        <xsd:restriction base="dms:Note">
          <xsd:maxLength value="255"/>
        </xsd:restriction>
      </xsd:simpleType>
    </xsd:element>
    <xsd:element name="PublishingStartDate" ma:index="9" nillable="true" ma:displayName="กำหนดการวันที่เริ่ม" ma:description="วันที่เริ่มต้นของการจัดกำหนดการคือคอลัมน์ของไซต์ที่สร้างขึ้นโดยฟีเจอร์การเผยแพร่ ซึ่งใช้เพื่อระบุวันที่และเวลาที่หน้านี้จะปรากฏให้ผู้เยี่ยมชมไซต์เห็นเป็นครั้งแรก" ma:hidden="true" ma:internalName="PublishingStartDate">
      <xsd:simpleType>
        <xsd:restriction base="dms:Unknown"/>
      </xsd:simpleType>
    </xsd:element>
    <xsd:element name="PublishingExpirationDate" ma:index="10" nillable="true" ma:displayName="กำหนดการวันที่สิ้นสุด" ma:description="การจัดกำหนดการวันสิ้นสุดคือคอลัมน์ของไซต์ที่สร้างขึ้นโดยฟีเจอร์การเผยแพร่ ซึ่งใช้เพื่อระบุวันที่และเวลาที่หน้านี้จะไม่ปรากฏให้ผู้เยี่ยมชมไซต์เห็นอีกต่อไป" ma:hidden="true" ma:internalName="PublishingExpirationDate">
      <xsd:simpleType>
        <xsd:restriction base="dms:Unknown"/>
      </xsd:simpleType>
    </xsd:element>
    <xsd:element name="PublishingContact" ma:index="11" nillable="true" ma:displayName="ที่ติดต่อ" ma:description="ที่ติดต่อคือคอลัมน์ของไซต์ที่สร้างขึ้นโดยฟีเจอร์การเผยแพร่ ซึ่งใช้บนชนิดเนื้อหาของหน้าเป็นบุคคลหรือกลุ่มที่เป็นที่ติดต่อสำหรับหน้า" ma:list="UserInfo" ma:internalName="PublishingContact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ublishingContactEmail" ma:index="12" nillable="true" ma:displayName="ที่อยู่อีเมลที่ติดต่อ" ma:description="ที่อยู่อีเมลของที่ติดต่อคือคอลัมน์ของไซต์ที่สร้างขึ้นโดยฟีเจอร์การเผยแพร่ ซึ่งใช้บนชนิดเนื้อหาของหน้าเป็นอยู่อีเมลของบุคคลหรือกลุ่มที่เป็นที่ติดต่อสำหรับหน้า" ma:internalName="PublishingContactEmail">
      <xsd:simpleType>
        <xsd:restriction base="dms:Text">
          <xsd:maxLength value="255"/>
        </xsd:restriction>
      </xsd:simpleType>
    </xsd:element>
    <xsd:element name="PublishingContactName" ma:index="13" nillable="true" ma:displayName="ชื่อที่ติดต่อ" ma:description="ชื่อที่ติดต่อคือคอลัมน์ของไซต์ที่สร้างขึ้นโดยฟีเจอร์การเผยแพร่ ซึ่งใช้บนชนิดเนื้อหาของหน้าเป็นชื่อของบุคคลหรือกลุ่มที่เป็นที่ติดต่อสำหรับหน้า" ma:internalName="PublishingContactName">
      <xsd:simpleType>
        <xsd:restriction base="dms:Text">
          <xsd:maxLength value="255"/>
        </xsd:restriction>
      </xsd:simpleType>
    </xsd:element>
    <xsd:element name="PublishingContactPicture" ma:index="14" nillable="true" ma:displayName="รูปภาพที่ติดต่อ" ma:description="รูปภาพของที่ติดต่อคือคอลัมน์ของไซต์ที่สร้างขึ้นโดยฟีเจอร์การเผยแพร่ ซึ่งใช้บนชนิดเนื้อหาของหน้าเป็นรูปภาพของผู้ใช้หรือกลุ่มที่เป็นที่ติดต่อสำหรับหน้า" ma:format="Image" ma:internalName="PublishingContactPictur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PageLayout" ma:index="15" nillable="true" ma:displayName="เค้าโครงหน้า" ma:description="" ma:internalName="PublishingPageLayout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VariationGroupID" ma:index="16" nillable="true" ma:displayName="ID ของกลุ่มชุดรูปแบบ" ma:description="" ma:hidden="true" ma:internalName="PublishingVariationGroupID">
      <xsd:simpleType>
        <xsd:restriction base="dms:Text">
          <xsd:maxLength value="255"/>
        </xsd:restriction>
      </xsd:simpleType>
    </xsd:element>
    <xsd:element name="PublishingVariationRelationshipLinkFieldID" ma:index="17" nillable="true" ma:displayName="ลิงก์ความสัมพันธ์ของชุดรูปแบบ" ma:description="" ma:hidden="true" ma:internalName="PublishingVariationRelationshipLinkFieldID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udience" ma:index="18" nillable="true" ma:displayName="ผู้ชมเป้าหมาย" ma:description="ผู้ชมเป้าหมายคือคอลัมน์ของไซต์ที่สร้างขึ้นโดยฟีเจอร์การเผยแพร่ ซึ่งใช้ในการระบุผู้ชมซึ่งเป็นเป้าหมายที่หน้านี้กำหนดไว้" ma:internalName="Audience">
      <xsd:simpleType>
        <xsd:restriction base="dms:Unknown"/>
      </xsd:simpleType>
    </xsd:element>
    <xsd:element name="PublishingPageContent" ma:index="19" nillable="true" ma:displayName="เนื้อหาในหน้า" ma:description="เนื้อหาของหน้าคือคอลัมน์ของไซต์ที่สร้างขึ้นโดยฟีเจอร์การเผยแพร่ ซึ่งใช้บนชนิดเนื้อหาของหน้าบทความเป็นเนื้อหาของหน้า" ma:internalName="PublishingPageConte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ชนิดเนื้อหา"/>
        <xsd:element ref="dc:title" minOccurs="0" maxOccurs="1" ma:index="4" ma:displayName="ชื่อเรื่อง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A37E0C-2A55-4AE6-BF62-52088D089F65}">
  <ds:schemaRefs>
    <ds:schemaRef ds:uri="http://schemas.microsoft.com/office/2006/metadata/properties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sharepoint/v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E061480-B3B1-4773-B4D3-654127B178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68D9EE-1BF1-4213-BA7E-1CA5C78DA8B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822</TotalTime>
  <Words>4080</Words>
  <Application>Microsoft Office PowerPoint</Application>
  <PresentationFormat>Custom</PresentationFormat>
  <Paragraphs>398</Paragraphs>
  <Slides>52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Angsana New</vt:lpstr>
      <vt:lpstr>Arial</vt:lpstr>
      <vt:lpstr>Browallia New</vt:lpstr>
      <vt:lpstr>BrowalliaUPC</vt:lpstr>
      <vt:lpstr>Calibri</vt:lpstr>
      <vt:lpstr>Calibri Light</vt:lpstr>
      <vt:lpstr>Cordia New</vt:lpstr>
      <vt:lpstr>Mitr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มานิตา รัตนสัจธรรม</cp:lastModifiedBy>
  <cp:revision>142</cp:revision>
  <dcterms:created xsi:type="dcterms:W3CDTF">2020-07-22T06:43:31Z</dcterms:created>
  <dcterms:modified xsi:type="dcterms:W3CDTF">2020-10-22T10:31:22Z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7ef099a-7fa4-4e34-953d-f6f34188ebfd_Enabled">
    <vt:lpwstr>true</vt:lpwstr>
  </property>
  <property fmtid="{D5CDD505-2E9C-101B-9397-08002B2CF9AE}" pid="3" name="MSIP_Label_57ef099a-7fa4-4e34-953d-f6f34188ebfd_SetDate">
    <vt:lpwstr>2020-07-29T02:48:14Z</vt:lpwstr>
  </property>
  <property fmtid="{D5CDD505-2E9C-101B-9397-08002B2CF9AE}" pid="4" name="MSIP_Label_57ef099a-7fa4-4e34-953d-f6f34188ebfd_Method">
    <vt:lpwstr>Standard</vt:lpwstr>
  </property>
  <property fmtid="{D5CDD505-2E9C-101B-9397-08002B2CF9AE}" pid="5" name="MSIP_Label_57ef099a-7fa4-4e34-953d-f6f34188ebfd_Name">
    <vt:lpwstr>Internal</vt:lpwstr>
  </property>
  <property fmtid="{D5CDD505-2E9C-101B-9397-08002B2CF9AE}" pid="6" name="MSIP_Label_57ef099a-7fa4-4e34-953d-f6f34188ebfd_SiteId">
    <vt:lpwstr>db27cba9-535b-4797-bd0b-1b1d889f3898</vt:lpwstr>
  </property>
  <property fmtid="{D5CDD505-2E9C-101B-9397-08002B2CF9AE}" pid="7" name="MSIP_Label_57ef099a-7fa4-4e34-953d-f6f34188ebfd_ActionId">
    <vt:lpwstr>426464b2-89c6-4beb-b1fe-50820323550b</vt:lpwstr>
  </property>
  <property fmtid="{D5CDD505-2E9C-101B-9397-08002B2CF9AE}" pid="8" name="MSIP_Label_57ef099a-7fa4-4e34-953d-f6f34188ebfd_ContentBits">
    <vt:lpwstr>0</vt:lpwstr>
  </property>
  <property fmtid="{D5CDD505-2E9C-101B-9397-08002B2CF9AE}" pid="9" name="ContentTypeId">
    <vt:lpwstr>0x010100C568DB52D9D0A14D9B2FDCC96666E9F2007948130EC3DB064584E219954237AF39007CED37F5A1B53F449234606E661A2991</vt:lpwstr>
  </property>
  <property fmtid="{D5CDD505-2E9C-101B-9397-08002B2CF9AE}" pid="10" name="Order">
    <vt:r8>75700</vt:r8>
  </property>
  <property fmtid="{D5CDD505-2E9C-101B-9397-08002B2CF9AE}" pid="11" name="FCCPageContent1">
    <vt:lpwstr/>
  </property>
  <property fmtid="{D5CDD505-2E9C-101B-9397-08002B2CF9AE}" pid="12" name="FCCPageContent6">
    <vt:lpwstr/>
  </property>
  <property fmtid="{D5CDD505-2E9C-101B-9397-08002B2CF9AE}" pid="13" name="xd_Signature">
    <vt:bool>false</vt:bool>
  </property>
  <property fmtid="{D5CDD505-2E9C-101B-9397-08002B2CF9AE}" pid="14" name="PublishingPageImage">
    <vt:lpwstr/>
  </property>
  <property fmtid="{D5CDD505-2E9C-101B-9397-08002B2CF9AE}" pid="15" name="FCCPageContent4">
    <vt:lpwstr/>
  </property>
  <property fmtid="{D5CDD505-2E9C-101B-9397-08002B2CF9AE}" pid="16" name="FCCPageContent9">
    <vt:lpwstr/>
  </property>
  <property fmtid="{D5CDD505-2E9C-101B-9397-08002B2CF9AE}" pid="17" name="xd_ProgID">
    <vt:lpwstr/>
  </property>
  <property fmtid="{D5CDD505-2E9C-101B-9397-08002B2CF9AE}" pid="18" name="_SourceUrl">
    <vt:lpwstr/>
  </property>
  <property fmtid="{D5CDD505-2E9C-101B-9397-08002B2CF9AE}" pid="19" name="_SharedFileIndex">
    <vt:lpwstr/>
  </property>
  <property fmtid="{D5CDD505-2E9C-101B-9397-08002B2CF9AE}" pid="20" name="FCCPageContent7">
    <vt:lpwstr/>
  </property>
  <property fmtid="{D5CDD505-2E9C-101B-9397-08002B2CF9AE}" pid="21" name="ContactPerson">
    <vt:lpwstr/>
  </property>
  <property fmtid="{D5CDD505-2E9C-101B-9397-08002B2CF9AE}" pid="22" name="HeaderStyleDefinitions">
    <vt:lpwstr/>
  </property>
  <property fmtid="{D5CDD505-2E9C-101B-9397-08002B2CF9AE}" pid="23" name="FCCPageContent2">
    <vt:lpwstr/>
  </property>
  <property fmtid="{D5CDD505-2E9C-101B-9397-08002B2CF9AE}" pid="24" name="TemplateUrl">
    <vt:lpwstr/>
  </property>
  <property fmtid="{D5CDD505-2E9C-101B-9397-08002B2CF9AE}" pid="25" name="FCCPageContent5">
    <vt:lpwstr/>
  </property>
  <property fmtid="{D5CDD505-2E9C-101B-9397-08002B2CF9AE}" pid="26" name="FCCPageContent8">
    <vt:lpwstr/>
  </property>
  <property fmtid="{D5CDD505-2E9C-101B-9397-08002B2CF9AE}" pid="27" name="FCCPageContent3">
    <vt:lpwstr/>
  </property>
</Properties>
</file>