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2" r:id="rId5"/>
  </p:sldMasterIdLst>
  <p:notesMasterIdLst>
    <p:notesMasterId r:id="rId27"/>
  </p:notesMasterIdLst>
  <p:sldIdLst>
    <p:sldId id="290" r:id="rId6"/>
    <p:sldId id="289" r:id="rId7"/>
    <p:sldId id="363" r:id="rId8"/>
    <p:sldId id="291" r:id="rId9"/>
    <p:sldId id="316" r:id="rId10"/>
    <p:sldId id="351" r:id="rId11"/>
    <p:sldId id="317" r:id="rId12"/>
    <p:sldId id="348" r:id="rId13"/>
    <p:sldId id="354" r:id="rId14"/>
    <p:sldId id="355" r:id="rId15"/>
    <p:sldId id="335" r:id="rId16"/>
    <p:sldId id="356" r:id="rId17"/>
    <p:sldId id="357" r:id="rId18"/>
    <p:sldId id="358" r:id="rId19"/>
    <p:sldId id="359" r:id="rId20"/>
    <p:sldId id="361" r:id="rId21"/>
    <p:sldId id="362" r:id="rId22"/>
    <p:sldId id="318" r:id="rId23"/>
    <p:sldId id="299" r:id="rId24"/>
    <p:sldId id="331" r:id="rId25"/>
    <p:sldId id="332" r:id="rId26"/>
  </p:sldIdLst>
  <p:sldSz cx="18288000" cy="10287000"/>
  <p:notesSz cx="6858000" cy="1895475"/>
  <p:defaultTextStyle>
    <a:defPPr>
      <a:defRPr lang="th-TH"/>
    </a:defPPr>
    <a:lvl1pPr marL="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5D"/>
    <a:srgbClr val="49BDEE"/>
    <a:srgbClr val="FF00FF"/>
    <a:srgbClr val="00B09B"/>
    <a:srgbClr val="8037B7"/>
    <a:srgbClr val="C13018"/>
    <a:srgbClr val="ED7D31"/>
    <a:srgbClr val="FFC000"/>
    <a:srgbClr val="B17ED8"/>
    <a:srgbClr val="F6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64" autoAdjust="0"/>
  </p:normalViewPr>
  <p:slideViewPr>
    <p:cSldViewPr snapToGrid="0">
      <p:cViewPr varScale="1">
        <p:scale>
          <a:sx n="51" d="100"/>
          <a:sy n="51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393700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2228" y="3888942"/>
            <a:ext cx="6038368" cy="592874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(ต่อ)</a:t>
            </a:r>
          </a:p>
          <a:p>
            <a:pPr indent="-192087">
              <a:spcBef>
                <a:spcPts val="600"/>
              </a:spcBef>
              <a:tabLst>
                <a:tab pos="265113" algn="l"/>
              </a:tabLst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1.2 แยกรายจ่ายจำเป็นกับไม่จำเป็น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ในการจัดทำบันทึกรายรับ-รายจ่าย ควรแยกรายจ่ายจำเป็นกับไม่จำเป็นด้วย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เพื่อให้รู้ว่าใช้จ่ายไปกับสิ่งที่ไม่ควรซื้อหรือไม่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หลักการง่าย ๆ ที่ใช้สังเกตว่ารายจ่ายไหนจำเป็นหรือไม่จำเป็นก็คือ</a:t>
            </a: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 สำคัญ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สำหรับดำรงชีวิต จึงไม่สามารถตัดออกไปได้ เช่น ค่าอาหาร ค่าผ่อนหรือเช่าที่อยู่อาศัย และค่าใช้จ่ายในการเดินทาง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รายจ่ายที่ไม่ได้มีความสำคัญต่อชีวิต 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มีหรือไม่มีก็ได้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แต่เกิดขึ้นเพราะความรู้สึก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ค่าอาหารมื้อพิเศษ ค่าหวย ค่าเหล้า และค่าบุหรี่ </a:t>
            </a:r>
          </a:p>
          <a:p>
            <a:pPr marL="1081088" lvl="4" indent="-188913">
              <a:buFont typeface="Arial" panose="020B0604020202020204" pitchFamily="34" charset="0"/>
              <a:buChar char="•"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แต่การใช้จ่ายในสิ่งที่ไม่จำเป็นไม่ใช่เรื่องผิด เพราะทุกคนสามารถใช้เงินในการกิน เที่ยว ชอป เพื่อหาความสุขให้กับตนเองได้ หากมีเงินเหลือเพียงพอหรือการใช้จ่ายนั้นไม่ได้ก่อให้เกิดความเดือดร้อน เช่น สร้างภาระหนี้สินจนเกินที่จะจ่ายไหว 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แต่รายจ่ายจำเป็นกับไม่จำเป็นของแต่ละคนอาจไม่เหมือนกันขึ้นอยู่กับการใช้ชีวิตของ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แต่ละคน เช่น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Notebook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เป็นสิ่งจำเป็นสำหรับผู้ขายของออนไลน์ที่เดินทางบ่อย แต่อาจ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ไม่จำเป็นสำหรับพนักงานออฟฟิศที่มีคอมพิวเตอร์แบบตั้งโต๊ะ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h-TH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จากตัวอย่างการบันทึกรายรับ-รายจ่าย ผู้สอนลองให้ผู้เรียนแยกค่าใช้จ่ายต่าง ๆ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ว่าเป็นค่าใช้จ่ายจำเป็นหรือไม่จำเป็น (ให้ถามทีละรายการ) 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ค่าเช่าหอ ค่าเดินทาง ค่าหนังสือเรียน ค่าอาหาร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ค่าแต่งรถมอเตอร์ไซค์ ค่าเครื่องสำอาง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664769"/>
            <a:ext cx="2889938" cy="255779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513601" cy="390861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2.1  เกมกล่องเพื่อนยิ้ม (ประมาณ 20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-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ลิงก์รายละเอียดกิจกรรมและอุปกรณ์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https://www.1213.or.th/th/FinDo_Toolkits/Pages/files/Activity2_1.pdf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ตารางสำหรับเกมกล่องเพื่อนยิ้ม และใบกิจกรรมตารางค่าใช้จ่าย 30 รายการ 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8163" lvl="1" indent="-809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ผู้สอนแบ่งกลุ่มผู้เรียนออกเป็น 5 กลุ่ม (อาจเปลี่ยนแปลงได้ตามความเหมาะสม)</a:t>
            </a: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แต่ละกลุ่มเลือกเลข 1-30 และใส่ลงในตาราง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ให้ครบ 9 ช่อง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ต่ละกลุ่มวิเคราะห์ค่าใช้จ่ายในใบกิจกรรมในข้อที่ตรงกับตัวเลขที่เลือกในตารางว่าเป็นรายจ่ายจำเป็นหรือไม่จำเป็น</a:t>
            </a:r>
            <a:endParaRPr lang="th-TH" sz="1600" u="sng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สรุปยอดรายจ่ายจำเป็นและไม่จำเป็นของกลุ่ม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กลุ่มที่มีรายจ่ายจำเป็นมากที่สุด หรือมีรายจ่ายไม่จำเป็นมากที่สุดออกมาวิเคราะห์รายจ่ายของกลุ่มให้ผู้เรียนคนอื่นทราบ</a:t>
            </a: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3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</a:p>
          <a:p>
            <a:pPr marL="538163" marR="0" indent="-538163" algn="l" defTabSz="914400" rtl="0" eaLnBrk="1" fontAlgn="auto" latinLnBrk="0" hangingPunct="1">
              <a:spcBef>
                <a:spcPts val="600"/>
              </a:spcBef>
              <a:buClrTx/>
              <a:buSzTx/>
              <a:tabLst>
                <a:tab pos="266700" algn="l"/>
                <a:tab pos="53816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 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2.1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แบ่งรายรับส่วนหนึ่งไปออมก่อนใช้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1 ใน 4 ของรายได้ หรืออาจเริ่มต้นที่ 10</a:t>
            </a:r>
            <a:r>
              <a:rPr lang="en-US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 แล้วค่อยนำเงินที่เหลือไปใช้จ่าย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การแบ่งออมก่อนใช้จะทำให้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มีเงินเก็บไว้ใช้ในยามฉุกเฉิน หรือสามารถนำเงินออมดังกล่าวไปลงทุนเพื่อให้เกิดผลตอบแทนงอกเงยได้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(ต่อ) โดย</a:t>
            </a:r>
          </a:p>
          <a:p>
            <a:pPr>
              <a:spcBef>
                <a:spcPts val="600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    2.2 ตั้งเป้าหมายทางการเงิน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การตั้งเป้าที่ดีควรใช้หลัก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“SMART” 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S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Specific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ระบุให้ชัดเจน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M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=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Measurable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A = Achievable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ทำสำเร็จได้ 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และรู้ว่าต้องทำอย่างไรจึงจะถึงเป้าหมาย</a:t>
            </a:r>
            <a:endParaRPr lang="en-US" sz="1600" b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R = Realistic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มีความเป็นไปได้จริง 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en-US" sz="1600" b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T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=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Time Bound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มีกำหนดระยะเวลาที่แน่ชัด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24267" y="9299044"/>
            <a:ext cx="2889938" cy="498055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531317" cy="479838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/>
                <a:cs typeface="Browallia New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/>
                <a:cs typeface="Browallia New"/>
              </a:rPr>
              <a:t>ตัวอย่างการตั้งเป้าหมายการออม เช่น </a:t>
            </a:r>
            <a:endParaRPr lang="th-TH" sz="1600" b="1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รู้ว่าจะต้อง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ทำสิ่งประดิษฐ์ในวิชาโครงการในอีก</a:t>
            </a:r>
            <a:r>
              <a:rPr lang="th-TH" sz="1600" b="1">
                <a:latin typeface="Browallia New"/>
                <a:cs typeface="Browallia New"/>
              </a:rPr>
              <a:t> 2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เดือนข้างหน้า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ก็ควร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ตั้งเป้าหมายการออม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เป็น 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ทุนทำสิ่งประดิษฐ์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”</a:t>
            </a:r>
            <a:r>
              <a:rPr lang="en-US" sz="1600" b="1">
                <a:latin typeface="Browallia New"/>
                <a:cs typeface="Browallia New"/>
              </a:rPr>
              <a:t> </a:t>
            </a:r>
            <a:endParaRPr lang="en-US" sz="1600" b="1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จากนั้น</a:t>
            </a:r>
            <a:r>
              <a:rPr lang="th-TH" sz="1600" b="1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ตรวจสอบราคาสิ่งที่ต้องการ </a:t>
            </a:r>
            <a:r>
              <a:rPr lang="th-TH" sz="1600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และอาจบวกเพิ่มอีกเล็กน้อยเผื่อราคามี</a:t>
            </a:r>
            <a:r>
              <a:rPr lang="th-TH" sz="1600" kern="1200" spc="-2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kern="1200" spc="-2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การเปลี่ยนแปลง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โดยคำนวณดูว่ามีค่าใช้จ่ายอะไรบ้าง และ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ตั้งงบประมาณที่คาดว่าจะใช้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เช่น ค่าอุปกรณ์ รวมเป็นเงิน </a:t>
            </a:r>
            <a:r>
              <a:rPr lang="th-TH" sz="1600">
                <a:latin typeface="Browallia New"/>
                <a:cs typeface="Browallia New"/>
              </a:rPr>
              <a:t>2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,000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บาท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สุดท้ายกำหนดว่า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ต้องการเงินจำนวนนั้นเมื่อใด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โดยกำหนดระยะเวลาเป็นจำนวนวัน จำนวนเดือน หรือจำนวนปีก็ได้ เช่น อีก </a:t>
            </a:r>
            <a:r>
              <a:rPr lang="th-TH" sz="1600">
                <a:latin typeface="Browallia New"/>
                <a:cs typeface="Browallia New"/>
              </a:rPr>
              <a:t>2</a:t>
            </a:r>
            <a:r>
              <a:rPr lang="en-US" sz="1600">
                <a:latin typeface="Browallia New"/>
                <a:cs typeface="Browallia New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เดือนข้างหน้า</a:t>
            </a:r>
            <a:r>
              <a:rPr lang="th-TH" sz="1600">
                <a:latin typeface="Browallia New"/>
                <a:cs typeface="Browallia New"/>
              </a:rPr>
              <a:t> </a:t>
            </a:r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สิ่งสำคัญ คือ จะต้องกำหนดเป้าให้สอดคล้องกับความสามารถในการออมและ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ไม่สร้างความกดดันจนเกินไป</a:t>
            </a:r>
            <a:r>
              <a:rPr lang="th-TH" sz="1600" b="1">
                <a:latin typeface="Browallia New"/>
                <a:cs typeface="Browallia New"/>
              </a:rPr>
              <a:t> </a:t>
            </a:r>
            <a:endParaRPr lang="th-TH" sz="1600" b="1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จากตัวอย่าง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จะเห็นได้ว่า เป้าหมายการออมต้องมี</a:t>
            </a:r>
            <a:r>
              <a:rPr lang="th-TH" sz="1600">
                <a:latin typeface="Browallia New"/>
                <a:cs typeface="Browallia New"/>
              </a:rPr>
              <a:t> 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/>
                <a:cs typeface="Browallia New"/>
              </a:rPr>
              <a:t>วัตถุประสงค์ที่ชัดเจน</a:t>
            </a:r>
            <a:r>
              <a:rPr lang="th-TH" sz="1600">
                <a:latin typeface="Browallia New"/>
                <a:cs typeface="Browallia New"/>
              </a:rPr>
              <a:t> หรือมี </a:t>
            </a: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“S = Specific”</a:t>
            </a:r>
            <a:r>
              <a:rPr lang="th-TH" sz="1600">
                <a:latin typeface="Browallia New"/>
                <a:cs typeface="Browallia New"/>
              </a:rPr>
              <a:t> </a:t>
            </a:r>
            <a:endParaRPr lang="th-TH" sz="1600" kern="1200" baseline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กำหนดจำนวนเงินที่วัดผลได้ และคาดว่าจะออมได้จริง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หรือมี </a:t>
            </a:r>
            <a: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“M = Measurable” “A = Achievable”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และ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 </a:t>
            </a: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“R = Realistic”</a:t>
            </a:r>
            <a:r>
              <a:rPr lang="en-US" sz="1600">
                <a:latin typeface="Browallia New"/>
                <a:cs typeface="Browallia New"/>
              </a:rPr>
              <a:t> </a:t>
            </a:r>
            <a:endParaRPr lang="th-TH" sz="1600" kern="1200" baseline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กำหนดระยะเวลาในการออมที่แน่ชัด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คือ มี </a:t>
            </a: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“T = Time bound”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นั่นเอง</a:t>
            </a:r>
            <a:endParaRPr lang="th-TH" sz="1600" kern="1200">
              <a:solidFill>
                <a:schemeClr val="tx1"/>
              </a:solidFill>
              <a:effectLst/>
              <a:latin typeface="Browallia New"/>
              <a:cs typeface="Browalli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7" y="4771104"/>
            <a:ext cx="5496309" cy="4657479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3 จัดทำแผนการออม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628650" marR="0" indent="-141288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หาจำนวนเงินที่ต้องออม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โดยนำจำนวนเงินที่ต้องการหารด้วยระยะเวลาในการออม ซึ่งอาจเป็นจำนวนวันหรือจำนวนเดือนก็ได้  เช่น ต้องการออมเงินเป็นทุนทำสิ่งประดิษฐ์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,000 บาท ภายในเวลา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เดือน จะต้องออมอย่างน้อยเดือนละ 1,000 บาท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pc="-2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 </a:t>
            </a:r>
            <a:r>
              <a:rPr lang="th-TH" sz="1600" kern="1200" spc="-2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เพิ่มรายได้ หรือทั้งลดรายจ่าย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และเพิ่มรายได้ ดูว่าแต่ละวิธีได้เงินเท่าไร เพียงพอกับเป้าหมายที่วางไว้หรือไม่ แล้วทำเป็นแผนการออม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ก็ดูว่าเราจะทำอย่างไรได้บ้างเพื่อให้ออมเงินอย่างน้อยเดือนละ 1</a:t>
            </a:r>
            <a:r>
              <a:rPr lang="en-US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บาท เช่น ลดค่าใช้จ่ายไม่จำเป็นที่เป็นค่าสังสรรค์ ค่าเสื้อผ้า และค่าใช้จ่ายเบ็ดเตล็ดต่าง ๆ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รายจ่ายไม่จำเป็นยังคงมีได้เพื่อให้มีความสุขในชีวิตอย่างพอดี แต่ก็ต้องวางแผนจัดสรรให้ดี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ถ้าลดรายจ่ายไม่ได้ก็ต้องเพิ่มรายได้ เพื่อให้ไปถึงเป้าหมายการออมที่ตั้งไว้</a:t>
            </a:r>
          </a:p>
          <a:p>
            <a:pPr>
              <a:defRPr/>
            </a:pPr>
            <a:endParaRPr lang="th-TH" sz="16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3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65031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4 ใช้จ่ายตามที่จัดสรรและออมตามแผน</a:t>
            </a:r>
          </a:p>
          <a:p>
            <a:pPr marL="449263" marR="0" lvl="0" indent="-153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แม้จะกำหนดเป้าหมายและจัดทำแผนดีเพียงใด แต่ถ้าไม่ทำตามอย่างเคร่งครัด หรือเผลอใจไปกับสิ่งที่ไม่ได้อยู่ในแผน การบรรลุเป้าหมายคงเป็นไปได้ยาก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เมื่อเรามีรายได้</a:t>
            </a:r>
          </a:p>
          <a:p>
            <a:pPr marL="625475" lvl="1" indent="-176213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อย่างแรกควรแบ่งออมก่อนใช้อย่างน้อย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¼ ของรายได้ หรืออาจเริ่มต้นที่ 10</a:t>
            </a:r>
            <a: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ของรายได้แล้วปรับเพิ่มขึ้น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นำเงินที่เหลือไป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ใช้จ่ายในสิ่งที่จำเป็น 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 หลังจากนั้นจึงนำไป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ใช้จ่ายที่ไม่จำเป็น </a:t>
            </a:r>
          </a:p>
          <a:p>
            <a:pPr marL="449263" marR="0" lvl="0" indent="-1539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อาจลดรายจ่ายที่ไม่จำเป็น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หรือหากมี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รายได้เหลือก็ควรนำไปออม/ลงทุนต่อ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หารายได้เสริมเพิ่มเติม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เพื่อทำให้การออมถึงเป้าหมายได้เร็วขึ้น   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0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 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449263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หมั่น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ว่าเป็นไปตามแผนหรือไม่ และสังเกตความเป็นไปได้ของแผน</a:t>
            </a:r>
          </a:p>
          <a:p>
            <a:pPr marL="449263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หากไม่เป็นไปตามแผนก็ต้อง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หาสาเหตุ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ว่าเกิดจากอะไร ทำให้ไม่สามารถทำตามแผนได้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หลังจากนั้น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หาทางแก้ไขหรือปรับแผน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ให้สอดคล้องกับสถานการณ์ที่เกิดขึ้น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หลักสำคัญในการทำตามแผน คือ ทำโดยไม่ตึงหรือไม่หย่อนจนเกินไป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ไม่ควรลดรายจ่ายโดยการอดข้าว เป็นต้น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endParaRPr lang="th-TH" sz="1600" b="1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68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643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เราเรียนรู้การตั้งเป้าหมายทางการเงินแล้ว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เรื่องต่อไปที่ทุกคนควรรู้เพื่อให้สามารถไปถึงเป้าหมายได้เร็วขึ้น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ดังนี้</a:t>
            </a:r>
          </a:p>
          <a:p>
            <a:pPr marL="358775" lvl="1" indent="-179388">
              <a:buFont typeface="+mj-lt"/>
              <a:buAutoNum type="arabicPeriod"/>
              <a:defRPr/>
            </a:pP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หากใช้เงินก่อนที่จะออม มักมีเงินเหลือออมน้อยกว่าที่ตั้งใจไว้ หรืออาจไม่เหลือออมเลย แต่ถ้ามีรายได้เข้ามาแล้วแบ่งเงินไปออมทันทีก่อนใช้จ่าย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จะช่วยให้ออมเงินได้ง่ายขึ้น 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อาจคิดไว้ล่วงหน้าว่าเงินที่แบ่งมาออมจะมีไว้สำหรับเป้าหมายอะไรบ้างและรวมกันแล้วเป็นเงินเท่าไร เช่น ออมเผื่อฉุกเฉิน หรือเพื่อซื้อของที่อยากได้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ควรเปิดบัญชีสำหรับออมเงินโดยเฉพาะ เพื่อแยกเงินที่ต้องการออมและเงินสำหรับใช้จ่ายออกจากกัน</a:t>
            </a:r>
            <a:endParaRPr lang="th-TH" sz="16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ออมอย่างน้อย 1 ใน 4 ของรายได้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เป็นอัตราส่วนที่ควรจำให้ขึ้นใจและเอามาใช้ทุกครั้งที่มีรายได้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เข้ากระเป๋า แต่ถ้ายังมีรายได้น้อยและรายจ่ายเป็นจำนวนมาก อาจเริ่มออมที่ 10% ของรายได้ก่อน</a:t>
            </a: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สร้างวินัยในการออม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โดยใช้เทคนิคการออมที่สนุกสนาน ทำได้ง่าย เพื่อสร้างแรงจูงใจให้ออมอย่างสม่ำเสมอ เช่น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เก็บส่วนลดเป็นเงินออม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เก็บเงินทอนเป็นเงินออม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เก็บเศษของรายรับไว้เป็นเงินออม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ได้แบงก์ 50 เมื่อไร หยอดใส่กระปุก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หยอดกระปุกก่อนออกจากบ้านวันละ 10 บาท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ซื้อของไม่จำเป็นเท่าไร ต้องเก็บเงินออมเท่านั้น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9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54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3683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126" y="3820848"/>
            <a:ext cx="5686652" cy="585157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เงินที่เราแบ่งไว้ออมก่อนใช้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อาจจะแยกประเภทลงอีกตามเป้าหมายการใช้เงิน ดังนี้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8463" indent="-133350">
              <a:buFont typeface="+mj-lt"/>
              <a:buAutoNum type="arabicPeriod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เงินออมเผื่อฉุกเฉิน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เป็นเงินออมลำดับแรกที่ทุกคนควรมีอย่างน้อย</a:t>
            </a:r>
            <a:r>
              <a:rPr lang="en-US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3 - 6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เท่าของรายจ่ายจำเป็นในแต่ละเดือน ที่สำคัญควรเก็บในบัญชีที่เบิกถอนได้ง่าย หากมีเหตุการณ์ไม่คาดฝันก็สามารถถอนมาใช้ได้เลย โดยไม่ต้องพึ่งพาผู้อื่น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เงินออมสำหรับรายจ่ายก้อนโต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หากรู้ล่วงหน้าว่าช่วงไหนจะต้องใช้เงินจำนวนมาก เช่น เก็บเงินดาวน์ซื้อโทรศัพท์มือถือ หรือมอเตอร์ไซค์ ควรวางแผนเก็บเงินแต่เนิ่น ๆ โดยทยอยออมเงินทุกเดือนจนเป็นก้อนใหญ่ จะได้ไม่มีภาระค่าใช้จ่ายหนักเกินไป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10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เงินออมเพื่อซื้อของที่อยากได้</a:t>
            </a:r>
            <a:r>
              <a:rPr lang="en-US" sz="1600" b="1" spc="-1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1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1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เป็นการออมเพื่อนำเงินไปใช้จ่ายในสิ่งที่ต้องการ โดยส่วนมาก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มักเป็นรายจ่ายไม่จำเป็น ซึ่งไม่ใช่เรื่องผิดหากไม่ทำให้เดือนร้อนหรือเป็นหนี้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30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เงินออมเพื่อการลงทุน</a:t>
            </a:r>
            <a:r>
              <a:rPr lang="en-US" sz="16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เป็นการออมเพื่อนำเงินไปลงทุนให้งอกเงยและสร้างความมั่นคงระยะยาว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ซึ่งการลงทุนบางประเภทอาจต้องใช้เงินก้อนและมีความเสี่ยงสูง หรือได้ผลตอบแทนน้อยกว่าที่คาด จึงควรพิจารณาให้รอบคอบก่อนตัดสินใจลงทุน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เงินออมไว้ใช้ในยามเกษียณ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ในวัยเกษียณ</a:t>
            </a:r>
            <a:r>
              <a:rPr lang="th-TH" sz="16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เป็นวัยที่คนส่วนใหญ่ไม่มีรายได้เพิ่มเติม การเก็บเงินก้อนนี้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จะทำให้คุณมีเงินใช้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ในยามเกษียณได้อย่างไม่ลำบาก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เงินออมที่ตั้งใจไว้ว่าจะเก็บสะสมไว้นาน ๆ ให้เป็นก้อนใหญ่ เช่น เงินออมสำหรับค่าใช้จ่ายก้อนโต ควรเลือกวิธีเก็บที่ยากต่อการถอนเงิน เช่น ฝากเงินไว้ในบัญชีเงินฝากประจำ หรือบัญชีที่จำกัดจำนวนครั้งในการถอน (ถ้าถอนเกินจำนวนครั้งที่กำหนดจะเสียค่าธรรมเนียม) เพื่อลดโอกาสในการถอนมาใช้ก่อนออมได้ครบตามเป้าหมาย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9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หลายคนอาจมองว่าชีวิตหลังเกษียณยังอีกไกล และไม่เห็นความจำเป็นที่จะต้องออมเงินไว้ใช้หลังเกษียณ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แต่คุณรู้หรือไม่ว่า เวลาผ่านไปเร็วกว่าที่คิด พอคิดได้ก็ถึงวัยใกล้เกษียณทำให้เก็บเงินไม่ทันแล้ว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ยิ่งเริ่มต้นออมเร็วเท่าไร ก็จะทำให้คุณมีเงินเก็บมากพอที่จะใช้ในยามเกษียณได้อย่างไม่ลำบาก และช่วยให้คุณมีอิสรภาพทางการเงินได้เร็วขึ้น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เตรียมตัวเร็ว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ก็จะเหมือนปิ่นโตรูปแรกที่มีเงินสำหรับใช้จ่าย ไปเที่ยว รักษาตัวเองในยามเจ็บป่วยได้สบาย แต่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ถ้าเตรียมบ้างไม่เตรียมบ้าง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ก็อาจจะมีเงินใช้จ่ายเฉพาะเท่าที่จำเป็น (เหมือนปิ่นโตรูปที่ 2) แต่หาก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ไม่เตรียมตัวเก็บเงินเลย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อาจไม่มีเงินใช้จ่ายในวัยเกษียณเลยก็ได้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(ปิ่นโตรูปที่ 3) ถ้าอยากได้ปิ่นโต 4 ชั้น ก็ควรเริ่มออมตั้งแต่วันนี้เลย</a:t>
            </a:r>
            <a:endParaRPr lang="en-GB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8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80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ทำไมต้องวางแผนทางการเงิน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คำถามนี้อาจอยู่ในใจใครหลาย ๆ คน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แต่อยากให้ทุกคนลองนึกดี ๆ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เรา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เคยถามตัวเองไหมว่า 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เงินไม่พอใช้ทำไงดี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แต่ละเดือนออมเงินได้เท่าไร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เราใช้เงินหมดไปกับอะไรบ้าง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600" b="1" kern="1200" baseline="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เชื่อว่าทุกคนคงเคยตั้งคำถามเหล่านี้กับตัวเองแล้วบ้าง ซึ่งก็แสดงให้เห็นว่า ถึงเวลาแล้วที่เราจะต้องคิดถึงเรื่องการวางแผนทางการเงิน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เป็นเครื่องมือที่ช่วยให้บริหารจัดการเงินได้อย่างเป็นระบบและมีประสิทธิภาพ ทำให้มีรายได้เพียงพอกับรายจ่าย มีเงินไว้ใช้ยามฉุกเฉิน มีเงินออมไว้เก็บเกี่ยวดอกผลหรือลงทุน ทำให้มีอนาคตที่มั่นคง และมีเงินไว้ใช้ในยามเกษียณ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85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623933" cy="481048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แล้วใครบ้างที่ควรวางแผนทางการเงิน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ไม่ว่าคุณจะมีอายุเท่าไร หรือทำอาชีพอะไรก็จำเป็นต้องวางแผนทางการเงินกันทั้งนั้น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เพราะเงินมีความสำคัญและจำเป็นต่อการดำรงชีวิต และช่วยสร้างฝันให้เป็นจริงได้ แม้ว่าแต่ละวัยจะมีเป้าหมายเกี่ยวกับเงินที่ต่างกัน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วัยเด็ก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ต้องปลูกฝังนิสัยการออม การวางแผนใช้จ่ายเงิน เพื่อเป็นพื้นฐานที่ดีในอนาคต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วัยทำงาน-วัยสร้างครอบครัว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เริ่มมีรายได้เป็นของตนเองและมีอิสระในการใช้จ่าย ถ้าไม่รู้จักวางแผนการเงินให้ดี โอกาสที่เงินจะรั่วไหลไปกับการกิน เที่ยว ใช้ ชอป จะเกิดขึ้นได้ง่าย  นอกจากนี้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แม้จะหาเงินได้มากขึ้น แต่คนในวัยนี้ก็จะมีภาระในการดูแลตนเองและครอบครัว ซึ่งเป็นค่าใช้จ่ายที่สูงมากเช่นกัน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วัยเกษียณ</a:t>
            </a:r>
            <a:r>
              <a:rPr lang="en-US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ส่วนใหญ่ไม่มีรายได้เพิ่มเติม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แม้ว่าภาระการเงินต่าง ๆ จะลดลง แต่อาจมีรายจ่ายในการดูแลสุขภาพมากขึ้น จึงจำเป็นต้องวางแผนให้ดีเพื่อช่วยให้มีเงินพอสำหรับดูแลตนเองได้และไม่เป็นภาระของลูกหลาน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70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หลังจากที่รู้แล้วว่าการวางแผนทางการเงินเป็นสิ่งจำเป็นและมีความสำคัญกับทุกคน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มาดูกันว่าการวางแผนทางการเงินต้องทำอย่างไร และมีขั้นตอนอะไรบ้าง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การวางแผนทางการเงินมี 5 ขั้นตอน ได้แก่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1. สำรวจตนเอง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จัดสรรเงิน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จัดทำแผนการออม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ใช้จ่ายตามที่จัดสรรและออมตามแผน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5. ปรับเปลี่ยนแผนตามสถานการณ์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ซึ่งทั้ง 5 ขั้นตอน จะพูดในรายละเอียดต่อไป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39128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1 สำรวจตนเอง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ให้สำรวจว่าตนเอง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มีรายรับ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รายจ่าย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อะไร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เท่าไรบ้างโดย</a:t>
            </a:r>
          </a:p>
          <a:p>
            <a:pPr marL="479425" marR="0" lvl="1" indent="-214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จัดทำบันทึกรายรับ-รายจ่าย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เพื่อให้เห็นภาพรวมว่ารายรับมาจากที่ใด และรายจ่ายใช้ไปกับเรื่องใดบ้าง รายจ่ายนั้นเป็นสิ่งจำเป็นหรือไม่ หลังจากนั้นก็มาสรุปว่ารายรับเพียงพอกับรายจ่ายหรือไม่ และมีเงินออมต่อเดือนมากน้อยเพียงใด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จากตัวอย่างการทำบันทึกรายรับ-รายจ่าย ช่วยให้เห็นว่า มีรายรับ 15,000 บาท มีรายจ่ายรวมกัน 13,000 บาท ซึ่งทำให้มีเงินเหลือเก็บออม 2,000 บาท 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8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7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2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0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0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518599"/>
            <a:ext cx="15773400" cy="12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หัวข้อเนื้อหา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0529"/>
            <a:ext cx="15773400" cy="598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หนี้และการบริหารจัดการหนี้</a:t>
            </a:r>
          </a:p>
          <a:p>
            <a:pPr lvl="0"/>
            <a:r>
              <a:rPr lang="en-US"/>
              <a:t>Xxxxxxxxxxxxxxxxxxxxxxxxxxx</a:t>
            </a:r>
          </a:p>
          <a:p>
            <a:pPr lvl="0"/>
            <a:r>
              <a:rPr lang="en-US"/>
              <a:t>xxxxxxxxxxxxxxxxxxxxxxxx</a:t>
            </a:r>
            <a:endParaRPr lang="th-TH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2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4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4.jp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4.jp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4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4.jpg"/><Relationship Id="rId7" Type="http://schemas.openxmlformats.org/officeDocument/2006/relationships/image" Target="../media/image63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54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4.jp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4.jp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4.jp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jp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2.jp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4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628182-5125-4983-932E-45CF7C4FE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60F79-5EB1-4F17-8824-B7108CF26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143"/>
            <a:ext cx="18283935" cy="102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BA84DE-B6DF-4121-9FE6-688CAA54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003C24-0F3F-49BC-9F4B-1AA6D6A3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10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90B63-55C0-41F4-A4E9-3C533C5B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6" y="1343736"/>
            <a:ext cx="11553825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AEBFB-5D99-47F6-BB38-D1EC2C0C3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30" y="2932111"/>
            <a:ext cx="5610225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53DF5-999E-41E1-8B50-77AD8AEA3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8" y="3508600"/>
            <a:ext cx="4048125" cy="2409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F7BB51-F537-4040-B2BB-006041C79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7" y="6078080"/>
            <a:ext cx="4048125" cy="297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AFA929-8301-4F20-AD65-12E6D98EB6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7" y="3732678"/>
            <a:ext cx="9725025" cy="5724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8832B7-6525-4BD7-B89A-C30B11B4A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658" y="3747192"/>
            <a:ext cx="3848100" cy="2943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C7A54C-B831-41BB-9E0C-B1224123FB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658" y="6886004"/>
            <a:ext cx="3848100" cy="2266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5EA920-9C70-438B-9E3B-2E82399B4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742" y="4727160"/>
            <a:ext cx="1390650" cy="361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916197-4742-42E1-9679-A5247F30FC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64" y="5125218"/>
            <a:ext cx="1562100" cy="352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A85D7C-4ECF-4777-A558-227D2FD09F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90" y="5494405"/>
            <a:ext cx="2095500" cy="3714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4507D9-4C27-4D79-A1AF-0F719CCE02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64" y="5891129"/>
            <a:ext cx="1390650" cy="333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D1535B-606E-463B-B99A-5C4340ADC4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90" y="7860274"/>
            <a:ext cx="2924175" cy="3714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5E44E5-1531-4556-BCAD-8EB6C43001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97" y="8260778"/>
            <a:ext cx="2143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B2C3F-846C-4759-AC61-06E324F44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500"/>
            <a:ext cx="18286223" cy="10286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2FC595-1EC1-4314-93A0-4FA1A80D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11</a:t>
            </a:fld>
            <a:endParaRPr lang="th-TH" sz="21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684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A832F-61F9-423C-ADC5-2E4BF92BA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1427159-DAF7-4F17-BC15-CEDDC2E8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12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DA04E-BB4C-4BCD-BB67-05FCC03C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0B8EE-0184-43D4-BEF8-94BC5440D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3334217"/>
            <a:ext cx="3876675" cy="1733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EC9E8-E9F0-455E-903D-809989C33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2" y="2833913"/>
            <a:ext cx="6248400" cy="809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D7E02-44EA-439F-B545-6B9577137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62" y="5448235"/>
            <a:ext cx="2038350" cy="1571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70143-237C-4882-AB02-F577822522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63" y="4463102"/>
            <a:ext cx="809625" cy="144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7A202A-8DFC-48B0-85B9-4FD4691F0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7138702"/>
            <a:ext cx="3667125" cy="2305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4B5F80-05E8-4028-AFB6-85B90B2AC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39" y="5067397"/>
            <a:ext cx="1562100" cy="2790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0A4D9A-8E97-4E9B-82D5-6E3180C96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160" y="1660548"/>
            <a:ext cx="6677025" cy="781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6B8523-CAD3-4188-80D3-203F4626C1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8" y="3355971"/>
            <a:ext cx="5019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D41EAF-09FA-46D7-A6CB-B7DFE848F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62C9912-2BF5-4CF4-AAB4-B7B74A6E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13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607D6-8E54-4BFA-9F39-3D784A713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1DADB-DC14-4A5F-91BB-FDF1A67DB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2" y="2817196"/>
            <a:ext cx="4886325" cy="81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3F216-791A-4EDF-A9CD-FEBB1A158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9" y="3518263"/>
            <a:ext cx="9144000" cy="610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DCE8F-EF5E-49FB-8D9A-04F5F38A3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3782183"/>
            <a:ext cx="6819900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8B694C-7AB5-4F42-A514-A7E334EBD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4904327"/>
            <a:ext cx="681990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2998C-2715-43F6-B708-47378469A9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6155698"/>
            <a:ext cx="7343775" cy="106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8F1DE5-16CF-4BF0-AB2B-0E29CC430D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7223411"/>
            <a:ext cx="5848350" cy="704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4445C6-C025-4A8E-834F-34BEDD834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8421501"/>
            <a:ext cx="58483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502DA-C169-4E23-A44E-E1163833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E731-7060-4E3A-B579-2B999E33F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42" y="1221260"/>
            <a:ext cx="15716250" cy="511492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17E0B77-B454-4188-BF58-48C64D88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14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A7F26-0D0A-483C-B9DC-8B38381BF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E8A37-3E00-4521-B16F-DFEB291DF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91" y="4236472"/>
            <a:ext cx="562927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7ED99-9C63-4CCD-A220-061812C3B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2" y="2817196"/>
            <a:ext cx="4886325" cy="81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7B86F-70A4-4F1F-819F-F62B31003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5" y="3884020"/>
            <a:ext cx="9201150" cy="5848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49935A-F46E-40AA-9C69-37F333D465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09" y="5779189"/>
            <a:ext cx="2476500" cy="638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671C6E-DF27-480B-9D69-709DA1347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09" y="6517683"/>
            <a:ext cx="1952625" cy="581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1A16FA-9EF1-4F9B-B82B-F9F7EC8AD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61" y="7200909"/>
            <a:ext cx="1295400" cy="676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F3F84A-52F3-4D54-9993-1FC9C9E9D4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17" y="4854220"/>
            <a:ext cx="3581400" cy="1657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292EA0-0F78-420E-9518-E956C0A513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63" y="6239558"/>
            <a:ext cx="7886700" cy="1428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447895-7326-4DA5-81E3-D71B4A6F7B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75" y="7396337"/>
            <a:ext cx="6019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2D55E1-842A-4C47-805A-D2AC6391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1F1A86-B980-47A2-97F3-1728811B0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4" y="3767209"/>
            <a:ext cx="10067925" cy="576262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993B458-0300-4742-90C8-5D2F8E0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15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B5FBED-6202-424C-8696-5771018FF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28" y="507170"/>
            <a:ext cx="14735175" cy="4905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6B3BA-2389-44F0-8F5F-D2F250DAE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55" y="1608943"/>
            <a:ext cx="6858000" cy="149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60E76F-D165-4336-9D6C-DD5CB2B5B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8" y="3479397"/>
            <a:ext cx="40767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78CEE-3CED-4D59-B436-8F1A27BD9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53" y="3411157"/>
            <a:ext cx="5543550" cy="752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A82617-B2F8-4A30-A571-7523377C0F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71" y="4703356"/>
            <a:ext cx="6524625" cy="3267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F7E858-A04F-4533-A232-834C426D3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46" y="5521409"/>
            <a:ext cx="809625" cy="1609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AE907C-2B1E-449A-9885-39C50C7738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76" y="5039761"/>
            <a:ext cx="5943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8A67-6EBC-4E72-A8E8-1C215C8E2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D1E98E-40F6-46B9-86E7-EF2B0D48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5428693"/>
            <a:ext cx="5000625" cy="192405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50CC7D-FB63-47C5-9B82-11A2E0BB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16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03CBC3-2881-4709-919A-ED36E8C09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44" y="1368359"/>
            <a:ext cx="9677400" cy="185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734FBC-9A0C-419D-938B-3485843BF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74" y="5335117"/>
            <a:ext cx="2809875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48ABA8-9F2D-409D-B6A0-399891F12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18" y="6042824"/>
            <a:ext cx="2838450" cy="742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033A7-412D-4704-9E5C-AF035F4B1E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84" y="5368311"/>
            <a:ext cx="2257425" cy="1428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7DD654-0ECB-4842-9EA6-11E1B669F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68" y="2728961"/>
            <a:ext cx="8515350" cy="3267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DF53CB-7A60-46C9-AE84-56F4F2E1F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98" y="2667660"/>
            <a:ext cx="7686675" cy="3771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4909F4-6668-42B0-964D-F42D5642E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20" y="6414299"/>
            <a:ext cx="5829300" cy="3533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26591B-F768-48E2-8269-336E08AEB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8" y="6157124"/>
            <a:ext cx="6029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B69F03-E068-4831-A469-C832B371C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C701F-3B4A-4132-9490-4B31E296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321128"/>
            <a:ext cx="11420475" cy="920115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7BDD05A-C86E-47CA-8453-20B05A51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17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78D3F-C1BB-4624-8B72-6D03546E1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48" y="1510068"/>
            <a:ext cx="973455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E50C7-519A-4716-A023-BA5A375BB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64" y="3099464"/>
            <a:ext cx="4295775" cy="560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1E8B3-25C8-4564-8A9A-11774A491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59" y="5189562"/>
            <a:ext cx="4343400" cy="3524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DDB4CC-0532-483B-8548-18E53F3BD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80" y="5189562"/>
            <a:ext cx="37052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B6B705-8685-447B-9F0F-90F2C8CD0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5715" cy="102857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4F92A-D0E8-40DF-9DDF-9F9C4C10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18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71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F30CD-44E1-4F40-9656-209419E96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EB63DB-32BB-4A5C-BD88-40198ED03BB7}"/>
              </a:ext>
            </a:extLst>
          </p:cNvPr>
          <p:cNvSpPr/>
          <p:nvPr/>
        </p:nvSpPr>
        <p:spPr>
          <a:xfrm>
            <a:off x="13506451" y="1524000"/>
            <a:ext cx="3346438" cy="140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100" name="Picture 4" descr="E:\[Game_ธปท - สื่อการสอนความรู้ทางการเงิน]\Redesign_PPT\Redesign_ppt-02\Money Bingo\บทที่ 2 Money Bingo\บทที่ 2 Money Bingo\27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0" y="2005651"/>
            <a:ext cx="39052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[Game_ธปท - สื่อการสอนความรู้ทางการเงิน]\Redesign_PPT\Redesign_ppt-02\Money Bingo\บทที่ 2 Money Bingo\บทที่ 2 Money Bingo\27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1" y="2920550"/>
            <a:ext cx="62579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[Game_ธปท - สื่อการสอนความรู้ทางการเงิน]\Redesign_PPT\Redesign_ppt-02\Money Bingo\บทที่ 2 Money Bingo\บทที่ 2 Money Bingo\27-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1" y="6208240"/>
            <a:ext cx="62579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064" y="773588"/>
            <a:ext cx="10334625" cy="8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8E5665B-3895-4120-BD11-67CE5354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C8DE7-4EAA-4EF1-8EDC-26E6C8BE8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70" y="2829136"/>
            <a:ext cx="3171825" cy="1304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28711-5F34-4DEE-82A8-1D1C933AF2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18" y="4182750"/>
            <a:ext cx="3590925" cy="149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C6B4B-15D4-4F16-95A0-7F9BA14E1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07" y="5007715"/>
            <a:ext cx="3248025" cy="2695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A1855-692E-4DF8-B151-9F01087C41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0" y="3655986"/>
            <a:ext cx="3810000" cy="1409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E19FC2-EC8A-48E1-B3FC-C864D54CA6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4747630"/>
            <a:ext cx="3590925" cy="2181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621EA-1B5B-4520-88D5-4EB4E34CA6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7" t="13345" r="10101" b="72618"/>
          <a:stretch/>
        </p:blipFill>
        <p:spPr>
          <a:xfrm>
            <a:off x="13499444" y="1731168"/>
            <a:ext cx="332994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37BC6-AB6F-4234-BC65-B472FE707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ED917C-F4FB-453F-B382-70F7B9D0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171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7DDE0F-171A-4917-BA7D-6A39A099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682DC2-6D5D-4569-AC60-DF17F339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20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2CAC5E-8564-412D-AFE9-0EE01C877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03" y="1955344"/>
            <a:ext cx="535305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2863CC-9644-4E39-AD0A-0CE19133C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77" y="2500526"/>
            <a:ext cx="3181350" cy="4057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9B3651-0C5E-4D7C-9B76-F9B514F21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4" y="896416"/>
            <a:ext cx="4057650" cy="2352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D5D338-F2F5-445D-B5B3-CB6F5417A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0" y="2643401"/>
            <a:ext cx="3781425" cy="39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CF8B5B-110A-4577-8857-0EC0024E0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07" y="2629753"/>
            <a:ext cx="3819525" cy="3914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D9181-0CD7-4767-9200-CDFEADAAF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8" y="5952485"/>
            <a:ext cx="3362325" cy="3895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CAC440-5A4F-49F5-93F6-892574B7B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7" y="5969802"/>
            <a:ext cx="3895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6D115-4BB7-446A-8AB6-DBCE31CD3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31CFA46-6857-45BF-969B-122690E4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21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5FBDC-4740-488A-93E9-66FBB3785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07" y="1897394"/>
            <a:ext cx="4705350" cy="923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3AEBD-7A6E-4149-998B-91AE3D876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2" y="2274611"/>
            <a:ext cx="7162800" cy="7362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6B2A2D-3109-4636-9E10-296882420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12" y="838839"/>
            <a:ext cx="10306050" cy="85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8947CD-8E0A-4BE1-9005-223D560D2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143"/>
            <a:ext cx="18283935" cy="10284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453E3-042C-4EB1-9A20-24198442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28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52566-C22C-4556-9A07-B6E6A0B9E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06C4373-6990-47FA-B97C-6BABF0E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8E9A7-692D-45F7-A631-574BDF5C0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18" y="3337509"/>
            <a:ext cx="4619625" cy="463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15F13-5974-414D-A243-32667B99D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22" y="1890962"/>
            <a:ext cx="3295650" cy="2828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116EC-7B9C-4150-935F-DD4A72457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57" y="3433045"/>
            <a:ext cx="3629025" cy="2419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796165-158F-4C9A-839A-193361A2F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88" y="6267948"/>
            <a:ext cx="3629025" cy="2200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C8FC38-28D4-414A-89AB-8702D95272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41" y="8289620"/>
            <a:ext cx="615315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FE9E80-7432-407A-9694-2C1F086927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31" y="4323490"/>
            <a:ext cx="1390650" cy="2590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557DE-FF00-433E-A817-60D3D4EBB6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53" y="1890962"/>
            <a:ext cx="6372225" cy="1095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CE125F-F36B-4B70-AD21-636EA15A1A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02" y="3074043"/>
            <a:ext cx="67818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B21EE1-7AC3-4092-B72E-00FAE79B1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ABB68-F286-462E-891F-26914BA6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23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EDDA4-5F13-4ADF-BAF2-D87B2AEB9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1D6FE-3FE1-4939-9C08-EF12C8F6E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4"/>
          <a:stretch/>
        </p:blipFill>
        <p:spPr>
          <a:xfrm>
            <a:off x="0" y="0"/>
            <a:ext cx="18288000" cy="173915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362256-DB69-4BB6-A1C4-46C0890E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0EF3D-A87E-41F4-821A-F29586946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06" y="1875998"/>
            <a:ext cx="3552825" cy="533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20AEB-63F4-4437-99DB-445B6F8F0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06" y="7064280"/>
            <a:ext cx="3552825" cy="2190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1302-9B87-4D3B-9942-B7A27F142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875998"/>
            <a:ext cx="6800850" cy="533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40FB1-27D3-4730-A8E5-3229FD8BF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3" y="7007130"/>
            <a:ext cx="6800850" cy="224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A0AA4C-CF19-414E-AA4E-15ABEC948F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13" y="1875998"/>
            <a:ext cx="3495675" cy="533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07B71A-C309-4F12-BF5A-058349C7C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275" y="7020778"/>
            <a:ext cx="34956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74D4E-8F7D-4F3E-AC97-500310E01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1143"/>
            <a:ext cx="18283937" cy="10284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D987F-3B83-4181-A034-B39A0373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7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61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D137C-7916-433E-8FBE-B8712536F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0DC04-7846-4597-88FD-9A1097826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2" y="2703357"/>
            <a:ext cx="5715000" cy="3400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15B06-4BDA-4F60-A6EF-F3488682F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3" y="2706307"/>
            <a:ext cx="5800725" cy="3400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5E7995-0E22-4E3F-8662-7AA209466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05" y="2697388"/>
            <a:ext cx="5724525" cy="3400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8F9030-7824-4ACA-8DF3-C047D8F76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" y="6180357"/>
            <a:ext cx="8039100" cy="346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9210BC-27D3-4084-B101-A197F5884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18" y="6185742"/>
            <a:ext cx="8105775" cy="34671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5BD7228-2293-436B-AB5D-C522F4C0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532488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8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437B5-6629-4998-AD5C-D8883A4A8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93" y="1868681"/>
            <a:ext cx="6238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A63DC7-1E6C-4937-9486-E8552B74B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70F68B-8342-426E-B70E-74364EE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9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66772-C786-4FD5-9620-FC5776722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6" y="1343736"/>
            <a:ext cx="11553825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553976-642C-4C54-AADF-2BEC60BBF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35" y="2965544"/>
            <a:ext cx="40386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FF226-1EC6-4640-9198-598787E8D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3852646"/>
            <a:ext cx="9667875" cy="560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318AD2-FB97-4CB5-8152-2814887824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4560056"/>
            <a:ext cx="9486900" cy="4705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ED7B01-4865-4987-9E1D-80406378FB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287" y="5200718"/>
            <a:ext cx="2000250" cy="3381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9FB780-8E34-423B-AC10-27E9896AF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516" y="5187069"/>
            <a:ext cx="2000250" cy="3381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BE097-2AB6-48DF-BE24-A5B4E3990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91" y="8563469"/>
            <a:ext cx="371475" cy="180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9D178C-8985-4CEE-A647-AFF9AEE40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37" y="8762879"/>
            <a:ext cx="1200150" cy="419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CD24D2-F896-4C7A-B563-53E5C0C7D2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846" y="8563469"/>
            <a:ext cx="371475" cy="180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B2FDAE-7D9F-477E-B285-157316816C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076" y="8755505"/>
            <a:ext cx="1190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PublishingPageLayout xmlns="http://schemas.microsoft.com/sharepoint/v3">
      <Url xsi:nil="true"/>
      <Description xsi:nil="true"/>
    </PublishingPageLayou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7c8be32aaa60a3b2d693ead9949f87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87fa69440cba28bdc974107e53592b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1DAB74-BF0E-45E6-B61B-959E2964E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B953E-670C-4725-9A7D-E998565F2A13}">
  <ds:schemaRefs>
    <ds:schemaRef ds:uri="http://purl.org/dc/dcmitype/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3CFC804-353D-4870-BAA8-0EDE5DB340C1}"/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1885</Words>
  <Application>Microsoft Office PowerPoint</Application>
  <PresentationFormat>Custom</PresentationFormat>
  <Paragraphs>157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Mitr</vt:lpstr>
      <vt:lpstr>TH SarabunPSK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มานิตา รัตนสัจธรรม</cp:lastModifiedBy>
  <cp:revision>49</cp:revision>
  <cp:lastPrinted>2019-02-12T02:33:29Z</cp:lastPrinted>
  <dcterms:created xsi:type="dcterms:W3CDTF">2019-01-08T07:12:09Z</dcterms:created>
  <dcterms:modified xsi:type="dcterms:W3CDTF">2020-10-22T10:25:40Z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0x010100C568DB52D9D0A14D9B2FDCC96666E9F2007948130EC3DB064584E219954237AF39007CED37F5A1B53F449234606E661A2991</vt:lpwstr>
  </property>
  <property fmtid="{D5CDD505-2E9C-101B-9397-08002B2CF9AE}" pid="3" name="Order">
    <vt:r8>7300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MSIP_Label_57ef099a-7fa4-4e34-953d-f6f34188ebfd_Enabled">
    <vt:lpwstr>true</vt:lpwstr>
  </property>
  <property fmtid="{D5CDD505-2E9C-101B-9397-08002B2CF9AE}" pid="8" name="MSIP_Label_57ef099a-7fa4-4e34-953d-f6f34188ebfd_SetDate">
    <vt:lpwstr>2020-08-20T06:30:09Z</vt:lpwstr>
  </property>
  <property fmtid="{D5CDD505-2E9C-101B-9397-08002B2CF9AE}" pid="9" name="MSIP_Label_57ef099a-7fa4-4e34-953d-f6f34188ebfd_Method">
    <vt:lpwstr>Standard</vt:lpwstr>
  </property>
  <property fmtid="{D5CDD505-2E9C-101B-9397-08002B2CF9AE}" pid="10" name="MSIP_Label_57ef099a-7fa4-4e34-953d-f6f34188ebfd_Name">
    <vt:lpwstr>Internal</vt:lpwstr>
  </property>
  <property fmtid="{D5CDD505-2E9C-101B-9397-08002B2CF9AE}" pid="11" name="MSIP_Label_57ef099a-7fa4-4e34-953d-f6f34188ebfd_SiteId">
    <vt:lpwstr>db27cba9-535b-4797-bd0b-1b1d889f3898</vt:lpwstr>
  </property>
  <property fmtid="{D5CDD505-2E9C-101B-9397-08002B2CF9AE}" pid="12" name="MSIP_Label_57ef099a-7fa4-4e34-953d-f6f34188ebfd_ActionId">
    <vt:lpwstr>676de618-30ea-419a-82de-b405b190d094</vt:lpwstr>
  </property>
  <property fmtid="{D5CDD505-2E9C-101B-9397-08002B2CF9AE}" pid="13" name="MSIP_Label_57ef099a-7fa4-4e34-953d-f6f34188ebfd_ContentBits">
    <vt:lpwstr>0</vt:lpwstr>
  </property>
  <property fmtid="{D5CDD505-2E9C-101B-9397-08002B2CF9AE}" pid="14" name="FCCPageContent6">
    <vt:lpwstr/>
  </property>
  <property fmtid="{D5CDD505-2E9C-101B-9397-08002B2CF9AE}" pid="15" name="FCCPageContent1">
    <vt:lpwstr/>
  </property>
  <property fmtid="{D5CDD505-2E9C-101B-9397-08002B2CF9AE}" pid="16" name="PublishingPageImage">
    <vt:lpwstr/>
  </property>
  <property fmtid="{D5CDD505-2E9C-101B-9397-08002B2CF9AE}" pid="17" name="FCCPageContent4">
    <vt:lpwstr/>
  </property>
  <property fmtid="{D5CDD505-2E9C-101B-9397-08002B2CF9AE}" pid="18" name="FCCPageContent9">
    <vt:lpwstr/>
  </property>
  <property fmtid="{D5CDD505-2E9C-101B-9397-08002B2CF9AE}" pid="19" name="_SourceUrl">
    <vt:lpwstr/>
  </property>
  <property fmtid="{D5CDD505-2E9C-101B-9397-08002B2CF9AE}" pid="20" name="_SharedFileIndex">
    <vt:lpwstr/>
  </property>
  <property fmtid="{D5CDD505-2E9C-101B-9397-08002B2CF9AE}" pid="21" name="FCCPageContent7">
    <vt:lpwstr/>
  </property>
  <property fmtid="{D5CDD505-2E9C-101B-9397-08002B2CF9AE}" pid="22" name="ContactPerson">
    <vt:lpwstr/>
  </property>
  <property fmtid="{D5CDD505-2E9C-101B-9397-08002B2CF9AE}" pid="23" name="HeaderStyleDefinitions">
    <vt:lpwstr/>
  </property>
  <property fmtid="{D5CDD505-2E9C-101B-9397-08002B2CF9AE}" pid="24" name="FCCPageContent2">
    <vt:lpwstr/>
  </property>
  <property fmtid="{D5CDD505-2E9C-101B-9397-08002B2CF9AE}" pid="25" name="FCCPageContent5">
    <vt:lpwstr/>
  </property>
  <property fmtid="{D5CDD505-2E9C-101B-9397-08002B2CF9AE}" pid="26" name="FCCPageContent8">
    <vt:lpwstr/>
  </property>
  <property fmtid="{D5CDD505-2E9C-101B-9397-08002B2CF9AE}" pid="27" name="FCCPageContent3">
    <vt:lpwstr/>
  </property>
</Properties>
</file>