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720" r:id="rId5"/>
  </p:sldMasterIdLst>
  <p:notesMasterIdLst>
    <p:notesMasterId r:id="rId22"/>
  </p:notesMasterIdLst>
  <p:sldIdLst>
    <p:sldId id="317" r:id="rId6"/>
    <p:sldId id="312" r:id="rId7"/>
    <p:sldId id="316" r:id="rId8"/>
    <p:sldId id="315" r:id="rId9"/>
    <p:sldId id="313" r:id="rId10"/>
    <p:sldId id="299" r:id="rId11"/>
    <p:sldId id="300" r:id="rId12"/>
    <p:sldId id="301" r:id="rId13"/>
    <p:sldId id="314" r:id="rId14"/>
    <p:sldId id="306" r:id="rId15"/>
    <p:sldId id="307" r:id="rId16"/>
    <p:sldId id="303" r:id="rId17"/>
    <p:sldId id="304" r:id="rId18"/>
    <p:sldId id="310" r:id="rId19"/>
    <p:sldId id="293" r:id="rId20"/>
    <p:sldId id="288" r:id="rId21"/>
  </p:sldIdLst>
  <p:sldSz cx="18288000" cy="10287000"/>
  <p:notesSz cx="6669088" cy="9926638"/>
  <p:defaultTextStyle>
    <a:defPPr>
      <a:defRPr lang="th-TH"/>
    </a:defPPr>
    <a:lvl1pPr marL="0" algn="l" defTabSz="1371600" rtl="0" eaLnBrk="1" latinLnBrk="0" hangingPunct="1">
      <a:defRPr sz="42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42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42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42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42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42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42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42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4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2884"/>
    <a:srgbClr val="FC5B58"/>
    <a:srgbClr val="006636"/>
    <a:srgbClr val="FF5917"/>
    <a:srgbClr val="6E68FA"/>
    <a:srgbClr val="1DA3B7"/>
    <a:srgbClr val="D7F5F4"/>
    <a:srgbClr val="A9F5F1"/>
    <a:srgbClr val="003865"/>
    <a:srgbClr val="DEF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AD4A757-001E-4184-8C30-3889EE8BA762}" v="201" dt="2020-08-24T08:17:54.85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89" autoAdjust="0"/>
    <p:restoredTop sz="61443" autoAdjust="0"/>
  </p:normalViewPr>
  <p:slideViewPr>
    <p:cSldViewPr snapToGrid="0">
      <p:cViewPr varScale="1">
        <p:scale>
          <a:sx n="46" d="100"/>
          <a:sy n="46" d="100"/>
        </p:scale>
        <p:origin x="246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ปริฉัตร โพธิ์ทอง" userId="S::parichph@bot.or.th::6f48c07a-bffb-4e31-b368-3e33d69c0746" providerId="AD" clId="Web-{CAD4A757-001E-4184-8C30-3889EE8BA762}"/>
    <pc:docChg chg="modSld">
      <pc:chgData name="ปริฉัตร โพธิ์ทอง" userId="S::parichph@bot.or.th::6f48c07a-bffb-4e31-b368-3e33d69c0746" providerId="AD" clId="Web-{CAD4A757-001E-4184-8C30-3889EE8BA762}" dt="2020-08-24T08:19:33.402" v="212"/>
      <pc:docMkLst>
        <pc:docMk/>
      </pc:docMkLst>
      <pc:sldChg chg="modSp modNotes">
        <pc:chgData name="ปริฉัตร โพธิ์ทอง" userId="S::parichph@bot.or.th::6f48c07a-bffb-4e31-b368-3e33d69c0746" providerId="AD" clId="Web-{CAD4A757-001E-4184-8C30-3889EE8BA762}" dt="2020-08-24T08:17:52.667" v="207"/>
        <pc:sldMkLst>
          <pc:docMk/>
          <pc:sldMk cId="866345990" sldId="301"/>
        </pc:sldMkLst>
        <pc:spChg chg="mod">
          <ac:chgData name="ปริฉัตร โพธิ์ทอง" userId="S::parichph@bot.or.th::6f48c07a-bffb-4e31-b368-3e33d69c0746" providerId="AD" clId="Web-{CAD4A757-001E-4184-8C30-3889EE8BA762}" dt="2020-08-24T08:17:35.776" v="196" actId="20577"/>
          <ac:spMkLst>
            <pc:docMk/>
            <pc:sldMk cId="866345990" sldId="301"/>
            <ac:spMk id="16" creationId="{00000000-0000-0000-0000-000000000000}"/>
          </ac:spMkLst>
        </pc:spChg>
      </pc:sldChg>
      <pc:sldChg chg="modNotes">
        <pc:chgData name="ปริฉัตร โพธิ์ทอง" userId="S::parichph@bot.or.th::6f48c07a-bffb-4e31-b368-3e33d69c0746" providerId="AD" clId="Web-{CAD4A757-001E-4184-8C30-3889EE8BA762}" dt="2020-08-24T08:19:33.402" v="212"/>
        <pc:sldMkLst>
          <pc:docMk/>
          <pc:sldMk cId="2245558196" sldId="30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379C76-8254-4F76-9C49-CE72A01C725E}" type="datetimeFigureOut">
              <a:rPr lang="th-TH" smtClean="0"/>
              <a:t>28/10/63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77195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5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6CA700-ACF3-482C-A77F-5D8D50C984D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33306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CA700-ACF3-482C-A77F-5D8D50C984DC}" type="slidenum">
              <a:rPr lang="th-TH" smtClean="0">
                <a:solidFill>
                  <a:prstClr val="black"/>
                </a:solidFill>
              </a:rPr>
              <a:pPr/>
              <a:t>2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1358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58342" y="4604283"/>
            <a:ext cx="5998861" cy="5213403"/>
          </a:xfrm>
        </p:spPr>
        <p:txBody>
          <a:bodyPr/>
          <a:lstStyle/>
          <a:p>
            <a:pPr marL="0" marR="0" indent="0" algn="l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600" b="1" kern="120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L="285750" marR="0" indent="-285750" algn="l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หลายคนคงเคยเล่นเกมยิงธนูหรือเกมปาเป้าตามงานต่าง ๆ </a:t>
            </a:r>
          </a:p>
          <a:p>
            <a:pPr marL="285750" marR="0" indent="-285750" algn="l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สมมติว่า มี</a:t>
            </a: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แป้นธนูลอยอยู่ในน้ำ 3 ระยะ คือ ใกล้ กลาง ไกล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600" b="0">
                <a:latin typeface="Browallia New" pitchFamily="34" charset="-34"/>
                <a:cs typeface="Browallia New" pitchFamily="34" charset="-34"/>
              </a:rPr>
              <a:t>หากเราใช้ลูกศรที่มีถุงเงินแขวนอยู่ยิงถูกแป้น </a:t>
            </a:r>
          </a:p>
          <a:p>
            <a:pPr marL="803275" lvl="1" indent="-180975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ระยะใกล้ คือ แป้นสีเขียว 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เป็น</a:t>
            </a: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เงินฝาก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ที่ให้ผลตอบแทน 1</a:t>
            </a:r>
            <a:r>
              <a:rPr lang="en-US" sz="1600">
                <a:latin typeface="Browallia New" panose="020B0604020202020204" pitchFamily="34" charset="-34"/>
                <a:cs typeface="Browallia New" panose="020B0604020202020204" pitchFamily="34" charset="-34"/>
              </a:rPr>
              <a:t>%</a:t>
            </a:r>
          </a:p>
          <a:p>
            <a:pPr marL="803275" lvl="1" indent="-180975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ระยะกลาง คือ แป้นสีเหลือง 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เป็น</a:t>
            </a: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พันธบัตร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ที่ให้ผลตอบแทน 3</a:t>
            </a:r>
            <a:r>
              <a:rPr lang="en-US" sz="1600">
                <a:latin typeface="Browallia New" panose="020B0604020202020204" pitchFamily="34" charset="-34"/>
                <a:cs typeface="Browallia New" panose="020B0604020202020204" pitchFamily="34" charset="-34"/>
              </a:rPr>
              <a:t>%</a:t>
            </a:r>
            <a:endParaRPr lang="th-TH" sz="160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803275" lvl="1" indent="-180975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ระยะไกล คือ แป้นสีแดง 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เป็น</a:t>
            </a: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หุ้น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ที่ให้ผลตอบแทน 7</a:t>
            </a:r>
            <a:r>
              <a:rPr lang="en-US" sz="1600">
                <a:latin typeface="Browallia New" panose="020B0604020202020204" pitchFamily="34" charset="-34"/>
                <a:cs typeface="Browallia New" panose="020B0604020202020204" pitchFamily="34" charset="-34"/>
              </a:rPr>
              <a:t>%</a:t>
            </a:r>
            <a:endParaRPr lang="th-TH" sz="160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285750" marR="0" indent="-285750" algn="l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เราจะเลือกยิงแป้นไหนดี...?   </a:t>
            </a:r>
            <a:endParaRPr lang="th-TH" sz="1600" b="0">
              <a:latin typeface="Browallia New" pitchFamily="34" charset="-34"/>
              <a:cs typeface="Browallia New" pitchFamily="34" charset="-34"/>
            </a:endParaRPr>
          </a:p>
          <a:p>
            <a:pPr marL="803275" marR="0" lvl="1" indent="-180975" fontAlgn="auto"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นาย </a:t>
            </a:r>
            <a:r>
              <a:rPr lang="en-US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A </a:t>
            </a: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อยากได้ผลตอบแทนสูง 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จึงตั้งใจยิงเฉพาะแป้นหุ้น แต่แป้นหุ้นอยู่ค่อนข้างไกลจึง</a:t>
            </a: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มีความเสี่ยงและโอกาสยิงพลาดค่อนข้างมาก 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โดยจะเห็นได้ว่า นาย </a:t>
            </a:r>
            <a:r>
              <a:rPr lang="en-US" sz="1600">
                <a:latin typeface="Browallia New" panose="020B0604020202020204" pitchFamily="34" charset="-34"/>
                <a:cs typeface="Browallia New" panose="020B0604020202020204" pitchFamily="34" charset="-34"/>
              </a:rPr>
              <a:t>A 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ยิงเข้าเป้าและได้ผลตอบแทนแค่ 1 ครั้งเท่านั้น นอกนั้นพลาดตกน้ำหมด ทำให้เงินที่นำมาลงทุนสูญ</a:t>
            </a:r>
            <a:b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ไปด้วย</a:t>
            </a:r>
          </a:p>
          <a:p>
            <a:pPr marL="803275" marR="0" lvl="1" indent="-180975" fontAlgn="auto"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600" b="1" baseline="0">
                <a:latin typeface="Browallia New" panose="020B0604020202020204" pitchFamily="34" charset="-34"/>
                <a:cs typeface="Browallia New" panose="020B0604020202020204" pitchFamily="34" charset="-34"/>
              </a:rPr>
              <a:t>นาย</a:t>
            </a:r>
            <a:r>
              <a:rPr lang="en-US" sz="1600" b="1" baseline="0">
                <a:latin typeface="Browallia New" panose="020B0604020202020204" pitchFamily="34" charset="-34"/>
                <a:cs typeface="Browallia New" panose="020B0604020202020204" pitchFamily="34" charset="-34"/>
              </a:rPr>
              <a:t> B </a:t>
            </a:r>
            <a:r>
              <a:rPr lang="th-TH" sz="1600" baseline="0">
                <a:latin typeface="Browallia New" panose="020B0604020202020204" pitchFamily="34" charset="-34"/>
                <a:cs typeface="Browallia New" panose="020B0604020202020204" pitchFamily="34" charset="-34"/>
              </a:rPr>
              <a:t>อยากได้ผลตอบแทนสูงเหมือนกัน แต่กลัวยิงพลาด </a:t>
            </a:r>
            <a:r>
              <a:rPr lang="th-TH" sz="1600" b="1" baseline="0">
                <a:latin typeface="Browallia New" panose="020B0604020202020204" pitchFamily="34" charset="-34"/>
                <a:cs typeface="Browallia New" panose="020B0604020202020204" pitchFamily="34" charset="-34"/>
              </a:rPr>
              <a:t>เลยเลือกยิงแป้นที่ความเสี่ยงน้อยกว่าหรือมีโอกาสพลาดน้อย</a:t>
            </a: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 แต่</a:t>
            </a:r>
            <a:r>
              <a:rPr lang="th-TH" sz="1600" b="1" baseline="0">
                <a:latin typeface="Browallia New" panose="020B0604020202020204" pitchFamily="34" charset="-34"/>
                <a:cs typeface="Browallia New" panose="020B0604020202020204" pitchFamily="34" charset="-34"/>
              </a:rPr>
              <a:t>ให้ผลตอบแทนต่ำลงมา </a:t>
            </a:r>
            <a:r>
              <a:rPr lang="th-TH" sz="1600" b="0" baseline="0">
                <a:latin typeface="Browallia New" panose="020B0604020202020204" pitchFamily="34" charset="-34"/>
                <a:cs typeface="Browallia New" panose="020B0604020202020204" pitchFamily="34" charset="-34"/>
              </a:rPr>
              <a:t>ซึ่งก็คือ เงินฝากและพันธบัตร โดยจะเห็นว่านาย </a:t>
            </a:r>
            <a:r>
              <a:rPr lang="en-US" sz="1600" b="0" baseline="0">
                <a:latin typeface="Browallia New" panose="020B0604020202020204" pitchFamily="34" charset="-34"/>
                <a:cs typeface="Browallia New" panose="020B0604020202020204" pitchFamily="34" charset="-34"/>
              </a:rPr>
              <a:t>B </a:t>
            </a:r>
            <a:r>
              <a:rPr lang="th-TH" sz="1600" b="0" baseline="0">
                <a:latin typeface="Browallia New" panose="020B0604020202020204" pitchFamily="34" charset="-34"/>
                <a:cs typeface="Browallia New" panose="020B0604020202020204" pitchFamily="34" charset="-34"/>
              </a:rPr>
              <a:t>ยิงพลาดน้อยกว่านาย </a:t>
            </a:r>
            <a:r>
              <a:rPr lang="en-US" sz="1600" b="0" baseline="0">
                <a:latin typeface="Browallia New" panose="020B0604020202020204" pitchFamily="34" charset="-34"/>
                <a:cs typeface="Browallia New" panose="020B0604020202020204" pitchFamily="34" charset="-34"/>
              </a:rPr>
              <a:t>A </a:t>
            </a:r>
            <a:r>
              <a:rPr lang="th-TH" sz="1600" b="0" baseline="0">
                <a:latin typeface="Browallia New" panose="020B0604020202020204" pitchFamily="34" charset="-34"/>
                <a:cs typeface="Browallia New" panose="020B0604020202020204" pitchFamily="34" charset="-34"/>
              </a:rPr>
              <a:t>แสดงให้เห็นว่าแม้นาย </a:t>
            </a:r>
            <a:r>
              <a:rPr lang="en-US" sz="1600" b="0" baseline="0">
                <a:latin typeface="Browallia New" panose="020B0604020202020204" pitchFamily="34" charset="-34"/>
                <a:cs typeface="Browallia New" panose="020B0604020202020204" pitchFamily="34" charset="-34"/>
              </a:rPr>
              <a:t>B </a:t>
            </a:r>
            <a:br>
              <a:rPr lang="en-US" sz="1600" b="0" baseline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1600" b="0" baseline="0">
                <a:latin typeface="Browallia New" panose="020B0604020202020204" pitchFamily="34" charset="-34"/>
                <a:cs typeface="Browallia New" panose="020B0604020202020204" pitchFamily="34" charset="-34"/>
              </a:rPr>
              <a:t>จะได้ผลตอบแทนต่ำกว่านาย </a:t>
            </a:r>
            <a:r>
              <a:rPr lang="en-US" sz="1600" b="0" baseline="0">
                <a:latin typeface="Browallia New" panose="020B0604020202020204" pitchFamily="34" charset="-34"/>
                <a:cs typeface="Browallia New" panose="020B0604020202020204" pitchFamily="34" charset="-34"/>
              </a:rPr>
              <a:t>A</a:t>
            </a:r>
            <a:r>
              <a:rPr lang="th-TH" sz="1600" b="0" baseline="0">
                <a:latin typeface="Browallia New" panose="020B0604020202020204" pitchFamily="34" charset="-34"/>
                <a:cs typeface="Browallia New" panose="020B0604020202020204" pitchFamily="34" charset="-34"/>
              </a:rPr>
              <a:t> แต่ก็สูญเสียเงินลงทุนน้อยกว่า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เช่นกัน</a:t>
            </a:r>
            <a:r>
              <a:rPr lang="en-US" sz="1600" b="0" baseline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endParaRPr lang="th-TH" sz="1600" b="0" baseline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268288" indent="-26828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600" b="0" baseline="0">
                <a:latin typeface="Browallia New" panose="020B0604020202020204" pitchFamily="34" charset="-34"/>
                <a:cs typeface="Browallia New" panose="020B0604020202020204" pitchFamily="34" charset="-34"/>
              </a:rPr>
              <a:t>จากการยิงแป้นจะเห็นได้ว่า แป้นที่ให้ผลตอบแทนสูงก็จะมีความเสี่ยงที่สูงด้วย เช่นเดียวกับ</a:t>
            </a:r>
            <a:br>
              <a:rPr lang="th-TH" sz="1600" b="0" baseline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1600" b="1" baseline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การลงทุนที่ให้ผลตอบแทนสูงก็จะมีความเสี่ยงสูงด้วย</a:t>
            </a:r>
          </a:p>
          <a:p>
            <a:pPr marL="285750"/>
            <a:endParaRPr lang="th-TH" b="0" baseline="0"/>
          </a:p>
          <a:p>
            <a:pPr marL="285750" indent="4763">
              <a:buFont typeface="Arial" panose="020B0604020202020204" pitchFamily="34" charset="0"/>
              <a:buChar char="•"/>
            </a:pPr>
            <a:endParaRPr lang="th-TH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08E11-8D0C-4BBA-B438-3B9662A93D9B}" type="slidenum">
              <a:rPr lang="th-TH" smtClean="0">
                <a:solidFill>
                  <a:prstClr val="black"/>
                </a:solidFill>
              </a:rPr>
              <a:pPr/>
              <a:t>11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389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9738" y="32067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36167" y="3832953"/>
            <a:ext cx="6159417" cy="5899993"/>
          </a:xfrm>
        </p:spPr>
        <p:txBody>
          <a:bodyPr/>
          <a:lstStyle/>
          <a:p>
            <a:pPr marL="0" marR="0" indent="0" algn="l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600" b="1" kern="1200" dirty="0">
                <a:effectLst/>
                <a:latin typeface="Browallia New"/>
                <a:cs typeface="Browallia New"/>
              </a:rPr>
              <a:t>บทพูด</a:t>
            </a:r>
          </a:p>
          <a:p>
            <a:pPr marL="285750" marR="0" indent="-285750" algn="l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600" b="1" dirty="0">
                <a:latin typeface="Browallia New"/>
                <a:cs typeface="Browallia New"/>
              </a:rPr>
              <a:t>แต่ละคนสามารถรับความเสี่ยงได้เท่ากันหรือไม่ </a:t>
            </a:r>
            <a:r>
              <a:rPr lang="en-US" sz="1600" b="1" dirty="0">
                <a:latin typeface="Browallia New"/>
                <a:cs typeface="Browallia New"/>
              </a:rPr>
              <a:t>?</a:t>
            </a:r>
          </a:p>
          <a:p>
            <a:pPr>
              <a:spcBef>
                <a:spcPts val="600"/>
              </a:spcBef>
              <a:defRPr/>
            </a:pPr>
            <a:r>
              <a:rPr lang="en-US" sz="1600" b="1" dirty="0">
                <a:latin typeface="Browallia New"/>
                <a:cs typeface="Browallia New"/>
              </a:rPr>
              <a:t>        </a:t>
            </a:r>
            <a:r>
              <a:rPr lang="th-TH" sz="1600" b="1" u="sng" dirty="0">
                <a:latin typeface="Browallia New"/>
                <a:cs typeface="Browallia New"/>
              </a:rPr>
              <a:t>คำตอบ</a:t>
            </a:r>
            <a:r>
              <a:rPr lang="th-TH" sz="1600" b="1" dirty="0">
                <a:latin typeface="Browallia New"/>
                <a:cs typeface="Browallia New"/>
              </a:rPr>
              <a:t> </a:t>
            </a:r>
            <a:endParaRPr lang="th-TH" sz="1600" b="1" u="none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445770" marR="0" indent="-177800" algn="l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600" b="1" u="none" dirty="0">
                <a:latin typeface="Browallia New"/>
                <a:cs typeface="Browallia New"/>
              </a:rPr>
              <a:t>แต่ละคนสามารถรับความเสี่ยง</a:t>
            </a:r>
            <a:r>
              <a:rPr lang="th-TH" sz="1600" b="1" kern="1200" dirty="0">
                <a:effectLst/>
                <a:latin typeface="Browallia New"/>
                <a:cs typeface="Browallia New"/>
              </a:rPr>
              <a:t>หรือความเสียหายที่เกิดขึ้นได้ไม่เท่ากัน</a:t>
            </a:r>
            <a:r>
              <a:rPr lang="th-TH" sz="1600" kern="1200" dirty="0">
                <a:effectLst/>
                <a:latin typeface="Browallia New"/>
                <a:cs typeface="Browallia New"/>
              </a:rPr>
              <a:t> อย่างเช่น นาย </a:t>
            </a:r>
            <a:r>
              <a:rPr lang="en-US" sz="1600" kern="1200" dirty="0">
                <a:effectLst/>
                <a:latin typeface="Browallia New"/>
                <a:cs typeface="Browallia New"/>
              </a:rPr>
              <a:t>A </a:t>
            </a:r>
            <a:r>
              <a:rPr lang="th-TH" sz="1600" kern="1200" dirty="0">
                <a:effectLst/>
                <a:latin typeface="Browallia New"/>
                <a:cs typeface="Browallia New"/>
              </a:rPr>
              <a:t>และนาย</a:t>
            </a:r>
            <a:r>
              <a:rPr lang="th-TH" sz="1600" kern="1200" baseline="0" dirty="0">
                <a:effectLst/>
                <a:latin typeface="Browallia New"/>
                <a:cs typeface="Browallia New"/>
              </a:rPr>
              <a:t> </a:t>
            </a:r>
            <a:r>
              <a:rPr lang="en-US" sz="1600" kern="1200" baseline="0" dirty="0">
                <a:effectLst/>
                <a:latin typeface="Browallia New"/>
                <a:cs typeface="Browallia New"/>
              </a:rPr>
              <a:t>B </a:t>
            </a:r>
            <a:r>
              <a:rPr lang="th-TH" sz="1600" kern="1200" baseline="0" dirty="0">
                <a:effectLst/>
                <a:latin typeface="Browallia New"/>
                <a:cs typeface="Browallia New"/>
              </a:rPr>
              <a:t>จาก</a:t>
            </a:r>
            <a:r>
              <a:rPr lang="en-US" sz="1600" kern="1200" baseline="0" dirty="0">
                <a:effectLst/>
                <a:latin typeface="Browallia New"/>
                <a:cs typeface="Browallia New"/>
              </a:rPr>
              <a:t> slide</a:t>
            </a:r>
            <a:r>
              <a:rPr lang="th-TH" sz="1600" kern="1200" baseline="0" dirty="0">
                <a:effectLst/>
                <a:latin typeface="Browallia New"/>
                <a:cs typeface="Browallia New"/>
              </a:rPr>
              <a:t> ที่แล้ว ก็รับความเสี่ยงได้ต่างกัน โดยนาย </a:t>
            </a:r>
            <a:r>
              <a:rPr lang="en-US" sz="1600" kern="1200" baseline="0" dirty="0">
                <a:effectLst/>
                <a:latin typeface="Browallia New"/>
                <a:cs typeface="Browallia New"/>
              </a:rPr>
              <a:t>A </a:t>
            </a:r>
            <a:r>
              <a:rPr lang="th-TH" sz="1600" kern="1200" baseline="0" dirty="0">
                <a:effectLst/>
                <a:latin typeface="Browallia New"/>
                <a:cs typeface="Browallia New"/>
              </a:rPr>
              <a:t>สามารถรับความเสี่ยงได้มากกว่านาย </a:t>
            </a:r>
            <a:r>
              <a:rPr lang="en-US" sz="1600" kern="1200" baseline="0" dirty="0">
                <a:effectLst/>
                <a:latin typeface="Browallia New"/>
                <a:cs typeface="Browallia New"/>
              </a:rPr>
              <a:t>B </a:t>
            </a:r>
            <a:r>
              <a:rPr lang="th-TH" sz="1600" kern="1200" baseline="0" dirty="0">
                <a:effectLst/>
                <a:latin typeface="Browallia New"/>
                <a:cs typeface="Browallia New"/>
              </a:rPr>
              <a:t>เลยเลือกยิงแป้นหุ้นที่มีความเสี่ยงสูงกว่านั่นเอง</a:t>
            </a:r>
          </a:p>
          <a:p>
            <a:pPr marL="445770" indent="-1778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b="1" kern="1200" dirty="0">
                <a:effectLst/>
                <a:latin typeface="Browallia New"/>
                <a:cs typeface="Browallia New"/>
              </a:rPr>
              <a:t>ทัศนคติ อายุ และฐานะทางการเงินที่ต่างกัน ทำให้แต่ละคนรับความเสี่ยงได้ไม่เท่ากัน</a:t>
            </a:r>
            <a:r>
              <a:rPr lang="th-TH" sz="1600" dirty="0">
                <a:latin typeface="Browallia New"/>
                <a:cs typeface="Browallia New"/>
              </a:rPr>
              <a:t> </a:t>
            </a:r>
            <a:r>
              <a:rPr lang="th-TH" sz="1600" kern="1200" dirty="0">
                <a:effectLst/>
                <a:latin typeface="Browallia New"/>
                <a:cs typeface="Browallia New"/>
              </a:rPr>
              <a:t>โดยทั่วไปผู้สูงอายุที่มีเพียงเงินก้อนสุดท้าย</a:t>
            </a:r>
            <a:r>
              <a:rPr lang="th-TH" sz="1600" kern="1200" baseline="0" dirty="0">
                <a:effectLst/>
                <a:latin typeface="Browallia New"/>
                <a:cs typeface="Browallia New"/>
              </a:rPr>
              <a:t> </a:t>
            </a:r>
            <a:r>
              <a:rPr lang="th-TH" sz="1600" kern="1200" dirty="0">
                <a:effectLst/>
                <a:latin typeface="Browallia New"/>
                <a:cs typeface="Browallia New"/>
              </a:rPr>
              <a:t>มักรับความเสี่ยงได้น้อยกว่าคนในวัยหนุ่มสาว เพราะผู้สูงอายุต้องการความมั่นคง เนื่องจากไม่มีโอกาสมากนักที่จะหารายได้มาชดเชยหากเกิดผลขาดทุน</a:t>
            </a:r>
          </a:p>
          <a:p>
            <a:pPr marL="445770" indent="-1778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dirty="0">
                <a:latin typeface="Browallia New"/>
                <a:cs typeface="Browallia New"/>
              </a:rPr>
              <a:t>ดังนั้น ก่อนตัดสินใจออมและลงทุน จะต้องพิจารณาก่อนว่า</a:t>
            </a:r>
            <a:r>
              <a:rPr lang="th-TH" sz="1600" b="1" dirty="0">
                <a:latin typeface="Browallia New"/>
                <a:cs typeface="Browallia New"/>
              </a:rPr>
              <a:t>สามารถรับ</a:t>
            </a:r>
            <a:r>
              <a:rPr lang="th-TH" sz="1600" b="1" spc="-20" dirty="0">
                <a:latin typeface="Browallia New"/>
                <a:cs typeface="Browallia New"/>
              </a:rPr>
              <a:t>ความเสี่ยงที่เกิดขึ้นได้มากน้อยแค่ไหน</a:t>
            </a:r>
            <a:endParaRPr lang="th-TH" sz="1600" kern="1200" dirty="0">
              <a:effectLst/>
              <a:latin typeface="Browallia New"/>
              <a:cs typeface="Browallia New"/>
            </a:endParaRPr>
          </a:p>
          <a:p>
            <a:pPr marL="267970" indent="-26797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b="1" kern="1200" dirty="0">
                <a:effectLst/>
                <a:latin typeface="Browallia New"/>
                <a:cs typeface="Browallia New"/>
              </a:rPr>
              <a:t>คุณอยากรู้ระดับความเสี่ยงที่สามารถ</a:t>
            </a:r>
            <a:r>
              <a:rPr lang="th-TH" sz="1600" b="1" dirty="0">
                <a:latin typeface="Browallia New"/>
                <a:cs typeface="Browallia New"/>
              </a:rPr>
              <a:t>ยอม</a:t>
            </a:r>
            <a:r>
              <a:rPr lang="th-TH" sz="1600" b="1" kern="1200" dirty="0">
                <a:effectLst/>
                <a:latin typeface="Browallia New"/>
                <a:cs typeface="Browallia New"/>
              </a:rPr>
              <a:t>รับได้หรือ</a:t>
            </a:r>
            <a:r>
              <a:rPr lang="th-TH" sz="1600" b="1" dirty="0">
                <a:latin typeface="Browallia New"/>
                <a:cs typeface="Browallia New"/>
              </a:rPr>
              <a:t>เปล่า</a:t>
            </a:r>
            <a:r>
              <a:rPr lang="en-US" sz="1600" b="1" kern="1200" dirty="0">
                <a:effectLst/>
                <a:latin typeface="Browallia New"/>
                <a:cs typeface="Browallia New"/>
              </a:rPr>
              <a:t>? </a:t>
            </a:r>
            <a:r>
              <a:rPr lang="th-TH" sz="1600" kern="1200" dirty="0">
                <a:effectLst/>
                <a:latin typeface="Browallia New"/>
                <a:cs typeface="Browallia New"/>
              </a:rPr>
              <a:t>ถ้าอยากรู้ให้ลองสแกน </a:t>
            </a:r>
            <a:r>
              <a:rPr lang="en-US" sz="1600" dirty="0">
                <a:latin typeface="Browallia New"/>
                <a:cs typeface="Browallia New"/>
              </a:rPr>
              <a:t>QR code 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/>
            </a:r>
            <a:b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1600" dirty="0">
                <a:latin typeface="Browallia New"/>
                <a:cs typeface="Browallia New"/>
              </a:rPr>
              <a:t>เพื่อทดสอบระดับความเสี่ยงที่ยอมรับได้กันเลย (หากมีเวลา ผู้สอนอาจให้ผู้เรียนทำพร้อมกัน)</a:t>
            </a:r>
            <a:endParaRPr lang="th-TH" sz="1600" kern="1200" dirty="0">
              <a:effectLst/>
              <a:latin typeface="Browallia New"/>
              <a:cs typeface="Browallia New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600" kern="1200" dirty="0">
                <a:effectLst/>
                <a:latin typeface="Browallia New"/>
                <a:cs typeface="Browallia New"/>
              </a:rPr>
              <a:t>มาถึงคำถามสำคัญ </a:t>
            </a:r>
            <a:r>
              <a:rPr lang="th-TH" sz="1600" b="1" kern="1200" dirty="0">
                <a:effectLst/>
                <a:latin typeface="Browallia New"/>
                <a:cs typeface="Browallia New"/>
              </a:rPr>
              <a:t>แล้วจะเลือกลงทุนอย่างไรดี</a:t>
            </a:r>
            <a:r>
              <a:rPr lang="en-US" sz="1600" b="1" kern="1200" dirty="0">
                <a:effectLst/>
                <a:latin typeface="Browallia New"/>
                <a:cs typeface="Browallia New"/>
              </a:rPr>
              <a:t>?</a:t>
            </a:r>
            <a:r>
              <a:rPr lang="en-US" sz="1600" b="1" dirty="0">
                <a:latin typeface="Browallia New"/>
                <a:cs typeface="Browallia New"/>
              </a:rPr>
              <a:t> </a:t>
            </a:r>
            <a:endParaRPr lang="en-US" sz="1600" b="1" kern="1200" baseline="0" dirty="0">
              <a:effectLst/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892175" indent="-892175">
              <a:spcBef>
                <a:spcPts val="600"/>
              </a:spcBef>
              <a:defRPr/>
            </a:pPr>
            <a:r>
              <a:rPr lang="en-US" sz="1600" dirty="0">
                <a:latin typeface="Browallia New"/>
                <a:cs typeface="Browallia New"/>
              </a:rPr>
              <a:t>        </a:t>
            </a:r>
            <a:r>
              <a:rPr lang="en-US" sz="1600" b="1" dirty="0">
                <a:latin typeface="Browallia New"/>
                <a:cs typeface="Browallia New"/>
              </a:rPr>
              <a:t> </a:t>
            </a:r>
            <a:r>
              <a:rPr lang="th-TH" sz="1600" b="1" u="sng" dirty="0">
                <a:latin typeface="Browallia New"/>
                <a:cs typeface="Browallia New"/>
              </a:rPr>
              <a:t>คำตอบ</a:t>
            </a:r>
            <a:r>
              <a:rPr lang="th-TH" sz="1600" b="1" u="none" dirty="0">
                <a:latin typeface="Browallia New"/>
                <a:cs typeface="Browallia New"/>
              </a:rPr>
              <a:t> คุณควร</a:t>
            </a:r>
            <a:r>
              <a:rPr lang="th-TH" sz="1600" b="1" kern="1200" spc="-20" baseline="0" dirty="0">
                <a:effectLst/>
                <a:latin typeface="Browallia New"/>
                <a:cs typeface="Browallia New"/>
              </a:rPr>
              <a:t>ชั่งน้ำหนัก</a:t>
            </a:r>
            <a:r>
              <a:rPr lang="th-TH" sz="1600" b="1" spc="-20" dirty="0">
                <a:latin typeface="Browallia New"/>
                <a:cs typeface="Browallia New"/>
              </a:rPr>
              <a:t>ระหว่างผลตอบแทนที่ต้องการและความเสี่ยงที่รับได้  และดูว่าสิ่งที่จะลงทุนมีความเสี่ยงและให้ผลตอบแทนเหมาะกับคุณหรือไม่ </a:t>
            </a:r>
            <a:endParaRPr lang="th-TH" sz="1600" b="1" spc="-2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285750" marR="0" indent="-285750" fontAlgn="auto"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600" dirty="0">
                <a:latin typeface="Browallia New"/>
                <a:cs typeface="Browallia New"/>
              </a:rPr>
              <a:t>จากตัวอย่างการเปรียบเทียบ</a:t>
            </a:r>
            <a:r>
              <a:rPr lang="th-TH" sz="1600" b="1" dirty="0">
                <a:latin typeface="Browallia New"/>
                <a:cs typeface="Browallia New"/>
              </a:rPr>
              <a:t>ความเสี่ยงและผลตอบแทนในการลงทุนประเภทต่าง ๆ </a:t>
            </a:r>
            <a:r>
              <a:rPr lang="th-TH" sz="1600" dirty="0">
                <a:latin typeface="Browallia New"/>
                <a:cs typeface="Browallia New"/>
              </a:rPr>
              <a:t>เห็นได้ว่า เงินฝากมีความเสี่ยงและผลตอบแทนต่ำกว่า หุ้นกู้ หุ้นสามัญ/หุ้นทุน และทองคำ/อสังหาริมทรัพย์ ตามลำดับ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08E11-8D0C-4BBA-B438-3B9662A93D9B}" type="slidenum">
              <a:rPr lang="th-TH" smtClean="0">
                <a:solidFill>
                  <a:prstClr val="black"/>
                </a:solidFill>
              </a:rPr>
              <a:pPr/>
              <a:t>12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503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66909" y="4606810"/>
            <a:ext cx="5637206" cy="4908237"/>
          </a:xfrm>
        </p:spPr>
        <p:txBody>
          <a:bodyPr/>
          <a:lstStyle/>
          <a:p>
            <a:pPr marL="0" marR="0" indent="0" algn="l" defTabSz="914400" rtl="0" eaLnBrk="1" fontAlgn="auto" latinLnBrk="0" hangingPunct="1"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th-TH" sz="1600" b="1" kern="120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L="0" marR="0" indent="0" algn="l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การกระจายความเสี่ยง</a:t>
            </a:r>
            <a:endParaRPr lang="th-TH" sz="160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285750" marR="0" indent="-285750" algn="l" defTabSz="914400" rtl="0" eaLnBrk="1" fontAlgn="auto" latinLnBrk="0" hangingPunct="1"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การลงทุนที่หลากหลายช่วยกระจายความเสี่ยงและลดความเสียหายจากการลงทุนได้ 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ดังนั้น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600" kern="120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คุณ</a:t>
            </a:r>
            <a:r>
              <a:rPr lang="th-TH" sz="1600" b="1" kern="120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ไม่ควรนำเงินที่มีทั้งหมดหรือเกือบทั้งหมดไปออมหรือลงทุนประเภทเดียวกัน </a:t>
            </a:r>
            <a:r>
              <a:rPr lang="th-TH" sz="1600" kern="120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เพราะหากเกิดความเสียหายหรือขาดทุน คุณอาจสูญเสียเงินที่เก็บออมมาตลอดชีวิตก็เป็นได้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600" b="1" kern="120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การลงทุนที่หลากหลายเปรียบได้กับการทำไร่นาสวนผสม</a:t>
            </a:r>
            <a:r>
              <a:rPr lang="th-TH" sz="1600" b="1" kern="1200" baseline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600" kern="1200" baseline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ที่เราเลี้ยงปลา ทำไร่ และปลูกผักไปพร้อม ๆ กัน จึงทำให้มีรายได้จากหลายทาง หากพืชไร่ที่ปลูกราคาตกต่ำ เรายังมีรายได้จากการขายปลา หรือขายผักมาชดเชยได้</a:t>
            </a:r>
            <a:endParaRPr lang="th-TH" sz="1600" kern="1200">
              <a:effectLst/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600" kern="120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เช่นเดียวกับการลงทุน ในภาวะที่เศรษฐกิจตกต่ำ </a:t>
            </a:r>
          </a:p>
          <a:p>
            <a:pPr marL="450850" lvl="1" indent="-1841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600" kern="120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ถ้าลงทุนในทองคำ 100</a:t>
            </a:r>
            <a:r>
              <a:rPr lang="en-US" sz="1600" kern="120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% </a:t>
            </a:r>
            <a:r>
              <a:rPr lang="th-TH" sz="1600" kern="120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แล้วราคาทองลดลง ก็จะได้รับความเสียหายหรือเกิดขาดทุนค่อนข้างสูง </a:t>
            </a:r>
          </a:p>
          <a:p>
            <a:pPr marL="450850" lvl="1" indent="-1841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600" kern="120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แต่ถ้าแบ่งเงินไปลงทุนแบบอื่นด้วย </a:t>
            </a:r>
            <a:r>
              <a:rPr lang="th-TH" sz="1600" kern="1200" baseline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เช่น </a:t>
            </a:r>
            <a:r>
              <a:rPr lang="th-TH" sz="1600" kern="120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สลากออมทรัพย์ และเงินฝาก ก็อาจขาดทุน</a:t>
            </a:r>
            <a:br>
              <a:rPr lang="th-TH" sz="1600" kern="120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1600" kern="120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จากการลงทุนในทองคำบ้าง แต่ก็ยังได้ผลตอบแทนจากสลากออมทรัพย์ และเงินฝากอยู่</a:t>
            </a:r>
            <a:endParaRPr lang="en-US" sz="1600" kern="1200">
              <a:effectLst/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08E11-8D0C-4BBA-B438-3B9662A93D9B}" type="slidenum">
              <a:rPr lang="th-TH" smtClean="0">
                <a:solidFill>
                  <a:prstClr val="black"/>
                </a:solidFill>
              </a:rPr>
              <a:pPr/>
              <a:t>13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450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66908" y="4777195"/>
            <a:ext cx="5716836" cy="3908614"/>
          </a:xfrm>
        </p:spPr>
        <p:txBody>
          <a:bodyPr/>
          <a:lstStyle/>
          <a:p>
            <a:pPr marL="0" marR="0">
              <a:spcBef>
                <a:spcPts val="600"/>
              </a:spcBef>
              <a:spcAft>
                <a:spcPts val="600"/>
              </a:spcAft>
            </a:pPr>
            <a:r>
              <a:rPr lang="th-TH" sz="1600" b="1">
                <a:effectLst/>
                <a:latin typeface="Browallia New" panose="020B0604020202020204" pitchFamily="34" charset="-34"/>
                <a:ea typeface="Times New Roman" panose="02020603050405020304" pitchFamily="18" charset="0"/>
                <a:cs typeface="Browallia New" panose="020B0604020202020204" pitchFamily="34" charset="-34"/>
              </a:rPr>
              <a:t>บทพูด</a:t>
            </a:r>
          </a:p>
          <a:p>
            <a:pPr marL="285750" marR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600" b="1">
                <a:effectLst/>
                <a:latin typeface="Browallia New" panose="020B0604020202020204" pitchFamily="34" charset="-34"/>
                <a:ea typeface="Times New Roman" panose="02020603050405020304" pitchFamily="18" charset="0"/>
                <a:cs typeface="Browallia New" panose="020B0604020202020204" pitchFamily="34" charset="-34"/>
              </a:rPr>
              <a:t>สิ่งที่ควรทำก่อนการลงทุน</a:t>
            </a:r>
            <a:endParaRPr lang="en-US" sz="1600">
              <a:effectLst/>
              <a:latin typeface="Browallia New" panose="020B0604020202020204" pitchFamily="34" charset="-34"/>
              <a:ea typeface="Times New Roman" panose="02020603050405020304" pitchFamily="18" charset="0"/>
              <a:cs typeface="Browallia New" panose="020B0604020202020204" pitchFamily="34" charset="-34"/>
            </a:endParaRPr>
          </a:p>
          <a:p>
            <a:pPr marL="627063" lvl="1" indent="-11588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600">
                <a:effectLst/>
                <a:latin typeface="Browallia New" panose="020B0604020202020204" pitchFamily="34" charset="-34"/>
                <a:ea typeface="Times New Roman" panose="02020603050405020304" pitchFamily="18" charset="0"/>
                <a:cs typeface="Browallia New" panose="020B0604020202020204" pitchFamily="34" charset="-34"/>
              </a:rPr>
              <a:t>รู้จักตัวเองว่ารับความเสี่ยงได้แค่ไหน</a:t>
            </a:r>
            <a:endParaRPr lang="th-TH" sz="1600">
              <a:latin typeface="Browallia New" panose="020B0604020202020204" pitchFamily="34" charset="-34"/>
              <a:ea typeface="Times New Roman" panose="02020603050405020304" pitchFamily="18" charset="0"/>
              <a:cs typeface="Browallia New" panose="020B0604020202020204" pitchFamily="34" charset="-34"/>
            </a:endParaRPr>
          </a:p>
          <a:p>
            <a:pPr marL="627063" lvl="1" indent="-11588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600">
                <a:effectLst/>
                <a:latin typeface="Browallia New" panose="020B0604020202020204" pitchFamily="34" charset="-34"/>
                <a:ea typeface="Times New Roman" panose="02020603050405020304" pitchFamily="18" charset="0"/>
                <a:cs typeface="Browallia New" panose="020B0604020202020204" pitchFamily="34" charset="-34"/>
              </a:rPr>
              <a:t>ศึกษาข้อมูลของสิ่งที่จะลงทุนอย่างละเอียด</a:t>
            </a:r>
            <a:endParaRPr lang="th-TH" sz="1600">
              <a:latin typeface="Browallia New" panose="020B0604020202020204" pitchFamily="34" charset="-34"/>
              <a:ea typeface="Times New Roman" panose="02020603050405020304" pitchFamily="18" charset="0"/>
              <a:cs typeface="Browallia New" panose="020B0604020202020204" pitchFamily="34" charset="-34"/>
            </a:endParaRPr>
          </a:p>
          <a:p>
            <a:pPr marL="627063" lvl="1" indent="-11588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600">
                <a:effectLst/>
                <a:latin typeface="Browallia New" panose="020B0604020202020204" pitchFamily="34" charset="-34"/>
                <a:ea typeface="Times New Roman" panose="02020603050405020304" pitchFamily="18" charset="0"/>
                <a:cs typeface="Browallia New" panose="020B0604020202020204" pitchFamily="34" charset="-34"/>
              </a:rPr>
              <a:t>ตัดสินใจเลือกการลงทุนที่เหมาะสมกับตนเอง ทั้งผลตอบแทนที่ต้องการ ความเสี่ยง</a:t>
            </a:r>
            <a:br>
              <a:rPr lang="th-TH" sz="1600">
                <a:effectLst/>
                <a:latin typeface="Browallia New" panose="020B0604020202020204" pitchFamily="34" charset="-34"/>
                <a:ea typeface="Times New Roman" panose="02020603050405020304" pitchFamily="18" charset="0"/>
                <a:cs typeface="Browallia New" panose="020B0604020202020204" pitchFamily="34" charset="-34"/>
              </a:rPr>
            </a:br>
            <a:r>
              <a:rPr lang="th-TH" sz="1600">
                <a:effectLst/>
                <a:latin typeface="Browallia New" panose="020B0604020202020204" pitchFamily="34" charset="-34"/>
                <a:ea typeface="Times New Roman" panose="02020603050405020304" pitchFamily="18" charset="0"/>
                <a:cs typeface="Browallia New" panose="020B0604020202020204" pitchFamily="34" charset="-34"/>
              </a:rPr>
              <a:t>ที่รับได้</a:t>
            </a:r>
          </a:p>
          <a:p>
            <a:pPr marL="627063" lvl="1" indent="-11588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600">
                <a:latin typeface="Browallia New" panose="020B0604020202020204" pitchFamily="34" charset="-34"/>
                <a:ea typeface="Times New Roman" panose="02020603050405020304" pitchFamily="18" charset="0"/>
                <a:cs typeface="Browallia New" panose="020B0604020202020204" pitchFamily="34" charset="-34"/>
              </a:rPr>
              <a:t>กระจายความเสี่ยงในการลงทุน</a:t>
            </a:r>
            <a:r>
              <a:rPr lang="th-TH">
                <a:solidFill>
                  <a:srgbClr val="264356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+mn-cs"/>
              </a:rPr>
              <a:t/>
            </a:r>
            <a:br>
              <a:rPr lang="th-TH">
                <a:solidFill>
                  <a:srgbClr val="264356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+mn-cs"/>
              </a:rPr>
            </a:br>
            <a:endParaRPr lang="en-US" sz="1200">
              <a:effectLst/>
              <a:latin typeface="Calibri" panose="020F0502020204030204" pitchFamily="34" charset="0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08E11-8D0C-4BBA-B438-3B9662A93D9B}" type="slidenum">
              <a:rPr lang="th-TH" smtClean="0">
                <a:solidFill>
                  <a:prstClr val="black"/>
                </a:solidFill>
              </a:rPr>
              <a:pPr/>
              <a:t>14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7632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1325" y="307975"/>
            <a:ext cx="5956300" cy="33512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51502" y="3820848"/>
            <a:ext cx="5736500" cy="5851570"/>
          </a:xfrm>
        </p:spPr>
        <p:txBody>
          <a:bodyPr/>
          <a:lstStyle/>
          <a:p>
            <a:pPr marL="285750" marR="0" indent="-285750" algn="l" defTabSz="13716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ผู้สอนอธิบาย </a:t>
            </a: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กิจกรรมที่ 2.3 เกมโยนห่วง (ประมาณ 20 </a:t>
            </a: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นาที</a:t>
            </a: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) </a:t>
            </a:r>
            <a:r>
              <a:rPr lang="th-TH" sz="1600" b="1" kern="1200" baseline="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– ลิงก์รายละเอียดกิจกรรมและอุปกรณ์ </a:t>
            </a:r>
            <a:r>
              <a:rPr lang="en-US" sz="1600" b="1" kern="1200" baseline="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https://www.1213.or.th/th/FinDo_Toolkits/Pages/files/Activity2_3.pdf</a:t>
            </a:r>
            <a:endParaRPr lang="th-TH" sz="16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446088" lvl="0" indent="-15557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อุปกรณ์/ สิ่งที่ต้องเตรียม</a:t>
            </a:r>
            <a:r>
              <a:rPr lang="en-US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:</a:t>
            </a: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</a:p>
          <a:p>
            <a:pPr marL="576263" lvl="0" indent="47625">
              <a:spcBef>
                <a:spcPts val="300"/>
              </a:spcBef>
              <a:buFont typeface="Arial" panose="020B0604020202020204" pitchFamily="34" charset="0"/>
              <a:buChar char="•"/>
              <a:tabLst>
                <a:tab pos="714375" algn="l"/>
              </a:tabLst>
            </a:pPr>
            <a:r>
              <a:rPr lang="th-TH" sz="1600" kern="1200" dirty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 ห่วงและที่คล้องห่วง 3 ชุด (อาจปรับเป็นลูกบอลและตะกร้าได้)</a:t>
            </a:r>
          </a:p>
          <a:p>
            <a:pPr marL="576263" lvl="0" indent="47625">
              <a:spcBef>
                <a:spcPts val="300"/>
              </a:spcBef>
              <a:buFont typeface="Arial" panose="020B0604020202020204" pitchFamily="34" charset="0"/>
              <a:buChar char="•"/>
              <a:tabLst>
                <a:tab pos="714375" algn="l"/>
              </a:tabLst>
            </a:pP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600" kern="1200" dirty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ธนบัตรจำลองมูลค่า 50 บาท 100 บาท 500 บาท และ 1,000 บาท </a:t>
            </a:r>
            <a:endParaRPr lang="en-US" sz="1600" kern="1200" dirty="0">
              <a:solidFill>
                <a:schemeClr val="tx1"/>
              </a:solidFill>
              <a:effectLst/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446088" lvl="1" indent="-1778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วิธีการ</a:t>
            </a:r>
            <a:r>
              <a:rPr lang="en-US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:</a:t>
            </a: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</a:p>
          <a:p>
            <a:pPr marL="468313" lvl="0" indent="-33338">
              <a:spcBef>
                <a:spcPts val="600"/>
              </a:spcBef>
              <a:buAutoNum type="arabicPeriod"/>
            </a:pP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ผู้สอนแบ่งผู้เรียนเป็นกลุ่ม และแจกธนบัตรจำลองกลุ่มละ 1,500 บาท</a:t>
            </a:r>
          </a:p>
          <a:p>
            <a:pPr marL="446088" lvl="0" indent="33338">
              <a:spcBef>
                <a:spcPts val="600"/>
              </a:spcBef>
              <a:buAutoNum type="arabicPeriod"/>
            </a:pP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ผู้สอนชี้แจงกติกาให้ผู้เรียนทราบ </a:t>
            </a:r>
            <a:endParaRPr lang="en-US" sz="16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987425" lvl="1" indent="-85725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เกมจะสิ้นสุดเมื่อผู้เล่นแต่ละคนโยนห่วงครบคนละ 2 ครั้ง หรือเงินสะสม</a:t>
            </a:r>
            <a:b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ในกลุ่มหมด แล้วแต่สถานการณ์ใดเกิดขึ้นก่อน</a:t>
            </a:r>
          </a:p>
          <a:p>
            <a:pPr marL="892175" lvl="1" indent="122238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ผู้เล่นแต่ละกลุ่มมีสิทธิ์เลือกที่จะโยนห่วงหรือไม่ก็ได้</a:t>
            </a:r>
          </a:p>
          <a:p>
            <a:pPr marL="1073150" lvl="1" indent="-171450" defTabSz="9017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หากต้องการโยนห่วง ผู้เล่นแต่ละคนมีสิทธิ์โยนได้ </a:t>
            </a:r>
            <a:r>
              <a:rPr lang="en-GB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2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ครั้ง และในการโยนทุกครั้งต้องจ่ายเงินให้แก่ผู้สอน 100 บาท </a:t>
            </a:r>
          </a:p>
          <a:p>
            <a:pPr marL="892175" lvl="1" indent="122238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ผู้เล่นจะได้รับเงินจากการโยนห่วงตามระยะ ดังนี้ </a:t>
            </a:r>
            <a:endParaRPr lang="en-US" sz="16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lvl="2" indent="434975">
              <a:spcBef>
                <a:spcPts val="300"/>
              </a:spcBef>
            </a:pP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- โยนห่วงไม่เข้าเป้า จ่ายเงิน 50 บาท </a:t>
            </a:r>
          </a:p>
          <a:p>
            <a:pPr lvl="2" indent="434975">
              <a:spcBef>
                <a:spcPts val="300"/>
              </a:spcBef>
            </a:pP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- โยนห่วงเข้าที่ระยะ 3 เมตร ได้รับเงิน 100 บาท</a:t>
            </a:r>
          </a:p>
          <a:p>
            <a:pPr lvl="2" indent="434975">
              <a:spcBef>
                <a:spcPts val="300"/>
              </a:spcBef>
            </a:pP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- โยนห่วงเข้าที่ระยะ </a:t>
            </a:r>
            <a:r>
              <a:rPr lang="en-GB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5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เมตร ได้รับเงิน </a:t>
            </a:r>
            <a:r>
              <a:rPr lang="en-GB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5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00 บาท</a:t>
            </a:r>
          </a:p>
          <a:p>
            <a:pPr lvl="2" indent="434975">
              <a:spcBef>
                <a:spcPts val="300"/>
              </a:spcBef>
            </a:pP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-  โยนห่วงเข้าที่ระยะ </a:t>
            </a:r>
            <a:r>
              <a:rPr lang="en-GB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7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เมตร ได้รับเงิน 1</a:t>
            </a:r>
            <a:r>
              <a:rPr lang="en-GB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,0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00 บาท</a:t>
            </a:r>
            <a:endParaRPr lang="en-US" sz="16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1025525" lvl="1" indent="-1333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กลุ่มที่มีเงินเหลือสูงสุดจะเป็นผู้ชนะการแข่งขัน</a:t>
            </a:r>
            <a:endParaRPr lang="en-US" sz="16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endParaRPr lang="th-TH" sz="16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08E11-8D0C-4BBA-B438-3B9662A93D9B}" type="slidenum">
              <a:rPr lang="th-TH" smtClean="0">
                <a:solidFill>
                  <a:prstClr val="black"/>
                </a:solidFill>
              </a:rPr>
              <a:pPr/>
              <a:t>15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321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68223" y="4777195"/>
            <a:ext cx="6192000" cy="4651389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จากการเล่นเกมเราจะเห็นได้ว่า</a:t>
            </a:r>
          </a:p>
          <a:p>
            <a:pPr marL="534988" lvl="0" indent="-268288">
              <a:spcBef>
                <a:spcPts val="600"/>
              </a:spcBef>
              <a:buAutoNum type="arabicPeriod"/>
            </a:pPr>
            <a:r>
              <a:rPr lang="th-TH" sz="1600" b="1" kern="1200" dirty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ผู้ลงทุนจะมีต้นทุนในการลงทุน</a:t>
            </a:r>
            <a:r>
              <a:rPr lang="th-TH" sz="1600" kern="1200" dirty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 ซึ่งจะเห็นได้ว่า หากผู้เล่นเลือกโยนห่วงจะต้องจ่ายเงิน 100 บาท ให้แก่ผู้สอนทุกครั้ง </a:t>
            </a:r>
          </a:p>
          <a:p>
            <a:pPr marL="534988" lvl="0" indent="-266700">
              <a:spcBef>
                <a:spcPts val="600"/>
              </a:spcBef>
              <a:buAutoNum type="arabicPeriod"/>
            </a:pPr>
            <a:r>
              <a:rPr lang="th-TH" sz="1600" b="1" kern="1200" dirty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การลงทุนย่อมมีความเสี่ยง</a:t>
            </a:r>
            <a:r>
              <a:rPr lang="th-TH" sz="1600" kern="1200" dirty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 นอกจากจะไม่ได้รับผลตอบแทนตามที่คาดแล้ว ยังมีโอกาสสูญเสียเงินต้นด้วย เช่นเดียวกับในเกมที่ผู้เล่นต้องจ่ายเงิน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600" kern="1200" dirty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50 บาท หากโยนห่วงไม่เข้าเป้า</a:t>
            </a:r>
          </a:p>
          <a:p>
            <a:pPr marL="534988" lvl="0" indent="-266700">
              <a:spcBef>
                <a:spcPts val="600"/>
              </a:spcBef>
              <a:buAutoNum type="arabicPeriod"/>
            </a:pPr>
            <a:r>
              <a:rPr lang="th-TH" sz="1600" b="1" kern="1200" dirty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การลงทุนที่ให้ผลตอบแทนสูง</a:t>
            </a:r>
            <a:r>
              <a:rPr lang="th-TH" sz="1600" kern="1200" dirty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600" b="1" kern="1200" dirty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ย่อมมีความเสี่ยงสูงด้วย</a:t>
            </a:r>
            <a:r>
              <a:rPr lang="th-TH" sz="1600" kern="1200" dirty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 เช่นเดียวกับการโยนห่วงที่ระยะไกล แม้มีโอกาสเข้าเป้าน้อย แต่หากเข้าเป้าแล้วจะได้รับผลตอบแทนสูงกว่าโยนห่วงเข้าที่ระยะใกล้</a:t>
            </a:r>
          </a:p>
          <a:p>
            <a:pPr marL="534988" lvl="0" indent="-266700">
              <a:spcBef>
                <a:spcPts val="600"/>
              </a:spcBef>
              <a:buAutoNum type="arabicPeriod"/>
            </a:pPr>
            <a:r>
              <a:rPr lang="th-TH" sz="1600" b="1" kern="1200" dirty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ผู้ลงทุนแต่ละคนยอมรับความเสี่ยงได้แตกต่างกัน</a:t>
            </a:r>
            <a:r>
              <a:rPr lang="th-TH" sz="1600" kern="1200" dirty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 เช่น ผู้เล่นที่โยนห่วงที่ระยะ 7 เมตร สามารถยอมรับความเสี่ยงได้สูงกว่าผู้เล่นที่โยนห่วงที่ระยะ 3 เมตร หรือผู้เล่นที่เลือกไม่โยนห่วงเลย </a:t>
            </a:r>
            <a:endParaRPr lang="th-TH" sz="16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lvl="0" indent="268288">
              <a:spcBef>
                <a:spcPts val="600"/>
              </a:spcBef>
              <a:tabLst>
                <a:tab pos="539750" algn="l"/>
              </a:tabLst>
            </a:pPr>
            <a:r>
              <a:rPr lang="th-TH" sz="1600" kern="1200" dirty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      เมื่อผู้เรียนเข้าใจความเสี่ยงที่สามารถยอมรับได้แล้ว ก็จะสามารถเลือกลงทุน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ให้เหมาะสมกับตนได้</a:t>
            </a:r>
            <a:endParaRPr lang="en-US" sz="16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endParaRPr lang="th-TH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08E11-8D0C-4BBA-B438-3B9662A93D9B}" type="slidenum">
              <a:rPr lang="th-TH" smtClean="0">
                <a:solidFill>
                  <a:prstClr val="black"/>
                </a:solidFill>
              </a:rPr>
              <a:pPr/>
              <a:t>16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6586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CA700-ACF3-482C-A77F-5D8D50C984DC}" type="slidenum">
              <a:rPr lang="th-TH" smtClean="0">
                <a:solidFill>
                  <a:prstClr val="black"/>
                </a:solidFill>
              </a:rPr>
              <a:pPr/>
              <a:t>3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3808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66738" y="438150"/>
            <a:ext cx="5461000" cy="3071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04690" y="3510242"/>
            <a:ext cx="6184062" cy="6218974"/>
          </a:xfrm>
        </p:spPr>
        <p:txBody>
          <a:bodyPr/>
          <a:lstStyle/>
          <a:p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600" kern="120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ทุกคนคงทราบกันดีว่า การออมอย่างสม่ำเสมอเป็นการสร้างนิสัยหรือวินัยที่ดี ซึ่งจะทำให้มีเงินเพียงพอสำหรับซื้อของที่อยากได้ หรือบรรลุเป้าหมายทางการเงินต่าง ๆ เช่น ใช้จ่ายในยามฉุกเฉิน 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600" kern="120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แต่การออมที่ถูกต้องควรทำอย่างฉลาด คือ ทำให้เงินออมที่มีอยู่งอกเงยขึ้น และสามารถสร้าง</a:t>
            </a:r>
            <a:r>
              <a:rPr lang="th-TH" sz="1600" b="1" kern="120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ผลตอบแทน หรือที่เรียกว่า</a:t>
            </a:r>
            <a:r>
              <a:rPr lang="en-US" sz="1600" b="1" kern="120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 “</a:t>
            </a:r>
            <a:r>
              <a:rPr lang="th-TH" sz="1600" b="1" kern="120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ดอกเบี้ย</a:t>
            </a:r>
            <a:r>
              <a:rPr lang="en-US" sz="1600" b="1" kern="120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”</a:t>
            </a:r>
            <a:r>
              <a:rPr lang="th-TH" sz="1600" kern="120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 ให้กับคุณได้ 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600" kern="120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สิ่งที่ควรรู้จักก่อนเริ่มลงทุน คือ </a:t>
            </a:r>
            <a:r>
              <a:rPr lang="en-US" sz="1600" kern="120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“</a:t>
            </a:r>
            <a:r>
              <a:rPr lang="th-TH" sz="1600" b="1" kern="120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ดอกเบี้ยทบต้น</a:t>
            </a:r>
            <a:r>
              <a:rPr lang="en-US" sz="1600" b="1" kern="120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”</a:t>
            </a:r>
            <a:r>
              <a:rPr lang="th-TH" sz="1600" kern="120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600" b="1" kern="120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ดอกเบี้ยทบต้น</a:t>
            </a:r>
            <a:r>
              <a:rPr lang="th-TH" sz="1600" kern="120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เป็น</a:t>
            </a:r>
            <a:r>
              <a:rPr lang="th-TH" sz="1600" kern="1200" baseline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การ</a:t>
            </a:r>
            <a:r>
              <a:rPr lang="th-TH" sz="1600" b="1" kern="1200" baseline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คิด</a:t>
            </a:r>
            <a:r>
              <a:rPr lang="th-TH" sz="1600" b="1" kern="120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ดอกเบี้ยจากเงินต้นและดอกเบี้ยสะสมของงวดก่อนหน้า </a:t>
            </a:r>
            <a:br>
              <a:rPr lang="th-TH" sz="1600" b="1" kern="120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1600" kern="120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เช่น หากฝากเงินที่ธนาคาร 100 บาท ดอกเบี้ย 3</a:t>
            </a:r>
            <a:r>
              <a:rPr lang="en-US" sz="1600" kern="120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% </a:t>
            </a:r>
            <a:r>
              <a:rPr lang="th-TH" sz="1600" kern="120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ต่อปี โดยไม่ถอนเงินมาใช้ </a:t>
            </a:r>
          </a:p>
          <a:p>
            <a:pPr marL="628650" marR="0" indent="-1809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เมื่อครบปีที่ 1 </a:t>
            </a:r>
          </a:p>
          <a:p>
            <a:pPr marL="628650">
              <a:buFont typeface="Arial" panose="020B0604020202020204" pitchFamily="34" charset="0"/>
              <a:buChar char="•"/>
              <a:defRPr/>
            </a:pP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 เงินฝากเริ่มต้นที่ 100 บาท จะได้รับดอกเบี้ย 3 บาท</a:t>
            </a:r>
          </a:p>
          <a:p>
            <a:pPr marL="628650">
              <a:buFont typeface="Arial" panose="020B0604020202020204" pitchFamily="34" charset="0"/>
              <a:buChar char="•"/>
              <a:defRPr/>
            </a:pP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 ทำให้</a:t>
            </a:r>
            <a:r>
              <a:rPr lang="th-TH" sz="1600" kern="120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เงินฝากของคุณเพิ่มขึ้นเป็น 103 บาท ซึ่งจะกลายเป็นเงินต้นของปีที่ 2 </a:t>
            </a:r>
          </a:p>
          <a:p>
            <a:pPr marL="628650" indent="-180975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เมื่อครบปีที่ 2 </a:t>
            </a:r>
          </a:p>
          <a:p>
            <a:pPr marL="719138" indent="-90488">
              <a:buFont typeface="Arial" panose="020B0604020202020204" pitchFamily="34" charset="0"/>
              <a:buChar char="•"/>
              <a:defRPr/>
            </a:pP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 เงินต้น 103 บาท จะได้รับดอกเบี้ย 3.09 บาท</a:t>
            </a:r>
          </a:p>
          <a:p>
            <a:pPr marL="768350" indent="-139700">
              <a:buFont typeface="Arial" panose="020B0604020202020204" pitchFamily="34" charset="0"/>
              <a:buChar char="•"/>
              <a:defRPr/>
            </a:pP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ทำให้เงินฝากของคุณเพิ่มขึ้นเป็น 106.09 บาท ซึ่งจะกลายเป็นเงินต้นของปีที่ 3 และจะเป็นเช่นนี้ต่อไปเรื่อย ๆ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 ดอกเบี้ยทบต้นมีประโยชน์อย่างไร </a:t>
            </a:r>
          </a:p>
          <a:p>
            <a:pPr marL="628650" lvl="1" indent="-180975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ดอกเบี้ยทบต้นจะทำให้</a:t>
            </a: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เงินออมของคุณงอกเงยและไปถึงเป้าหมายการออมได้เร็วขึ้น </a:t>
            </a:r>
            <a:b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เช่น ถ้าอยากมีเงิน 100,000 บาท โดยเก็บเงินเดือนละ 1,550 บาท </a:t>
            </a:r>
          </a:p>
          <a:p>
            <a:pPr marL="719138" lvl="2" indent="-90488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การ</a:t>
            </a: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หยอดกระปุก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จะใช้เวลา 5 ปีครึ่ง </a:t>
            </a:r>
          </a:p>
          <a:p>
            <a:pPr marL="719138" lvl="2" indent="-90488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แต่ถ้านำไป</a:t>
            </a: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ฝากธนาคาร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ที่ให้ดอกเบี้ย 3</a:t>
            </a:r>
            <a:r>
              <a:rPr lang="en-US" sz="1600">
                <a:latin typeface="Browallia New" panose="020B0604020202020204" pitchFamily="34" charset="-34"/>
                <a:cs typeface="Browallia New" panose="020B0604020202020204" pitchFamily="34" charset="-34"/>
              </a:rPr>
              <a:t>% 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ต่อปี (คิดดอกเบี้ยแบบทบต้น) จะใช้เวลาแค่ 5 ปี 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600" kern="120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ดังนั้น </a:t>
            </a:r>
            <a:r>
              <a:rPr lang="th-TH" sz="1600" b="1" kern="120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ถ้าเก็บออมได้ระดับหนึ่งแล้ว ควรนำเงินไปลงทุนเพื่อให้พลังของดอกเบี้ยทบต้นทำงานให้เงินของคุณงอกเงย</a:t>
            </a:r>
            <a:r>
              <a:rPr lang="th-TH" sz="1600" kern="120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 โดยอาจเริ่มจากการฝากธนาคารก็ได้</a:t>
            </a:r>
            <a:endParaRPr lang="en-US" sz="1600" kern="1200">
              <a:solidFill>
                <a:schemeClr val="tx1"/>
              </a:solidFill>
              <a:effectLst/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08E11-8D0C-4BBA-B438-3B9662A93D9B}" type="slidenum">
              <a:rPr lang="th-TH" smtClean="0">
                <a:solidFill>
                  <a:prstClr val="black"/>
                </a:solidFill>
              </a:rPr>
              <a:pPr/>
              <a:t>4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6245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CA700-ACF3-482C-A77F-5D8D50C984DC}" type="slidenum">
              <a:rPr lang="th-TH" smtClean="0">
                <a:solidFill>
                  <a:prstClr val="black"/>
                </a:solidFill>
              </a:rPr>
              <a:pPr/>
              <a:t>5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9460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66909" y="4777195"/>
            <a:ext cx="5496309" cy="3908614"/>
          </a:xfr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600" b="1" kern="120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600" b="1" kern="120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เงินเฟ้อคืออะไร 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600" b="1" kern="120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เงินเฟ้อ</a:t>
            </a:r>
            <a:r>
              <a:rPr lang="th-TH" sz="1600" b="1" kern="1200" baseline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600" kern="120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คือ ภาวะที่ราคาสินค้าหรือบริการแพงขึ้น ทำให้เงินจำนวนเท่าเดิมซื้อสินค้า</a:t>
            </a:r>
            <a:br>
              <a:rPr lang="th-TH" sz="1600" kern="120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1600" kern="120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หรือบริการได้ลดลง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600" kern="120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ลองจินตนาการว่าเรานำเงิน 500 บาท ไปซื้อของที่ซุปเปอร์มาร์เก็ตในช่วงเวลาที่ต่างกัน</a:t>
            </a:r>
            <a:endParaRPr lang="th-TH" sz="1600" kern="1200" baseline="0">
              <a:solidFill>
                <a:schemeClr val="tx1"/>
              </a:solidFill>
              <a:effectLst/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446088" indent="-1778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ถ้าย้อนไป</a:t>
            </a: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ในอดีต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ประมาณ 10 ปีก่อน เงิน 500 บาท สามารถซื้อของได้เยอะมาก</a:t>
            </a:r>
          </a:p>
          <a:p>
            <a:pPr marL="446088" indent="-1778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ขณะที่</a:t>
            </a: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ในปัจจุบัน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 เงิน 500 บาท</a:t>
            </a: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สามารถซื้อของได้น้อยลง </a:t>
            </a:r>
          </a:p>
          <a:p>
            <a:pPr marL="446088" indent="-1778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ถ้าภาวะเงินเฟ้อยังคงเกิดขึ้น เงิน 500 บาท ก็จะซื้อของได้น้อยลงเรื่อย ๆ </a:t>
            </a: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ในอนาคต</a:t>
            </a:r>
          </a:p>
          <a:p>
            <a:pPr marL="446088" indent="-1778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จะเห็นได้ว่าในภาวะเงินเฟ้อ มูลค่าของเงินจะลดลง โดยเงิน 500 บาท ในอดีต สามารถ</a:t>
            </a:r>
            <a:b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ซื้อของได้มากกว่าเงิน 500 บาท ในปัจจุบันและอนาคต</a:t>
            </a:r>
          </a:p>
          <a:p>
            <a:pPr marL="446088" indent="-1778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endParaRPr lang="th-TH" sz="1600" kern="1200">
              <a:solidFill>
                <a:schemeClr val="tx1"/>
              </a:solidFill>
              <a:effectLst/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endParaRPr lang="th-TH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08E11-8D0C-4BBA-B438-3B9662A93D9B}" type="slidenum">
              <a:rPr lang="th-TH" smtClean="0">
                <a:solidFill>
                  <a:prstClr val="black"/>
                </a:solidFill>
              </a:rPr>
              <a:pPr/>
              <a:t>6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8945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66908" y="4777195"/>
            <a:ext cx="5574512" cy="3908614"/>
          </a:xfr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600" b="1" kern="120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ผลตอบแทนที่แท้จริง</a:t>
            </a:r>
            <a:endParaRPr lang="th-TH" sz="160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600" b="1" kern="120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ผลตอบแทนที่เห็นหรือได้รับ</a:t>
            </a:r>
            <a:r>
              <a:rPr lang="th-TH" sz="1600" b="1" kern="1200" baseline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 คือ ผลตอบแทนที่เราได้จริงๆ หรือไม่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h-TH" sz="1600" b="1" kern="1200" baseline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        </a:t>
            </a:r>
            <a:r>
              <a:rPr lang="th-TH" sz="1600" b="1" u="sng" kern="1200" baseline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คำตอบ</a:t>
            </a:r>
            <a:r>
              <a:rPr lang="th-TH" sz="1600" b="1" u="none" kern="1200" baseline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600" b="0" u="none" kern="1200" baseline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ไม่ใช่ </a:t>
            </a:r>
            <a:endParaRPr lang="th-TH" sz="1600" b="0" u="sng" kern="1200">
              <a:effectLst/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600" b="1" kern="120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ผลตอบแทนที่ได้รับ</a:t>
            </a:r>
            <a:r>
              <a:rPr lang="th-TH" sz="1600" b="1" u="sng" kern="120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ไม่ใช่</a:t>
            </a:r>
            <a:r>
              <a:rPr lang="th-TH" sz="1600" b="1" kern="120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ผลตอบแทนที่แท้จริง</a:t>
            </a:r>
            <a:r>
              <a:rPr lang="th-TH" sz="1600" kern="120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600" kern="120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ซึ่งสามารถหา</a:t>
            </a:r>
            <a:r>
              <a:rPr lang="th-TH" sz="1600" b="1" kern="120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อัตราผลตอบแทนที่แท้จริงได้ โดยนำอัตราผลตอบแทนที่ได้ไปหัก</a:t>
            </a:r>
            <a:br>
              <a:rPr lang="th-TH" sz="1600" b="1" kern="120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1600" b="1" kern="120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อัตราเงินเฟ้อ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600" b="0" kern="120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เพราะฉะนั้น เวลาที่ตัดสินใจลงทุนหรือออมเงิน </a:t>
            </a:r>
            <a:r>
              <a:rPr lang="th-TH" sz="1600" b="1" kern="120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ควรเลือกผลิตภัณฑ์ที่ให้ผลตอบแทนสูงกว่าเงินเฟ้อ หรือ</a:t>
            </a:r>
            <a:r>
              <a:rPr lang="th-TH" sz="1600" kern="120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สามารถ</a:t>
            </a:r>
            <a:r>
              <a:rPr lang="th-TH" sz="1600" b="1" kern="120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เอาชนะเงินเฟ้อได้</a:t>
            </a:r>
            <a:r>
              <a:rPr lang="th-TH" sz="1600" b="0" kern="120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นั่นเอง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th-TH" sz="1800" b="1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08E11-8D0C-4BBA-B438-3B9662A93D9B}" type="slidenum">
              <a:rPr lang="th-TH" smtClean="0">
                <a:solidFill>
                  <a:prstClr val="black"/>
                </a:solidFill>
              </a:rPr>
              <a:pPr/>
              <a:t>7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2535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66908" y="4777195"/>
            <a:ext cx="5506762" cy="3908614"/>
          </a:xfr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h-TH" sz="1600" b="1" kern="1200" dirty="0">
                <a:effectLst/>
                <a:latin typeface="Browallia New"/>
                <a:cs typeface="Browallia New"/>
              </a:rPr>
              <a:t>บทพูด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h-TH" sz="1600" b="1" kern="1200" dirty="0">
                <a:effectLst/>
                <a:latin typeface="Browallia New"/>
                <a:cs typeface="Browallia New"/>
              </a:rPr>
              <a:t>ตัวอย่าง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600" kern="1200" dirty="0">
                <a:effectLst/>
                <a:latin typeface="Browallia New"/>
                <a:cs typeface="Browallia New"/>
              </a:rPr>
              <a:t>ถ้าอัตราเงินเฟ้อเท่ากับ 2</a:t>
            </a:r>
            <a:r>
              <a:rPr lang="en-US" sz="1600" kern="1200" dirty="0">
                <a:effectLst/>
                <a:latin typeface="Browallia New"/>
                <a:cs typeface="Browallia New"/>
              </a:rPr>
              <a:t>% </a:t>
            </a:r>
            <a:r>
              <a:rPr lang="th-TH" sz="1600" kern="1200" dirty="0">
                <a:effectLst/>
                <a:latin typeface="Browallia New"/>
                <a:cs typeface="Browallia New"/>
              </a:rPr>
              <a:t>ต่อปี หากนำเงินไปฝากบัญชีออมทรัพย์ที่ให้ดอกเบี้ยหรือผลตอบแทน 0.25</a:t>
            </a:r>
            <a:r>
              <a:rPr lang="en-US" sz="1600" kern="1200" dirty="0">
                <a:effectLst/>
                <a:latin typeface="Browallia New"/>
                <a:cs typeface="Browallia New"/>
              </a:rPr>
              <a:t>% </a:t>
            </a:r>
            <a:r>
              <a:rPr lang="th-TH" sz="1600" kern="1200" dirty="0">
                <a:effectLst/>
                <a:latin typeface="Browallia New"/>
                <a:cs typeface="Browallia New"/>
              </a:rPr>
              <a:t>ต่อปี คุณจะได้รับผลตอบแทนที่แท้จริงเท่า</a:t>
            </a:r>
            <a:r>
              <a:rPr lang="th-TH" sz="1600" dirty="0">
                <a:latin typeface="Browallia New"/>
                <a:cs typeface="Browallia New"/>
              </a:rPr>
              <a:t>ใด</a:t>
            </a:r>
            <a:r>
              <a:rPr lang="en-US" sz="1600" kern="1200" dirty="0">
                <a:effectLst/>
                <a:latin typeface="Browallia New"/>
                <a:cs typeface="Browallia New"/>
              </a:rPr>
              <a:t>?</a:t>
            </a:r>
            <a:endParaRPr lang="th-TH" sz="1600" kern="1200" dirty="0">
              <a:effectLst/>
              <a:latin typeface="Browallia New"/>
              <a:cs typeface="Browallia New"/>
            </a:endParaRPr>
          </a:p>
          <a:p>
            <a:pPr marL="182245" indent="-182245">
              <a:spcBef>
                <a:spcPts val="600"/>
              </a:spcBef>
              <a:defRPr/>
            </a:pPr>
            <a:r>
              <a:rPr lang="th-TH" sz="1600" dirty="0">
                <a:latin typeface="Browallia New"/>
                <a:cs typeface="Browallia New"/>
              </a:rPr>
              <a:t>     </a:t>
            </a:r>
            <a:r>
              <a:rPr lang="th-TH" sz="1600" kern="1200" baseline="0" dirty="0">
                <a:effectLst/>
                <a:latin typeface="Browallia New"/>
                <a:cs typeface="Browallia New"/>
              </a:rPr>
              <a:t> </a:t>
            </a:r>
            <a:r>
              <a:rPr lang="th-TH" sz="1600" b="1" u="sng" kern="1200" baseline="0" dirty="0">
                <a:effectLst/>
                <a:latin typeface="Browallia New"/>
                <a:cs typeface="Browallia New"/>
              </a:rPr>
              <a:t>คำตอบ</a:t>
            </a:r>
            <a:r>
              <a:rPr lang="th-TH" sz="1600" dirty="0">
                <a:latin typeface="Browallia New"/>
                <a:cs typeface="Browallia New"/>
              </a:rPr>
              <a:t> </a:t>
            </a:r>
            <a:endParaRPr lang="th-TH" sz="1600" b="0" u="none" kern="1200" baseline="0" dirty="0">
              <a:effectLst/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444500" lvl="1" indent="-174625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b="0" u="none" kern="1200" baseline="0" dirty="0">
                <a:effectLst/>
                <a:latin typeface="Browallia New"/>
                <a:cs typeface="Browallia New"/>
              </a:rPr>
              <a:t>จะได้รับผลตอบแทนที่แท้จริง </a:t>
            </a:r>
            <a:r>
              <a:rPr lang="th-TH" sz="1600" kern="1200" dirty="0">
                <a:effectLst/>
                <a:latin typeface="Browallia New"/>
                <a:cs typeface="Browallia New"/>
              </a:rPr>
              <a:t>-1.75</a:t>
            </a:r>
            <a:r>
              <a:rPr lang="en-US" sz="1600" kern="1200" dirty="0">
                <a:effectLst/>
                <a:latin typeface="Browallia New"/>
                <a:cs typeface="Browallia New"/>
              </a:rPr>
              <a:t>% </a:t>
            </a:r>
            <a:r>
              <a:rPr lang="th-TH" sz="1600" kern="1200" dirty="0">
                <a:effectLst/>
                <a:latin typeface="Browallia New"/>
                <a:cs typeface="Browallia New"/>
              </a:rPr>
              <a:t>ซึ่งแปลว่า</a:t>
            </a:r>
            <a:r>
              <a:rPr lang="th-TH" sz="1600" kern="1200" baseline="0" dirty="0">
                <a:effectLst/>
                <a:latin typeface="Browallia New"/>
                <a:cs typeface="Browallia New"/>
              </a:rPr>
              <a:t> </a:t>
            </a:r>
            <a:r>
              <a:rPr lang="th-TH" sz="1600" dirty="0">
                <a:latin typeface="Browallia New"/>
                <a:cs typeface="Browallia New"/>
              </a:rPr>
              <a:t>เงินฝากออมทรัพย์</a:t>
            </a:r>
            <a:r>
              <a:rPr lang="th-TH" sz="1600" kern="1200" dirty="0">
                <a:effectLst/>
                <a:latin typeface="Browallia New"/>
                <a:cs typeface="Browallia New"/>
              </a:rPr>
              <a:t>ของคุณไม่ได้สร้าง</a:t>
            </a:r>
            <a:r>
              <a:rPr lang="th-TH" sz="1600" dirty="0">
                <a:latin typeface="Browallia New"/>
                <a:cs typeface="Browallia New"/>
              </a:rPr>
              <a:t>ผลตอบแทนที่แท้จริง</a:t>
            </a:r>
            <a:r>
              <a:rPr lang="th-TH" sz="1600" kern="1200" dirty="0">
                <a:effectLst/>
                <a:latin typeface="Browallia New"/>
                <a:cs typeface="Browallia New"/>
              </a:rPr>
              <a:t>ให้กับคุณเลย</a:t>
            </a:r>
            <a:r>
              <a:rPr lang="th-TH" sz="1600" dirty="0">
                <a:latin typeface="Browallia New"/>
                <a:cs typeface="Browallia New"/>
              </a:rPr>
              <a:t> </a:t>
            </a:r>
            <a:endParaRPr lang="th-TH" sz="16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444500" lvl="1" indent="-174625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kern="1200" dirty="0">
                <a:effectLst/>
                <a:latin typeface="Browallia New"/>
                <a:cs typeface="Browallia New"/>
              </a:rPr>
              <a:t>ดังนั้น ควรเปลี่ยนไปลงทุนหรือออมในผลิตภัณฑ์อื่นที่ให้ผลตอบแทนสูงขึ้น และควรสูงกว่าอัตราเงินเฟ้อ หรือมากกว่า 2</a:t>
            </a:r>
            <a:r>
              <a:rPr lang="en-US" sz="1600" kern="1200" dirty="0">
                <a:effectLst/>
                <a:latin typeface="Browallia New"/>
                <a:cs typeface="Browallia New"/>
              </a:rPr>
              <a:t>% </a:t>
            </a:r>
            <a:r>
              <a:rPr lang="th-TH" sz="1600" kern="1200" dirty="0">
                <a:effectLst/>
                <a:latin typeface="Browallia New"/>
                <a:cs typeface="Browallia New"/>
              </a:rPr>
              <a:t>ต่อปี นั่นเอง</a:t>
            </a:r>
            <a:r>
              <a:rPr lang="th-TH" sz="1800" b="1" kern="1200" dirty="0">
                <a:effectLst/>
                <a:cs typeface="+mn-lt"/>
              </a:rPr>
              <a:t/>
            </a:r>
            <a:br>
              <a:rPr lang="th-TH" sz="1800" b="1" kern="1200" dirty="0">
                <a:effectLst/>
                <a:cs typeface="+mn-lt"/>
              </a:rPr>
            </a:br>
            <a:endParaRPr lang="th-TH" sz="1800" b="1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08E11-8D0C-4BBA-B438-3B9662A93D9B}" type="slidenum">
              <a:rPr lang="th-TH" smtClean="0">
                <a:solidFill>
                  <a:prstClr val="black"/>
                </a:solidFill>
              </a:rPr>
              <a:pPr/>
              <a:t>8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9027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CA700-ACF3-482C-A77F-5D8D50C984DC}" type="slidenum">
              <a:rPr lang="th-TH" smtClean="0">
                <a:solidFill>
                  <a:prstClr val="black"/>
                </a:solidFill>
              </a:rPr>
              <a:pPr/>
              <a:t>9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5723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th-TH" sz="1600" b="1" kern="120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L="0" marR="0" indent="0" algn="l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ผลตอบแทน และความเสี่ยง</a:t>
            </a:r>
            <a:endParaRPr lang="th-TH" sz="1600" b="1" kern="1200">
              <a:effectLst/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600" kern="120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เมื่อมาถึงจุดนี้ ทุกคนคงอยากออมหรือลงทุนในผลิตภัณฑ์ที่ให้ผลตอบแทนสูงที่สุด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600" kern="120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แต่ในความเป็นจริงแล้ว </a:t>
            </a:r>
            <a:r>
              <a:rPr lang="th-TH" sz="1600" b="1" kern="120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ผลตอบแทนที่สูงก็มาพร้อมกับความเสี่ยงที่สูงด้วย</a:t>
            </a:r>
            <a:endParaRPr lang="th-TH" sz="1600" b="1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600" kern="120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ซึ่งความเสี่ยงนี้เอง อาจทำให้คุณมี</a:t>
            </a:r>
            <a:r>
              <a:rPr lang="th-TH" sz="1600" b="1" kern="120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โอกาสได้ผลตอบแทนน้อยกว่าที่คาด </a:t>
            </a:r>
            <a:r>
              <a:rPr lang="th-TH" sz="1600" kern="120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หรือ</a:t>
            </a:r>
            <a:r>
              <a:rPr lang="th-TH" sz="1600" b="1" kern="120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สูญเสียเงินที่ลงทุนทั้งหมด </a:t>
            </a:r>
            <a:endParaRPr lang="th-TH" sz="1400" b="1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08E11-8D0C-4BBA-B438-3B9662A93D9B}" type="slidenum">
              <a:rPr lang="th-TH" smtClean="0">
                <a:solidFill>
                  <a:prstClr val="black"/>
                </a:solidFill>
              </a:rPr>
              <a:pPr/>
              <a:t>10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770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BFB56-7159-413A-A640-FB290B54C95B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28/10/63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0FAF1-3449-4DB8-8800-0AB20A8DE1A6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999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FD6E8-2B6B-457F-90E9-6B1DCB4D3360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28/10/63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0FAF1-3449-4DB8-8800-0AB20A8DE1A6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912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B59BE-77AC-45C8-8DDE-1AF2450A1BF5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28/10/63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0FAF1-3449-4DB8-8800-0AB20A8DE1A6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3980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67D40-1F0B-44CD-82D4-DF900A4CFEA5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28/10/63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812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B9672-3447-4E5D-AB64-3C02B1E53978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28/10/63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1412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1DEBB-93F0-4E69-B981-0F4B8CDA5407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28/10/63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2687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108F8-8BA6-493F-BED1-32463DBF5E27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28/10/63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3068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EEB2-30BA-497A-9840-4C658B83A308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28/10/63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0956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7864B-67FF-4D7D-9516-9391106C3E5C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28/10/63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1302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6FBA1-7C89-48E4-B9EB-1C511A70220E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28/10/63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4370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11A89-D668-405A-85A6-B41734C8719E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28/10/63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251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5D4F2-56EC-4578-B0F7-7F2FB2559302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28/10/63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0FAF1-3449-4DB8-8800-0AB20A8DE1A6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6642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958FF-3B89-41EA-BD01-0C920E9E0670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28/10/63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1481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ED7EA-F168-4711-BF42-929F35990A62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28/10/63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7896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C3FD8-4FCA-4588-BFAF-B08E25476102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28/10/63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185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14596-34A0-4F20-A130-DD36C0D02CF2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28/10/63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0FAF1-3449-4DB8-8800-0AB20A8DE1A6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334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2C3D1-14C8-4CBA-9545-F1104DA9E2D5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28/10/63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0FAF1-3449-4DB8-8800-0AB20A8DE1A6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967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E641E-A999-4773-9009-6B6935BCC9FE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28/10/63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0FAF1-3449-4DB8-8800-0AB20A8DE1A6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614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4C1A2-A11E-440B-AF32-09C48BADD2BF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28/10/63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0FAF1-3449-4DB8-8800-0AB20A8DE1A6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463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13B8B-27BB-45EA-B9B7-2F4F5BB062BB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28/10/63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0FAF1-3449-4DB8-8800-0AB20A8DE1A6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082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BD040-BF88-4B6A-BEFD-24E86B1934D7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28/10/63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0FAF1-3449-4DB8-8800-0AB20A8DE1A6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913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6902D-385A-4D23-9CE1-3D3529618D36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28/10/63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0FAF1-3449-4DB8-8800-0AB20A8DE1A6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904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1518599"/>
            <a:ext cx="15773400" cy="1219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หัวข้อเนื้อหา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3280529"/>
            <a:ext cx="15773400" cy="59849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หนี้และการบริหารจัดการหนี้</a:t>
            </a:r>
          </a:p>
          <a:p>
            <a:pPr lvl="0"/>
            <a:r>
              <a:rPr lang="en-US"/>
              <a:t>Xxxxxxxxxxxxxxxxxxxxxxxxxxx</a:t>
            </a:r>
          </a:p>
          <a:p>
            <a:pPr lvl="0"/>
            <a:r>
              <a:rPr lang="en-US"/>
              <a:t>xxxxxxxxxxxxxxxxxxxxxxxx</a:t>
            </a:r>
            <a:endParaRPr lang="th-TH"/>
          </a:p>
          <a:p>
            <a:pPr lvl="0"/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FEE039-18C9-453F-99F1-D7F854A02A4E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28/10/63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0FAF1-3449-4DB8-8800-0AB20A8DE1A6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432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rgbClr val="2E3387"/>
          </a:solidFill>
          <a:latin typeface="BrowalliaUPC" panose="020B0604020202020204" pitchFamily="34" charset="-34"/>
          <a:ea typeface="+mj-ea"/>
          <a:cs typeface="BrowalliaUPC" panose="020B0604020202020204" pitchFamily="34" charset="-34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BrowalliaUPC" panose="020B0604020202020204" pitchFamily="34" charset="-34"/>
          <a:ea typeface="+mn-ea"/>
          <a:cs typeface="BrowalliaUPC" panose="020B0604020202020204" pitchFamily="34" charset="-34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1371600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FEE039-18C9-453F-99F1-D7F854A02A4E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28/10/63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0FAF1-3449-4DB8-8800-0AB20A8DE1A6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416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7.pn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0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16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19.png"/><Relationship Id="rId10" Type="http://schemas.openxmlformats.org/officeDocument/2006/relationships/image" Target="../media/image28.png"/><Relationship Id="rId4" Type="http://schemas.openxmlformats.org/officeDocument/2006/relationships/image" Target="../media/image23.png"/><Relationship Id="rId9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F4AF22D-A6ED-4952-98DA-ADF11E8A5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7E97BB-33E2-4891-94DD-32AA395EC1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7664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6F9424E-6163-4496-B436-95752B2635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19FA879-82AB-47F0-8B3A-05F9865DDB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890" y="283436"/>
            <a:ext cx="10963275" cy="9305925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348DB45-417B-4C0A-9921-F8395A037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441176" y="9561140"/>
            <a:ext cx="4114800" cy="547688"/>
          </a:xfrm>
        </p:spPr>
        <p:txBody>
          <a:bodyPr/>
          <a:lstStyle/>
          <a:p>
            <a:fld id="{751091A4-AB06-4BF2-86DB-35B6330C49CC}" type="slidenum">
              <a:rPr lang="th-TH" sz="2100">
                <a:solidFill>
                  <a:prstClr val="black">
                    <a:tint val="75000"/>
                  </a:prstClr>
                </a:solidFill>
                <a:latin typeface="Mitr" panose="00000500000000000000" pitchFamily="2" charset="-34"/>
                <a:cs typeface="Mitr" panose="00000500000000000000" pitchFamily="2" charset="-34"/>
              </a:rPr>
              <a:pPr/>
              <a:t>10</a:t>
            </a:fld>
            <a:endParaRPr lang="th-TH" sz="2100" dirty="0">
              <a:solidFill>
                <a:prstClr val="black">
                  <a:tint val="75000"/>
                </a:prstClr>
              </a:solidFill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998583B-8332-4CE6-BCB8-C6E9743CA804}"/>
              </a:ext>
            </a:extLst>
          </p:cNvPr>
          <p:cNvSpPr/>
          <p:nvPr/>
        </p:nvSpPr>
        <p:spPr>
          <a:xfrm>
            <a:off x="1000125" y="2847975"/>
            <a:ext cx="6449826" cy="2228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63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12DFE55-858A-4F8B-A0F9-B89D4573922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9" t="29074" r="60313" b="51852"/>
          <a:stretch/>
        </p:blipFill>
        <p:spPr>
          <a:xfrm>
            <a:off x="1138238" y="3000375"/>
            <a:ext cx="6115050" cy="19621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F6EF0DC-4BEE-4E97-BF39-4078841A70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652" y="1629920"/>
            <a:ext cx="4924425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881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73CE6CF4-F038-4231-A8B3-09B62C2B37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29F20D2-F48B-42E3-862A-E726A4733AE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9" r="781" b="5972"/>
          <a:stretch/>
        </p:blipFill>
        <p:spPr>
          <a:xfrm>
            <a:off x="1143000" y="1"/>
            <a:ext cx="17002125" cy="9672638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C3E7C810-493E-4F31-9E92-E66E4021A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441176" y="9561140"/>
            <a:ext cx="4114800" cy="547688"/>
          </a:xfrm>
        </p:spPr>
        <p:txBody>
          <a:bodyPr/>
          <a:lstStyle/>
          <a:p>
            <a:fld id="{751091A4-AB06-4BF2-86DB-35B6330C49CC}" type="slidenum">
              <a:rPr lang="th-TH" sz="2100">
                <a:solidFill>
                  <a:prstClr val="black">
                    <a:tint val="75000"/>
                  </a:prstClr>
                </a:solidFill>
                <a:latin typeface="Mitr" panose="00000500000000000000" pitchFamily="2" charset="-34"/>
                <a:cs typeface="Mitr" panose="00000500000000000000" pitchFamily="2" charset="-34"/>
              </a:rPr>
              <a:pPr/>
              <a:t>11</a:t>
            </a:fld>
            <a:endParaRPr lang="th-TH" sz="2100" dirty="0">
              <a:solidFill>
                <a:prstClr val="black">
                  <a:tint val="75000"/>
                </a:prstClr>
              </a:solidFill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B0874B-6277-45F4-8246-4A8BA0AD96C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09" t="16806" r="13828" b="29861"/>
          <a:stretch/>
        </p:blipFill>
        <p:spPr>
          <a:xfrm>
            <a:off x="9986962" y="1728788"/>
            <a:ext cx="5772152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6574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D8C3171-CED0-4ABC-AAE9-8B31ACDE17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F86D865-6DEF-4CAE-9068-F4E33D248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441176" y="9561140"/>
            <a:ext cx="4114800" cy="547688"/>
          </a:xfrm>
        </p:spPr>
        <p:txBody>
          <a:bodyPr/>
          <a:lstStyle/>
          <a:p>
            <a:fld id="{751091A4-AB06-4BF2-86DB-35B6330C49CC}" type="slidenum">
              <a:rPr lang="th-TH" sz="2100">
                <a:solidFill>
                  <a:prstClr val="black">
                    <a:tint val="75000"/>
                  </a:prstClr>
                </a:solidFill>
                <a:latin typeface="Mitr" panose="00000500000000000000" pitchFamily="2" charset="-34"/>
                <a:cs typeface="Mitr" panose="00000500000000000000" pitchFamily="2" charset="-34"/>
              </a:rPr>
              <a:pPr/>
              <a:t>12</a:t>
            </a:fld>
            <a:endParaRPr lang="th-TH" sz="2100" dirty="0">
              <a:solidFill>
                <a:prstClr val="black">
                  <a:tint val="75000"/>
                </a:prstClr>
              </a:solidFill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4430233-D973-47BE-8F71-99AE8ACC4E7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6" t="16389" r="66094" b="76806"/>
          <a:stretch/>
        </p:blipFill>
        <p:spPr>
          <a:xfrm>
            <a:off x="1471612" y="1685926"/>
            <a:ext cx="4729163" cy="7000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87DB2D1-AE0C-4F50-803E-9E84208AE44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4584" r="12656" b="38472"/>
          <a:stretch/>
        </p:blipFill>
        <p:spPr>
          <a:xfrm>
            <a:off x="9143999" y="2528888"/>
            <a:ext cx="6829427" cy="38004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F0F73ED-8E2F-484E-B70E-7D625FA40D9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8" t="24582" r="51250" b="29306"/>
          <a:stretch/>
        </p:blipFill>
        <p:spPr>
          <a:xfrm>
            <a:off x="1314450" y="2528887"/>
            <a:ext cx="7600950" cy="47434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CDBCA44-252F-451C-BEC7-AE0767F3C76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06" t="72083" r="72188" b="4722"/>
          <a:stretch/>
        </p:blipFill>
        <p:spPr>
          <a:xfrm>
            <a:off x="2085975" y="7415212"/>
            <a:ext cx="3000375" cy="238601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76CA466-0E1F-43FF-B867-9D3963AC5AA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00" t="63055" r="4003" b="7056"/>
          <a:stretch/>
        </p:blipFill>
        <p:spPr>
          <a:xfrm>
            <a:off x="8229600" y="6486523"/>
            <a:ext cx="9326376" cy="3074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558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150F2CE-2531-4C7C-8188-6F9525CFC4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CE305C9-E55C-4F12-901A-A318635DEFC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6" t="16389" r="66094" b="76806"/>
          <a:stretch/>
        </p:blipFill>
        <p:spPr>
          <a:xfrm>
            <a:off x="1471612" y="1685926"/>
            <a:ext cx="4729163" cy="700088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D92FD64-854C-45E2-A5AB-7FC2A97A4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441176" y="9561140"/>
            <a:ext cx="4114800" cy="547688"/>
          </a:xfrm>
        </p:spPr>
        <p:txBody>
          <a:bodyPr/>
          <a:lstStyle/>
          <a:p>
            <a:fld id="{751091A4-AB06-4BF2-86DB-35B6330C49CC}" type="slidenum">
              <a:rPr lang="th-TH" sz="2100">
                <a:solidFill>
                  <a:prstClr val="black">
                    <a:tint val="75000"/>
                  </a:prstClr>
                </a:solidFill>
                <a:latin typeface="Mitr" panose="00000500000000000000" pitchFamily="2" charset="-34"/>
                <a:cs typeface="Mitr" panose="00000500000000000000" pitchFamily="2" charset="-34"/>
              </a:rPr>
              <a:pPr/>
              <a:t>13</a:t>
            </a:fld>
            <a:endParaRPr lang="th-TH" sz="2100" dirty="0">
              <a:solidFill>
                <a:prstClr val="black">
                  <a:tint val="75000"/>
                </a:prstClr>
              </a:solidFill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2FC90F-4213-4C68-82E9-7762E087D83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" t="31806" r="50000" b="4027"/>
          <a:stretch/>
        </p:blipFill>
        <p:spPr>
          <a:xfrm>
            <a:off x="571500" y="3271837"/>
            <a:ext cx="8572500" cy="66008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5E01370-9F0B-46D4-A6DE-E0F2F9E6A7B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7" t="26251" r="28985" b="68194"/>
          <a:stretch/>
        </p:blipFill>
        <p:spPr>
          <a:xfrm>
            <a:off x="2386012" y="2700339"/>
            <a:ext cx="10601327" cy="57149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423599D-B32F-47E2-AB6A-EC4C844F73F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1806" r="2109" b="7056"/>
          <a:stretch/>
        </p:blipFill>
        <p:spPr>
          <a:xfrm>
            <a:off x="9144001" y="3271837"/>
            <a:ext cx="8758238" cy="6289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559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60B8D49-46B2-426D-B4F9-76A4F02FDF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AD29D12-234F-4A26-9E9D-6C288E56B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441176" y="9561140"/>
            <a:ext cx="4114800" cy="547688"/>
          </a:xfrm>
        </p:spPr>
        <p:txBody>
          <a:bodyPr/>
          <a:lstStyle/>
          <a:p>
            <a:fld id="{751091A4-AB06-4BF2-86DB-35B6330C49CC}" type="slidenum">
              <a:rPr lang="th-TH" sz="2100">
                <a:solidFill>
                  <a:prstClr val="black">
                    <a:tint val="75000"/>
                  </a:prstClr>
                </a:solidFill>
                <a:latin typeface="Mitr" panose="00000500000000000000" pitchFamily="2" charset="-34"/>
                <a:cs typeface="Mitr" panose="00000500000000000000" pitchFamily="2" charset="-34"/>
              </a:rPr>
              <a:pPr/>
              <a:t>14</a:t>
            </a:fld>
            <a:endParaRPr lang="th-TH" sz="2100" dirty="0">
              <a:solidFill>
                <a:prstClr val="black">
                  <a:tint val="75000"/>
                </a:prstClr>
              </a:solidFill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1DC8D1-3FF4-44F2-A113-AC94484E175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4" t="30417" r="68438" b="18194"/>
          <a:stretch/>
        </p:blipFill>
        <p:spPr>
          <a:xfrm>
            <a:off x="428625" y="3128962"/>
            <a:ext cx="5343525" cy="528637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4F5AEF0-9DFA-4DBB-B51A-C3C20D120C2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31" t="18195" r="58594" b="5556"/>
          <a:stretch/>
        </p:blipFill>
        <p:spPr>
          <a:xfrm>
            <a:off x="3571875" y="1871663"/>
            <a:ext cx="4000500" cy="784383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03658D9-6886-42D9-B539-22B38130E3E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03" t="15417" r="938" b="61944"/>
          <a:stretch/>
        </p:blipFill>
        <p:spPr>
          <a:xfrm>
            <a:off x="4700588" y="1585912"/>
            <a:ext cx="13415964" cy="23288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8E9F79B-CC1F-4B75-BE0C-AC51C7B196E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06" t="34444" r="937" b="42917"/>
          <a:stretch/>
        </p:blipFill>
        <p:spPr>
          <a:xfrm>
            <a:off x="6200776" y="3543301"/>
            <a:ext cx="11915777" cy="232886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0016A1A-7834-409F-B3DD-1ADD552C688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06" t="56250" r="937" b="21111"/>
          <a:stretch/>
        </p:blipFill>
        <p:spPr>
          <a:xfrm>
            <a:off x="6200776" y="5786437"/>
            <a:ext cx="11915777" cy="232886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8A86A7A-329E-40B7-BE19-7B925EC28BC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03" t="74306" r="938" b="3055"/>
          <a:stretch/>
        </p:blipFill>
        <p:spPr>
          <a:xfrm>
            <a:off x="4700587" y="7643812"/>
            <a:ext cx="13415966" cy="2328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915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600A018-0F22-486D-8663-DE14123529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1600778-68A9-47D3-A2AA-523228EA6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441176" y="9561140"/>
            <a:ext cx="4114800" cy="547688"/>
          </a:xfrm>
        </p:spPr>
        <p:txBody>
          <a:bodyPr/>
          <a:lstStyle/>
          <a:p>
            <a:fld id="{751091A4-AB06-4BF2-86DB-35B6330C49CC}" type="slidenum">
              <a:rPr lang="th-TH" sz="2100">
                <a:solidFill>
                  <a:prstClr val="black">
                    <a:tint val="75000"/>
                  </a:prstClr>
                </a:solidFill>
                <a:latin typeface="Mitr" panose="00000500000000000000" pitchFamily="2" charset="-34"/>
                <a:cs typeface="Mitr" panose="00000500000000000000" pitchFamily="2" charset="-34"/>
              </a:rPr>
              <a:pPr/>
              <a:t>15</a:t>
            </a:fld>
            <a:endParaRPr lang="th-TH" sz="2100" dirty="0">
              <a:solidFill>
                <a:prstClr val="black">
                  <a:tint val="75000"/>
                </a:prstClr>
              </a:solidFill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34320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4299733-54FF-4C19-B56C-7213B7B1D484}"/>
              </a:ext>
            </a:extLst>
          </p:cNvPr>
          <p:cNvGrpSpPr/>
          <p:nvPr/>
        </p:nvGrpSpPr>
        <p:grpSpPr>
          <a:xfrm>
            <a:off x="0" y="0"/>
            <a:ext cx="18288000" cy="10287000"/>
            <a:chOff x="0" y="0"/>
            <a:chExt cx="12192000" cy="6858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16D7AA2-3497-488F-A970-A52F5F4596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F0EEF927-6807-4DE2-8580-577F72056FE1}"/>
                </a:ext>
              </a:extLst>
            </p:cNvPr>
            <p:cNvSpPr/>
            <p:nvPr/>
          </p:nvSpPr>
          <p:spPr>
            <a:xfrm>
              <a:off x="647700" y="1447800"/>
              <a:ext cx="4819650" cy="44386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6300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D56BCFFA-7AE1-4505-9E3B-E7BFA21444D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2" t="21111" r="55703" b="15695"/>
          <a:stretch/>
        </p:blipFill>
        <p:spPr>
          <a:xfrm>
            <a:off x="971551" y="2171701"/>
            <a:ext cx="7129463" cy="6500813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97C730C-2099-4AE5-A1F7-C8BA28FA9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441176" y="9561140"/>
            <a:ext cx="4114800" cy="547688"/>
          </a:xfrm>
        </p:spPr>
        <p:txBody>
          <a:bodyPr/>
          <a:lstStyle/>
          <a:p>
            <a:fld id="{751091A4-AB06-4BF2-86DB-35B6330C49CC}" type="slidenum">
              <a:rPr lang="th-TH" sz="2100">
                <a:solidFill>
                  <a:prstClr val="black">
                    <a:tint val="75000"/>
                  </a:prstClr>
                </a:solidFill>
                <a:latin typeface="Mitr" panose="00000500000000000000" pitchFamily="2" charset="-34"/>
                <a:cs typeface="Mitr" panose="00000500000000000000" pitchFamily="2" charset="-34"/>
              </a:rPr>
              <a:pPr/>
              <a:t>16</a:t>
            </a:fld>
            <a:endParaRPr lang="th-TH" sz="2100" dirty="0">
              <a:solidFill>
                <a:prstClr val="black">
                  <a:tint val="75000"/>
                </a:prstClr>
              </a:solidFill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98588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1B0835-3709-428C-8552-F2BC9C2793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DB994F8D-5ADF-4FB5-950C-2D38EC889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z="2100">
                <a:solidFill>
                  <a:prstClr val="black">
                    <a:tint val="75000"/>
                  </a:prstClr>
                </a:solidFill>
                <a:latin typeface="Mitr" panose="00000500000000000000" pitchFamily="2" charset="-34"/>
                <a:cs typeface="Mitr" panose="00000500000000000000" pitchFamily="2" charset="-34"/>
              </a:rPr>
              <a:pPr/>
              <a:t>2</a:t>
            </a:fld>
            <a:endParaRPr lang="th-TH" sz="2100">
              <a:solidFill>
                <a:prstClr val="black">
                  <a:tint val="75000"/>
                </a:prstClr>
              </a:solidFill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65E8EC-8839-4315-9F2D-28839AB3AB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952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1C37313-19FF-4428-8A08-95BC3BEBE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A56C747-6553-4E42-AA59-E7A2E6ECB4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8117348-7531-48C1-B826-0A9964103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z="2100">
                <a:solidFill>
                  <a:prstClr val="black">
                    <a:tint val="75000"/>
                  </a:prstClr>
                </a:solidFill>
                <a:latin typeface="Mitr" panose="00000500000000000000" pitchFamily="2" charset="-34"/>
                <a:cs typeface="Mitr" panose="00000500000000000000" pitchFamily="2" charset="-34"/>
              </a:rPr>
              <a:pPr/>
              <a:t>3</a:t>
            </a:fld>
            <a:endParaRPr lang="th-TH" sz="2100">
              <a:solidFill>
                <a:prstClr val="black">
                  <a:tint val="75000"/>
                </a:prstClr>
              </a:solidFill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0918D79-D599-4615-8302-4174EEEA13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219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059437A-7FF8-4474-9C9B-319D14E1C3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3752B2A7-289C-4E27-8CDD-9CC8193B49A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00" t="25556" r="3162" b="3463"/>
          <a:stretch/>
        </p:blipFill>
        <p:spPr>
          <a:xfrm>
            <a:off x="9948582" y="2628900"/>
            <a:ext cx="7761195" cy="730175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F080E49-F942-4178-B750-358ED1EB3B0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5" t="17386" r="24706" b="76209"/>
          <a:stretch/>
        </p:blipFill>
        <p:spPr>
          <a:xfrm>
            <a:off x="1425389" y="1788459"/>
            <a:ext cx="12344400" cy="65890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18CC71E-3DDA-4A73-AD9A-F7E664A38FB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2" t="23792" r="46029" b="5228"/>
          <a:stretch/>
        </p:blipFill>
        <p:spPr>
          <a:xfrm>
            <a:off x="578223" y="2447364"/>
            <a:ext cx="9291918" cy="730175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230E71E-AAF7-4626-88BD-9C910D71E54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9" t="36994" r="74412" b="57516"/>
          <a:stretch/>
        </p:blipFill>
        <p:spPr>
          <a:xfrm>
            <a:off x="833718" y="3805519"/>
            <a:ext cx="3845859" cy="56477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A194602-84EF-4C98-AF22-024812844F0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9" t="50000" r="88015" b="34771"/>
          <a:stretch/>
        </p:blipFill>
        <p:spPr>
          <a:xfrm>
            <a:off x="833719" y="5143500"/>
            <a:ext cx="1358153" cy="156658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02A182D-7DA9-4F9B-A953-33F1E208229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88" t="50000" r="83382" b="46536"/>
          <a:stretch/>
        </p:blipFill>
        <p:spPr>
          <a:xfrm>
            <a:off x="1936377" y="5143501"/>
            <a:ext cx="1102659" cy="35634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2398801-5C09-4463-BD1E-B4971B312678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82" t="43922" r="71691" b="50000"/>
          <a:stretch/>
        </p:blipFill>
        <p:spPr>
          <a:xfrm>
            <a:off x="3818965" y="4518212"/>
            <a:ext cx="1358153" cy="62528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B2623FC8-7EED-4FD5-B1E0-E91E01ADD6D1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04" t="50000" r="72556" b="34773"/>
          <a:stretch/>
        </p:blipFill>
        <p:spPr>
          <a:xfrm>
            <a:off x="4034118" y="5143500"/>
            <a:ext cx="995082" cy="156658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EEC2C89E-0417-4FE6-BB7E-37FBB99DD434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41" t="43922" r="60368" b="49999"/>
          <a:stretch/>
        </p:blipFill>
        <p:spPr>
          <a:xfrm>
            <a:off x="6024282" y="4518211"/>
            <a:ext cx="1223682" cy="62528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A72F1E76-41D2-4EF8-81B4-EC98818161DF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35" t="50000" r="60725" b="34773"/>
          <a:stretch/>
        </p:blipFill>
        <p:spPr>
          <a:xfrm>
            <a:off x="6202455" y="5096435"/>
            <a:ext cx="995082" cy="1566582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BC260F2E-70FA-48B2-B251-EB78840DA62F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7" t="50000" r="66768" b="34773"/>
          <a:stretch/>
        </p:blipFill>
        <p:spPr>
          <a:xfrm>
            <a:off x="5083269" y="5179902"/>
            <a:ext cx="1025337" cy="1566582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70C82CE4-5A20-40FD-B2E7-240902977A50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7" t="50000" r="66768" b="34773"/>
          <a:stretch/>
        </p:blipFill>
        <p:spPr>
          <a:xfrm>
            <a:off x="7266453" y="5096435"/>
            <a:ext cx="1025337" cy="1566582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4F62795F-0645-487A-9B40-87F89A6DCDE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55" t="43916" r="48154" b="50005"/>
          <a:stretch/>
        </p:blipFill>
        <p:spPr>
          <a:xfrm>
            <a:off x="8258172" y="4518211"/>
            <a:ext cx="1223682" cy="625289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4F1DE8FD-B665-42C5-B6F4-E766EF44D4B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81" t="50229" r="48779" b="34544"/>
          <a:stretch/>
        </p:blipFill>
        <p:spPr>
          <a:xfrm>
            <a:off x="8370231" y="5119967"/>
            <a:ext cx="995082" cy="1566582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D50C2834-7090-4254-B216-EB1A0DFAA075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4" t="72745" r="81642" b="9477"/>
          <a:stretch/>
        </p:blipFill>
        <p:spPr>
          <a:xfrm>
            <a:off x="1227911" y="7483288"/>
            <a:ext cx="2129244" cy="1828799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234B0463-D959-4A3A-8D49-A70AFBCCCEB6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7" t="72222" r="70001" b="9477"/>
          <a:stretch/>
        </p:blipFill>
        <p:spPr>
          <a:xfrm>
            <a:off x="3357155" y="7429501"/>
            <a:ext cx="2129244" cy="1882586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E7D37C9F-1383-4938-8E66-570B90265C8E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06" t="69079" r="58651" b="9477"/>
          <a:stretch/>
        </p:blipFill>
        <p:spPr>
          <a:xfrm>
            <a:off x="5432612" y="7106194"/>
            <a:ext cx="2129244" cy="2205893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224DC1D2-12F1-438F-ACA4-1E38F02955F7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55" t="66413" r="47302" b="9477"/>
          <a:stretch/>
        </p:blipFill>
        <p:spPr>
          <a:xfrm>
            <a:off x="7508071" y="6831874"/>
            <a:ext cx="2129243" cy="2480213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9DC3BE89-1657-4991-AE7D-9C21ADD2EF55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67" t="45695" r="7969" b="42222"/>
          <a:stretch/>
        </p:blipFill>
        <p:spPr>
          <a:xfrm>
            <a:off x="11497235" y="4700588"/>
            <a:ext cx="5333442" cy="1243014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26CD44A1-324A-43D0-A613-BBD97C11BE00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67" t="70555" r="10469" b="18750"/>
          <a:stretch/>
        </p:blipFill>
        <p:spPr>
          <a:xfrm>
            <a:off x="11497235" y="7258051"/>
            <a:ext cx="4876242" cy="1100138"/>
          </a:xfrm>
          <a:prstGeom prst="rect">
            <a:avLst/>
          </a:prstGeom>
        </p:spPr>
      </p:pic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9826BDF5-EB8D-462C-BDB4-74A79F498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441176" y="9561140"/>
            <a:ext cx="4114800" cy="547688"/>
          </a:xfrm>
        </p:spPr>
        <p:txBody>
          <a:bodyPr/>
          <a:lstStyle/>
          <a:p>
            <a:fld id="{751091A4-AB06-4BF2-86DB-35B6330C49CC}" type="slidenum">
              <a:rPr lang="th-TH" sz="2100">
                <a:solidFill>
                  <a:prstClr val="black">
                    <a:tint val="75000"/>
                  </a:prstClr>
                </a:solidFill>
                <a:latin typeface="Mitr" panose="00000500000000000000" pitchFamily="2" charset="-34"/>
                <a:cs typeface="Mitr" panose="00000500000000000000" pitchFamily="2" charset="-34"/>
              </a:rPr>
              <a:pPr/>
              <a:t>4</a:t>
            </a:fld>
            <a:endParaRPr lang="th-TH" sz="2100" dirty="0">
              <a:solidFill>
                <a:prstClr val="black">
                  <a:tint val="75000"/>
                </a:prstClr>
              </a:solidFill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52255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A7E87D8-9F7E-49C6-A435-318154152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4997BA5-1FAE-49E9-8144-246CB1988A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ABEB2AA-3D5B-481B-A5C4-21D598C30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z="2100">
                <a:solidFill>
                  <a:prstClr val="black">
                    <a:tint val="75000"/>
                  </a:prstClr>
                </a:solidFill>
                <a:latin typeface="Mitr" panose="00000500000000000000" pitchFamily="2" charset="-34"/>
                <a:cs typeface="Mitr" panose="00000500000000000000" pitchFamily="2" charset="-34"/>
              </a:rPr>
              <a:pPr/>
              <a:t>5</a:t>
            </a:fld>
            <a:endParaRPr lang="th-TH" sz="2100" dirty="0">
              <a:solidFill>
                <a:prstClr val="black">
                  <a:tint val="75000"/>
                </a:prstClr>
              </a:solidFill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4446FF4-1680-4149-943C-FD8AAADCE4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103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3083C5E-20F2-4051-BF70-A2021BD242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FF3A311-B851-4AF7-B957-2B127AB4C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441176" y="9561140"/>
            <a:ext cx="4114800" cy="547688"/>
          </a:xfrm>
        </p:spPr>
        <p:txBody>
          <a:bodyPr/>
          <a:lstStyle/>
          <a:p>
            <a:fld id="{751091A4-AB06-4BF2-86DB-35B6330C49CC}" type="slidenum">
              <a:rPr lang="th-TH" sz="2100">
                <a:solidFill>
                  <a:prstClr val="black">
                    <a:tint val="75000"/>
                  </a:prstClr>
                </a:solidFill>
                <a:latin typeface="Mitr" panose="00000500000000000000" pitchFamily="2" charset="-34"/>
                <a:cs typeface="Mitr" panose="00000500000000000000" pitchFamily="2" charset="-34"/>
              </a:rPr>
              <a:pPr/>
              <a:t>6</a:t>
            </a:fld>
            <a:endParaRPr lang="th-TH" sz="2100" dirty="0">
              <a:solidFill>
                <a:prstClr val="black">
                  <a:tint val="75000"/>
                </a:prstClr>
              </a:solidFill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3AD756B-29DF-449F-B23B-33242C1BF5E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0" t="15556" r="23751" b="61389"/>
          <a:stretch/>
        </p:blipFill>
        <p:spPr>
          <a:xfrm>
            <a:off x="2057400" y="1600200"/>
            <a:ext cx="11887200" cy="23717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C33D08F-B759-40B2-9F0A-5675A990F84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1" t="42779" r="69219" b="9305"/>
          <a:stretch/>
        </p:blipFill>
        <p:spPr>
          <a:xfrm>
            <a:off x="1743075" y="4400551"/>
            <a:ext cx="3886200" cy="49291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90448F1-086E-4674-8DEF-4129E03F5DD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00" t="58333" r="50703" b="9306"/>
          <a:stretch/>
        </p:blipFill>
        <p:spPr>
          <a:xfrm>
            <a:off x="6400798" y="6000751"/>
            <a:ext cx="2614616" cy="332898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7AE2029-AD3C-47FF-9EB4-D57F0D18517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16" t="52362" r="32969" b="9305"/>
          <a:stretch/>
        </p:blipFill>
        <p:spPr>
          <a:xfrm>
            <a:off x="9786935" y="5386389"/>
            <a:ext cx="2471741" cy="39433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89B265E-CE93-4928-8299-BDCC8575A45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19" t="6944" r="3438" b="5973"/>
          <a:stretch/>
        </p:blipFill>
        <p:spPr>
          <a:xfrm>
            <a:off x="12658728" y="714376"/>
            <a:ext cx="5000622" cy="895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759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B389AC-9495-4E81-8E73-2B9A2618C0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047968C-B83C-4996-B6D0-8EA34A3C2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441176" y="9561140"/>
            <a:ext cx="4114800" cy="547688"/>
          </a:xfrm>
        </p:spPr>
        <p:txBody>
          <a:bodyPr/>
          <a:lstStyle/>
          <a:p>
            <a:fld id="{751091A4-AB06-4BF2-86DB-35B6330C49CC}" type="slidenum">
              <a:rPr lang="th-TH" sz="2100">
                <a:solidFill>
                  <a:prstClr val="black">
                    <a:tint val="75000"/>
                  </a:prstClr>
                </a:solidFill>
                <a:latin typeface="Mitr" panose="00000500000000000000" pitchFamily="2" charset="-34"/>
                <a:cs typeface="Mitr" panose="00000500000000000000" pitchFamily="2" charset="-34"/>
              </a:rPr>
              <a:pPr/>
              <a:t>7</a:t>
            </a:fld>
            <a:endParaRPr lang="th-TH" sz="2100" dirty="0">
              <a:solidFill>
                <a:prstClr val="black">
                  <a:tint val="75000"/>
                </a:prstClr>
              </a:solidFill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61700D-831F-41F5-A26B-3C75C9651AA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0" t="15973" r="71016" b="76944"/>
          <a:stretch/>
        </p:blipFill>
        <p:spPr>
          <a:xfrm>
            <a:off x="1443038" y="1643062"/>
            <a:ext cx="3857625" cy="7286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4C340CD-5775-499A-8BCF-816DFDD5DFC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2" t="24444" r="47343" b="8195"/>
          <a:stretch/>
        </p:blipFill>
        <p:spPr>
          <a:xfrm>
            <a:off x="671512" y="2514601"/>
            <a:ext cx="8958263" cy="692943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06A211D-FFA5-4332-8586-C51CA918781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75" t="15972" r="5234" b="21667"/>
          <a:stretch/>
        </p:blipFill>
        <p:spPr>
          <a:xfrm>
            <a:off x="7658101" y="1643061"/>
            <a:ext cx="9672638" cy="641508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6B38FAC-1C3B-461C-B5AB-3277AAC488D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20" t="77222" r="3671" b="11667"/>
          <a:stretch/>
        </p:blipFill>
        <p:spPr>
          <a:xfrm>
            <a:off x="8086725" y="7943850"/>
            <a:ext cx="9529764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782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9ADDD6E-0B1E-428E-AE31-EE05D01ADD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93C9D18-F20B-46EB-B2E7-E403F9134DD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7" t="44444" r="2656" b="4306"/>
          <a:stretch/>
        </p:blipFill>
        <p:spPr>
          <a:xfrm>
            <a:off x="557213" y="4572001"/>
            <a:ext cx="17245013" cy="52720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DB0BC25-352C-4AC7-AF09-9C650F69077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0" t="15973" r="71016" b="76944"/>
          <a:stretch/>
        </p:blipFill>
        <p:spPr>
          <a:xfrm>
            <a:off x="1443038" y="1643062"/>
            <a:ext cx="3857625" cy="728663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3119CCE-2EDB-4E31-9282-D9A3EE72A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441176" y="9561140"/>
            <a:ext cx="4114800" cy="547688"/>
          </a:xfrm>
        </p:spPr>
        <p:txBody>
          <a:bodyPr/>
          <a:lstStyle/>
          <a:p>
            <a:fld id="{751091A4-AB06-4BF2-86DB-35B6330C49CC}" type="slidenum">
              <a:rPr lang="th-TH" sz="2100">
                <a:solidFill>
                  <a:prstClr val="black">
                    <a:tint val="75000"/>
                  </a:prstClr>
                </a:solidFill>
                <a:latin typeface="Mitr" panose="00000500000000000000" pitchFamily="2" charset="-34"/>
                <a:cs typeface="Mitr" panose="00000500000000000000" pitchFamily="2" charset="-34"/>
              </a:rPr>
              <a:pPr/>
              <a:t>8</a:t>
            </a:fld>
            <a:endParaRPr lang="th-TH" sz="2100" dirty="0">
              <a:solidFill>
                <a:prstClr val="black">
                  <a:tint val="75000"/>
                </a:prstClr>
              </a:solidFill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93CCD98-F3BC-4557-B536-0265949156F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1" t="25417" r="14765" b="63750"/>
          <a:stretch/>
        </p:blipFill>
        <p:spPr>
          <a:xfrm>
            <a:off x="1443037" y="2614613"/>
            <a:ext cx="14144627" cy="11144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D667AE9-0830-46A9-A1D8-5E90ACA338A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84" t="51112" r="6953" b="5554"/>
          <a:stretch/>
        </p:blipFill>
        <p:spPr>
          <a:xfrm>
            <a:off x="5300662" y="5257800"/>
            <a:ext cx="11715752" cy="44577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92D8AAD-0A5A-49CB-90D9-95632E03297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91" t="76806" r="38750" b="14305"/>
          <a:stretch/>
        </p:blipFill>
        <p:spPr>
          <a:xfrm>
            <a:off x="9672638" y="7900987"/>
            <a:ext cx="1528764" cy="91440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BB8F12C-001E-4A76-8672-C7F34C469D8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91" t="76806" r="38750" b="14305"/>
          <a:stretch/>
        </p:blipFill>
        <p:spPr>
          <a:xfrm>
            <a:off x="11898126" y="7900985"/>
            <a:ext cx="1528764" cy="91440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63B2DAD-4AEA-4A4A-9314-24DEC1A7C26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50" t="44618" r="25605" b="36076"/>
          <a:stretch/>
        </p:blipFill>
        <p:spPr>
          <a:xfrm>
            <a:off x="11883600" y="4814888"/>
            <a:ext cx="1946700" cy="198596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F5A4786-2C39-4D2D-96BE-59EB934BE7F0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34" t="52605" r="39941" b="38506"/>
          <a:stretch/>
        </p:blipFill>
        <p:spPr>
          <a:xfrm>
            <a:off x="9258300" y="6086473"/>
            <a:ext cx="2400300" cy="91440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0AA0882E-7A68-4CB4-88FB-D96B5BF8E787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38" t="32778" r="3047" b="46250"/>
          <a:stretch/>
        </p:blipFill>
        <p:spPr>
          <a:xfrm>
            <a:off x="15259051" y="3371851"/>
            <a:ext cx="2471738" cy="215741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B3E0C12D-A346-4AE5-ADD5-6B4049572C35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97" t="38611" r="15858" b="41944"/>
          <a:stretch/>
        </p:blipFill>
        <p:spPr>
          <a:xfrm>
            <a:off x="13441176" y="3971927"/>
            <a:ext cx="1946700" cy="200025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5B27D9B-A74A-46A5-8A3A-9A88C8E5E9C8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25" t="58055" r="36250" b="31528"/>
          <a:stretch/>
        </p:blipFill>
        <p:spPr>
          <a:xfrm>
            <a:off x="9258300" y="5972175"/>
            <a:ext cx="2400300" cy="107156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17EABAA-E28E-431E-89C3-8EEFE3E19CF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77" y="4533900"/>
            <a:ext cx="4419600" cy="493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345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0699344-4FE5-48E9-B2B5-134D0030A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B26DDE7-DDC1-4DBC-8063-0719C68BD8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AEAA5A2-C5A4-4A86-BAE8-547C8C2C3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441176" y="9561140"/>
            <a:ext cx="4114800" cy="547688"/>
          </a:xfrm>
        </p:spPr>
        <p:txBody>
          <a:bodyPr/>
          <a:lstStyle/>
          <a:p>
            <a:fld id="{751091A4-AB06-4BF2-86DB-35B6330C49CC}" type="slidenum">
              <a:rPr lang="th-TH" sz="2100">
                <a:solidFill>
                  <a:prstClr val="black">
                    <a:tint val="75000"/>
                  </a:prstClr>
                </a:solidFill>
                <a:latin typeface="Mitr" panose="00000500000000000000" pitchFamily="2" charset="-34"/>
                <a:cs typeface="Mitr" panose="00000500000000000000" pitchFamily="2" charset="-34"/>
              </a:rPr>
              <a:pPr/>
              <a:t>9</a:t>
            </a:fld>
            <a:endParaRPr lang="th-TH" sz="2100" dirty="0">
              <a:solidFill>
                <a:prstClr val="black">
                  <a:tint val="75000"/>
                </a:prstClr>
              </a:solidFill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C65EFEC-D4CE-4F41-BEEF-EFE55BEE5F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122736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ContactEmail xmlns="http://schemas.microsoft.com/sharepoint/v3" xsi:nil="true"/>
    <PublishingVariationRelationshipLinkFieldID xmlns="http://schemas.microsoft.com/sharepoint/v3">
      <Url xsi:nil="true"/>
      <Description xsi:nil="true"/>
    </PublishingVariationRelationshipLinkFieldID>
    <PublishingPageContent xmlns="http://schemas.microsoft.com/sharepoint/v3" xsi:nil="true"/>
    <PublishingVariationGroupID xmlns="http://schemas.microsoft.com/sharepoint/v3" xsi:nil="true"/>
    <Audience xmlns="http://schemas.microsoft.com/sharepoint/v3" xsi:nil="true"/>
    <PublishingExpirationDate xmlns="http://schemas.microsoft.com/sharepoint/v3" xsi:nil="true"/>
    <PublishingContactPicture xmlns="http://schemas.microsoft.com/sharepoint/v3">
      <Url xsi:nil="true"/>
      <Description xsi:nil="true"/>
    </PublishingContactPicture>
    <PublishingStartDate xmlns="http://schemas.microsoft.com/sharepoint/v3" xsi:nil="true"/>
    <PublishingContact xmlns="http://schemas.microsoft.com/sharepoint/v3">
      <UserInfo>
        <DisplayName/>
        <AccountId xsi:nil="true"/>
        <AccountType/>
      </UserInfo>
    </PublishingContact>
    <PublishingContactName xmlns="http://schemas.microsoft.com/sharepoint/v3" xsi:nil="true"/>
    <Comments xmlns="http://schemas.microsoft.com/sharepoint/v3" xsi:nil="true"/>
    <PublishingPageLayout xmlns="http://schemas.microsoft.com/sharepoint/v3">
      <Url xsi:nil="true"/>
      <Description xsi:nil="true"/>
    </PublishingPageLayout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หน้า" ma:contentTypeID="0x010100C568DB52D9D0A14D9B2FDCC96666E9F2007948130EC3DB064584E219954237AF39007CED37F5A1B53F449234606E661A2991" ma:contentTypeVersion="58" ma:contentTypeDescription="หน้าเป็นเทมเพลตชนิดเนื้อหาของระบบที่สร้างโดยฟีเจอร์ 'ทรัพยากรในการประกาศ' ไลบรารี 'หน้า' ทั้งหมดที่สร้างโดยฟีเจอร์ 'การประกาศ' จะมีเทมเพลตคอลัมน์จาก 'หน้า' เพิ่มเข้ามา" ma:contentTypeScope="" ma:versionID="7c8be32aaa60a3b2d693ead9949f8757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f87fa69440cba28bdc974107e53592b3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Comments" minOccurs="0"/>
                <xsd:element ref="ns1:PublishingStartDate" minOccurs="0"/>
                <xsd:element ref="ns1:PublishingExpirationDate" minOccurs="0"/>
                <xsd:element ref="ns1:PublishingContact" minOccurs="0"/>
                <xsd:element ref="ns1:PublishingContactEmail" minOccurs="0"/>
                <xsd:element ref="ns1:PublishingContactName" minOccurs="0"/>
                <xsd:element ref="ns1:PublishingContactPicture" minOccurs="0"/>
                <xsd:element ref="ns1:PublishingPageLayout" minOccurs="0"/>
                <xsd:element ref="ns1:PublishingVariationGroupID" minOccurs="0"/>
                <xsd:element ref="ns1:PublishingVariationRelationshipLinkFieldID" minOccurs="0"/>
                <xsd:element ref="ns1:Audience" minOccurs="0"/>
                <xsd:element ref="ns1:PublishingPageConte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Comments" ma:index="8" nillable="true" ma:displayName="ข้อคิดเห็น" ma:internalName="Comments">
      <xsd:simpleType>
        <xsd:restriction base="dms:Note">
          <xsd:maxLength value="255"/>
        </xsd:restriction>
      </xsd:simpleType>
    </xsd:element>
    <xsd:element name="PublishingStartDate" ma:index="9" nillable="true" ma:displayName="กำหนดการวันที่เริ่ม" ma:description="วันที่เริ่มต้นของการจัดกำหนดการคือคอลัมน์ของไซต์ที่สร้างขึ้นโดยฟีเจอร์การเผยแพร่ ซึ่งใช้เพื่อระบุวันที่และเวลาที่หน้านี้จะปรากฏให้ผู้เยี่ยมชมไซต์เห็นเป็นครั้งแรก" ma:hidden="true" ma:internalName="PublishingStartDate">
      <xsd:simpleType>
        <xsd:restriction base="dms:Unknown"/>
      </xsd:simpleType>
    </xsd:element>
    <xsd:element name="PublishingExpirationDate" ma:index="10" nillable="true" ma:displayName="กำหนดการวันที่สิ้นสุด" ma:description="การจัดกำหนดการวันสิ้นสุดคือคอลัมน์ของไซต์ที่สร้างขึ้นโดยฟีเจอร์การเผยแพร่ ซึ่งใช้เพื่อระบุวันที่และเวลาที่หน้านี้จะไม่ปรากฏให้ผู้เยี่ยมชมไซต์เห็นอีกต่อไป" ma:hidden="true" ma:internalName="PublishingExpirationDate">
      <xsd:simpleType>
        <xsd:restriction base="dms:Unknown"/>
      </xsd:simpleType>
    </xsd:element>
    <xsd:element name="PublishingContact" ma:index="11" nillable="true" ma:displayName="ที่ติดต่อ" ma:description="ที่ติดต่อคือคอลัมน์ของไซต์ที่สร้างขึ้นโดยฟีเจอร์การเผยแพร่ ซึ่งใช้บนชนิดเนื้อหาของหน้าเป็นบุคคลหรือกลุ่มที่เป็นที่ติดต่อสำหรับหน้า" ma:list="UserInfo" ma:internalName="PublishingContact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ublishingContactEmail" ma:index="12" nillable="true" ma:displayName="ที่อยู่อีเมลที่ติดต่อ" ma:description="ที่อยู่อีเมลของที่ติดต่อคือคอลัมน์ของไซต์ที่สร้างขึ้นโดยฟีเจอร์การเผยแพร่ ซึ่งใช้บนชนิดเนื้อหาของหน้าเป็นอยู่อีเมลของบุคคลหรือกลุ่มที่เป็นที่ติดต่อสำหรับหน้า" ma:internalName="PublishingContactEmail">
      <xsd:simpleType>
        <xsd:restriction base="dms:Text">
          <xsd:maxLength value="255"/>
        </xsd:restriction>
      </xsd:simpleType>
    </xsd:element>
    <xsd:element name="PublishingContactName" ma:index="13" nillable="true" ma:displayName="ชื่อที่ติดต่อ" ma:description="ชื่อที่ติดต่อคือคอลัมน์ของไซต์ที่สร้างขึ้นโดยฟีเจอร์การเผยแพร่ ซึ่งใช้บนชนิดเนื้อหาของหน้าเป็นชื่อของบุคคลหรือกลุ่มที่เป็นที่ติดต่อสำหรับหน้า" ma:internalName="PublishingContactName">
      <xsd:simpleType>
        <xsd:restriction base="dms:Text">
          <xsd:maxLength value="255"/>
        </xsd:restriction>
      </xsd:simpleType>
    </xsd:element>
    <xsd:element name="PublishingContactPicture" ma:index="14" nillable="true" ma:displayName="รูปภาพที่ติดต่อ" ma:description="รูปภาพของที่ติดต่อคือคอลัมน์ของไซต์ที่สร้างขึ้นโดยฟีเจอร์การเผยแพร่ ซึ่งใช้บนชนิดเนื้อหาของหน้าเป็นรูปภาพของผู้ใช้หรือกลุ่มที่เป็นที่ติดต่อสำหรับหน้า" ma:format="Image" ma:internalName="PublishingContactPictur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PublishingPageLayout" ma:index="15" nillable="true" ma:displayName="เค้าโครงหน้า" ma:description="" ma:internalName="PublishingPageLayout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PublishingVariationGroupID" ma:index="16" nillable="true" ma:displayName="ID ของกลุ่มชุดรูปแบบ" ma:description="" ma:hidden="true" ma:internalName="PublishingVariationGroupID">
      <xsd:simpleType>
        <xsd:restriction base="dms:Text">
          <xsd:maxLength value="255"/>
        </xsd:restriction>
      </xsd:simpleType>
    </xsd:element>
    <xsd:element name="PublishingVariationRelationshipLinkFieldID" ma:index="17" nillable="true" ma:displayName="ลิงก์ความสัมพันธ์ของชุดรูปแบบ" ma:description="" ma:hidden="true" ma:internalName="PublishingVariationRelationshipLinkFieldID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Audience" ma:index="18" nillable="true" ma:displayName="ผู้ชมเป้าหมาย" ma:description="ผู้ชมเป้าหมายคือคอลัมน์ของไซต์ที่สร้างขึ้นโดยฟีเจอร์การเผยแพร่ ซึ่งใช้ในการระบุผู้ชมซึ่งเป็นเป้าหมายที่หน้านี้กำหนดไว้" ma:internalName="Audience">
      <xsd:simpleType>
        <xsd:restriction base="dms:Unknown"/>
      </xsd:simpleType>
    </xsd:element>
    <xsd:element name="PublishingPageContent" ma:index="19" nillable="true" ma:displayName="เนื้อหาในหน้า" ma:description="เนื้อหาของหน้าคือคอลัมน์ของไซต์ที่สร้างขึ้นโดยฟีเจอร์การเผยแพร่ ซึ่งใช้บนชนิดเนื้อหาของหน้าบทความเป็นเนื้อหาของหน้า" ma:internalName="PublishingPageConte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ชนิดเนื้อหา"/>
        <xsd:element ref="dc:title" minOccurs="0" maxOccurs="1" ma:index="4" ma:displayName="ชื่อเรื่อง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4C418DC-3018-4788-B3A8-DF7F85203C8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1AAE7DD-63AC-4064-B35F-0A50EDD2B91B}">
  <ds:schemaRefs>
    <ds:schemaRef ds:uri="http://schemas.microsoft.com/office/2006/metadata/properties"/>
    <ds:schemaRef ds:uri="http://purl.org/dc/terms/"/>
    <ds:schemaRef ds:uri="http://www.w3.org/XML/1998/namespace"/>
    <ds:schemaRef ds:uri="http://schemas.microsoft.com/office/2006/documentManagement/types"/>
    <ds:schemaRef ds:uri="http://purl.org/dc/elements/1.1/"/>
    <ds:schemaRef ds:uri="http://schemas.microsoft.com/sharepoint/v3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6308BE0-42DA-45F5-A2AD-AFA1AB18D7F7}"/>
</file>

<file path=docProps/app.xml><?xml version="1.0" encoding="utf-8"?>
<Properties xmlns="http://schemas.openxmlformats.org/officeDocument/2006/extended-properties" xmlns:vt="http://schemas.openxmlformats.org/officeDocument/2006/docPropsVTypes">
  <TotalTime>562</TotalTime>
  <Words>958</Words>
  <Application>Microsoft Office PowerPoint</Application>
  <PresentationFormat>Custom</PresentationFormat>
  <Paragraphs>130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Angsana New</vt:lpstr>
      <vt:lpstr>Arial</vt:lpstr>
      <vt:lpstr>Browallia New</vt:lpstr>
      <vt:lpstr>BrowalliaUPC</vt:lpstr>
      <vt:lpstr>Calibri</vt:lpstr>
      <vt:lpstr>Calibri Light</vt:lpstr>
      <vt:lpstr>Cordia New</vt:lpstr>
      <vt:lpstr>Mitr</vt:lpstr>
      <vt:lpstr>TH SarabunPSK</vt:lpstr>
      <vt:lpstr>Times New Roman</vt:lpstr>
      <vt:lpstr>1_Custom 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สิรีธร ปุษปาคม</dc:creator>
  <cp:lastModifiedBy>มานิตา รัตนสัจธรรม</cp:lastModifiedBy>
  <cp:revision>364</cp:revision>
  <cp:lastPrinted>2019-02-12T09:56:24Z</cp:lastPrinted>
  <dcterms:created xsi:type="dcterms:W3CDTF">2019-01-08T07:12:09Z</dcterms:created>
  <dcterms:modified xsi:type="dcterms:W3CDTF">2020-10-28T09:52:53Z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0x010100C568DB52D9D0A14D9B2FDCC96666E9F2007948130EC3DB064584E219954237AF39007CED37F5A1B53F449234606E661A2991</vt:lpwstr>
  </property>
  <property fmtid="{D5CDD505-2E9C-101B-9397-08002B2CF9AE}" pid="3" name="Order">
    <vt:r8>7500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TemplateUrl">
    <vt:lpwstr/>
  </property>
  <property fmtid="{D5CDD505-2E9C-101B-9397-08002B2CF9AE}" pid="7" name="MSIP_Label_57ef099a-7fa4-4e34-953d-f6f34188ebfd_Enabled">
    <vt:lpwstr>true</vt:lpwstr>
  </property>
  <property fmtid="{D5CDD505-2E9C-101B-9397-08002B2CF9AE}" pid="8" name="MSIP_Label_57ef099a-7fa4-4e34-953d-f6f34188ebfd_SetDate">
    <vt:lpwstr>2020-07-29T03:55:25Z</vt:lpwstr>
  </property>
  <property fmtid="{D5CDD505-2E9C-101B-9397-08002B2CF9AE}" pid="9" name="MSIP_Label_57ef099a-7fa4-4e34-953d-f6f34188ebfd_Method">
    <vt:lpwstr>Standard</vt:lpwstr>
  </property>
  <property fmtid="{D5CDD505-2E9C-101B-9397-08002B2CF9AE}" pid="10" name="MSIP_Label_57ef099a-7fa4-4e34-953d-f6f34188ebfd_Name">
    <vt:lpwstr>Internal</vt:lpwstr>
  </property>
  <property fmtid="{D5CDD505-2E9C-101B-9397-08002B2CF9AE}" pid="11" name="MSIP_Label_57ef099a-7fa4-4e34-953d-f6f34188ebfd_SiteId">
    <vt:lpwstr>db27cba9-535b-4797-bd0b-1b1d889f3898</vt:lpwstr>
  </property>
  <property fmtid="{D5CDD505-2E9C-101B-9397-08002B2CF9AE}" pid="12" name="MSIP_Label_57ef099a-7fa4-4e34-953d-f6f34188ebfd_ActionId">
    <vt:lpwstr>11cc5de7-d87b-4762-ace0-1aba0184caf6</vt:lpwstr>
  </property>
  <property fmtid="{D5CDD505-2E9C-101B-9397-08002B2CF9AE}" pid="13" name="MSIP_Label_57ef099a-7fa4-4e34-953d-f6f34188ebfd_ContentBits">
    <vt:lpwstr>0</vt:lpwstr>
  </property>
  <property fmtid="{D5CDD505-2E9C-101B-9397-08002B2CF9AE}" pid="14" name="FCCPageContent6">
    <vt:lpwstr/>
  </property>
  <property fmtid="{D5CDD505-2E9C-101B-9397-08002B2CF9AE}" pid="15" name="FCCPageContent1">
    <vt:lpwstr/>
  </property>
  <property fmtid="{D5CDD505-2E9C-101B-9397-08002B2CF9AE}" pid="16" name="PublishingPageImage">
    <vt:lpwstr/>
  </property>
  <property fmtid="{D5CDD505-2E9C-101B-9397-08002B2CF9AE}" pid="17" name="FCCPageContent4">
    <vt:lpwstr/>
  </property>
  <property fmtid="{D5CDD505-2E9C-101B-9397-08002B2CF9AE}" pid="18" name="FCCPageContent9">
    <vt:lpwstr/>
  </property>
  <property fmtid="{D5CDD505-2E9C-101B-9397-08002B2CF9AE}" pid="19" name="_SourceUrl">
    <vt:lpwstr/>
  </property>
  <property fmtid="{D5CDD505-2E9C-101B-9397-08002B2CF9AE}" pid="20" name="_SharedFileIndex">
    <vt:lpwstr/>
  </property>
  <property fmtid="{D5CDD505-2E9C-101B-9397-08002B2CF9AE}" pid="21" name="FCCPageContent7">
    <vt:lpwstr/>
  </property>
  <property fmtid="{D5CDD505-2E9C-101B-9397-08002B2CF9AE}" pid="22" name="ContactPerson">
    <vt:lpwstr/>
  </property>
  <property fmtid="{D5CDD505-2E9C-101B-9397-08002B2CF9AE}" pid="23" name="HeaderStyleDefinitions">
    <vt:lpwstr/>
  </property>
  <property fmtid="{D5CDD505-2E9C-101B-9397-08002B2CF9AE}" pid="24" name="FCCPageContent2">
    <vt:lpwstr/>
  </property>
  <property fmtid="{D5CDD505-2E9C-101B-9397-08002B2CF9AE}" pid="25" name="FCCPageContent5">
    <vt:lpwstr/>
  </property>
  <property fmtid="{D5CDD505-2E9C-101B-9397-08002B2CF9AE}" pid="26" name="FCCPageContent8">
    <vt:lpwstr/>
  </property>
  <property fmtid="{D5CDD505-2E9C-101B-9397-08002B2CF9AE}" pid="27" name="FCCPageContent3">
    <vt:lpwstr/>
  </property>
</Properties>
</file>