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2" r:id="rId5"/>
  </p:sldMasterIdLst>
  <p:notesMasterIdLst>
    <p:notesMasterId r:id="rId35"/>
  </p:notesMasterIdLst>
  <p:sldIdLst>
    <p:sldId id="290" r:id="rId6"/>
    <p:sldId id="289" r:id="rId7"/>
    <p:sldId id="317" r:id="rId8"/>
    <p:sldId id="285" r:id="rId9"/>
    <p:sldId id="288" r:id="rId10"/>
    <p:sldId id="291" r:id="rId11"/>
    <p:sldId id="311" r:id="rId12"/>
    <p:sldId id="315" r:id="rId13"/>
    <p:sldId id="293" r:id="rId14"/>
    <p:sldId id="313" r:id="rId15"/>
    <p:sldId id="306" r:id="rId16"/>
    <p:sldId id="319" r:id="rId17"/>
    <p:sldId id="318" r:id="rId18"/>
    <p:sldId id="320" r:id="rId19"/>
    <p:sldId id="295" r:id="rId20"/>
    <p:sldId id="321" r:id="rId21"/>
    <p:sldId id="296" r:id="rId22"/>
    <p:sldId id="322" r:id="rId23"/>
    <p:sldId id="297" r:id="rId24"/>
    <p:sldId id="312" r:id="rId25"/>
    <p:sldId id="298" r:id="rId26"/>
    <p:sldId id="286" r:id="rId27"/>
    <p:sldId id="287" r:id="rId28"/>
    <p:sldId id="314" r:id="rId29"/>
    <p:sldId id="299" r:id="rId30"/>
    <p:sldId id="300" r:id="rId31"/>
    <p:sldId id="301" r:id="rId32"/>
    <p:sldId id="303" r:id="rId33"/>
    <p:sldId id="316" r:id="rId34"/>
  </p:sldIdLst>
  <p:sldSz cx="18288000" cy="10287000"/>
  <p:notesSz cx="6858000" cy="1638300"/>
  <p:defaultTextStyle>
    <a:defPPr>
      <a:defRPr lang="th-TH"/>
    </a:defPPr>
    <a:lvl1pPr marL="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ิภาวี อริยะสุนทร" initials="วอ" lastIdx="1" clrIdx="0">
    <p:extLst>
      <p:ext uri="{19B8F6BF-5375-455C-9EA6-DF929625EA0E}">
        <p15:presenceInfo xmlns:p15="http://schemas.microsoft.com/office/powerpoint/2012/main" userId="S-1-5-21-1959536293-879694598-1853977503-139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474"/>
    <a:srgbClr val="FF5758"/>
    <a:srgbClr val="2C3286"/>
    <a:srgbClr val="00C853"/>
    <a:srgbClr val="42AD9D"/>
    <a:srgbClr val="738EC0"/>
    <a:srgbClr val="FFC000"/>
    <a:srgbClr val="61CBE9"/>
    <a:srgbClr val="9FC5CE"/>
    <a:srgbClr val="439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F05F4-B399-411B-9F30-423EEED33BA2}" v="151" dt="2020-08-21T03:38:35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60674" autoAdjust="0"/>
  </p:normalViewPr>
  <p:slideViewPr>
    <p:cSldViewPr snapToGrid="0">
      <p:cViewPr varScale="1">
        <p:scale>
          <a:sx n="45" d="100"/>
          <a:sy n="45" d="100"/>
        </p:scale>
        <p:origin x="26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720361"/>
          </a:xfrm>
          <a:prstGeom prst="rect">
            <a:avLst/>
          </a:prstGeom>
        </p:spPr>
        <p:txBody>
          <a:bodyPr vert="horz" lIns="133813" tIns="66907" rIns="133813" bIns="66907" rtlCol="0"/>
          <a:lstStyle>
            <a:lvl1pPr algn="l">
              <a:defRPr sz="18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7" y="0"/>
            <a:ext cx="4302919" cy="720361"/>
          </a:xfrm>
          <a:prstGeom prst="rect">
            <a:avLst/>
          </a:prstGeom>
        </p:spPr>
        <p:txBody>
          <a:bodyPr vert="horz" lIns="133813" tIns="66907" rIns="133813" bIns="66907" rtlCol="0"/>
          <a:lstStyle>
            <a:lvl1pPr algn="r">
              <a:defRPr sz="1800"/>
            </a:lvl1pPr>
          </a:lstStyle>
          <a:p>
            <a:fld id="{15379C76-8254-4F76-9C49-CE72A01C725E}" type="datetimeFigureOut">
              <a:rPr lang="th-TH" smtClean="0"/>
              <a:t>28/10/63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2187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813" tIns="66907" rIns="133813" bIns="6690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6909474"/>
            <a:ext cx="7943850" cy="5653207"/>
          </a:xfrm>
          <a:prstGeom prst="rect">
            <a:avLst/>
          </a:prstGeom>
        </p:spPr>
        <p:txBody>
          <a:bodyPr vert="horz" lIns="133813" tIns="66907" rIns="133813" bIns="669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992"/>
            <a:ext cx="4302919" cy="720360"/>
          </a:xfrm>
          <a:prstGeom prst="rect">
            <a:avLst/>
          </a:prstGeom>
        </p:spPr>
        <p:txBody>
          <a:bodyPr vert="horz" lIns="133813" tIns="66907" rIns="133813" bIns="66907" rtlCol="0" anchor="b"/>
          <a:lstStyle>
            <a:lvl1pPr algn="l">
              <a:defRPr sz="18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7" y="13636992"/>
            <a:ext cx="4302919" cy="720360"/>
          </a:xfrm>
          <a:prstGeom prst="rect">
            <a:avLst/>
          </a:prstGeom>
        </p:spPr>
        <p:txBody>
          <a:bodyPr vert="horz" lIns="133813" tIns="66907" rIns="133813" bIns="66907" rtlCol="0" anchor="b"/>
          <a:lstStyle>
            <a:lvl1pPr algn="r">
              <a:defRPr sz="18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89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สิ่งที่คุณควรคำนึงถึง ก่อนตัดสินใจเป็นหนี้ ได้แก่ </a:t>
            </a:r>
          </a:p>
          <a:p>
            <a:pPr marL="650481" indent="-23231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พิจารณาความจำเป็นในการเป็นหนี้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รวมถึงความคุ้มค่าในการใช้เงินก้อนนั้นด้วย</a:t>
            </a:r>
          </a:p>
          <a:p>
            <a:pPr marL="917575" lvl="1" indent="-259715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เช่น นาย </a:t>
            </a:r>
            <a:r>
              <a:rPr lang="en-US" sz="1600" dirty="0">
                <a:latin typeface="Browallia New"/>
                <a:cs typeface="Browallia New"/>
              </a:rPr>
              <a:t>A </a:t>
            </a:r>
            <a:r>
              <a:rPr lang="th-TH" sz="1600" dirty="0">
                <a:latin typeface="Browallia New"/>
                <a:cs typeface="Browallia New"/>
              </a:rPr>
              <a:t>จะซื้อมือถือราคา 20,000 บาท ถ้าจะซื้อเพื่อทำการค้าออนไลน์ ก็เป็นสิ่งจำเป็นที่ควรกู้ยืม แต่ถ้านาย </a:t>
            </a:r>
            <a:r>
              <a:rPr lang="en-US" sz="1600" dirty="0">
                <a:latin typeface="Browallia New"/>
                <a:cs typeface="Browallia New"/>
              </a:rPr>
              <a:t>A </a:t>
            </a:r>
            <a:r>
              <a:rPr lang="th-TH" sz="1600" dirty="0">
                <a:latin typeface="Browallia New"/>
                <a:cs typeface="Browallia New"/>
              </a:rPr>
              <a:t>ซื้อเพราะตามแฟชั่นก็ควรใช้วิธีเก็บเงินแทนการกู้ยืม 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0481" indent="-23231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ชำระหรือผ่อนหนี้ไหวหรือไม่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หากชำระหนี้ไม่ตรงเวลา จะต้องเสียดอกเบี้ยหรือค่าใช้จ่ายมากขึ้น </a:t>
            </a:r>
          </a:p>
          <a:p>
            <a:pPr marL="917575" lvl="1" indent="-25971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/>
                <a:cs typeface="Browallia New"/>
              </a:rPr>
              <a:t>หลักการง่าย ๆ ที่ควรท่องจำให้ขึ้นใจ คือ </a:t>
            </a:r>
            <a:r>
              <a:rPr lang="th-TH" sz="1600" b="1" dirty="0">
                <a:latin typeface="Browallia New"/>
                <a:cs typeface="Browallia New"/>
              </a:rPr>
              <a:t>ภาระผ่อนต่อเดือนต้องไม่เกิน 1/3 ของรายรับ </a:t>
            </a:r>
            <a:r>
              <a:rPr lang="th-TH" sz="1600" dirty="0">
                <a:latin typeface="Browallia New"/>
                <a:cs typeface="Browallia New"/>
              </a:rPr>
              <a:t>เพื่อป้องกันการสร้างภาระหนี้เกินกำลัง แถมทำให้มีเงินเหลือใช้ในชีวิตประจำวันด้วย</a:t>
            </a:r>
            <a:r>
              <a:rPr lang="th-TH" sz="1600" b="1" dirty="0">
                <a:latin typeface="Browallia New"/>
                <a:cs typeface="Browallia New"/>
              </a:rPr>
              <a:t> 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1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จำเป็นและผ่อนไหว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69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2" y="6909474"/>
            <a:ext cx="8039945" cy="5653207"/>
          </a:xfrm>
        </p:spPr>
        <p:txBody>
          <a:bodyPr/>
          <a:lstStyle/>
          <a:p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marR="0" lvl="1" indent="-269485" algn="l" defTabSz="1371600" rtl="0" eaLnBrk="1" fontAlgn="auto" latinLnBrk="0" hangingPunct="1">
              <a:lnSpc>
                <a:spcPct val="100000"/>
              </a:lnSpc>
              <a:spcBef>
                <a:spcPts val="8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1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จำเป็นและผ่อนไหว </a:t>
            </a: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กู้ยืม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หากพิจารณาแล้วเห็นว่าจำเป็นต้องใช้เงินจริง ๆ และสามารถผ่อนไหวก็สามารถกู้ยืมได้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7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marR="0" lvl="1" indent="-269485" algn="l" defTabSz="1371600" rtl="0" eaLnBrk="1" fontAlgn="auto" latinLnBrk="0" hangingPunct="1">
              <a:lnSpc>
                <a:spcPct val="100000"/>
              </a:lnSpc>
              <a:spcBef>
                <a:spcPts val="8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2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 แต่ผ่อนไม่ไหว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56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631825"/>
            <a:ext cx="8612188" cy="4845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2959" y="5711026"/>
            <a:ext cx="8337688" cy="8113910"/>
          </a:xfrm>
        </p:spPr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2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 แต่ผ่อนไม่ไหว </a:t>
            </a: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กู้ยืมได้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แต่ก่อนกู้ยืมควรปรับพฤติกรรมและคิดให้รอบคอบโดย</a:t>
            </a:r>
          </a:p>
          <a:p>
            <a:pPr marL="1326518" lvl="2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ลดรายจ่ายไม่จำเป็นลง หรือหาวิธีเพิ่มรายได้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ขายของออนไลน์ 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หรือหาทางเปลี่ยนงานอดิเรกเป็นรายได้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326518" lvl="2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เลือกซื้อสินค้าที่ผ่อนไหว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หากนาย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จะกู้ซื้อมือถือราคา 20,000 บาท 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เพื่อทำการค้าออนไลน์ แต่พิจารณาแล้วว่าผ่อนชำระไม่ไหว นาย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ควรลดสเปคมือถือที่จะซื้อให้มีราคาถูกลงและผ่อนชำระไหว โดยที่นาย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A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ยังสามารถทำการค้าออนไลน์ได้เช่นเดิม</a:t>
            </a:r>
          </a:p>
          <a:p>
            <a:pPr marL="1326518" lvl="2" indent="-269485">
              <a:spcBef>
                <a:spcPts val="878"/>
              </a:spcBef>
              <a:spcAft>
                <a:spcPts val="878"/>
              </a:spcAft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หาแหล่งกู้ยืมที่ดอกเบี้ยถูกลง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โดยอาจเปรียบเทียบจากหลายที่ พร้อมศึกษาเงื่อนไขอย่างละเอียดด้วย                         </a:t>
            </a:r>
          </a:p>
          <a:p>
            <a:pPr marL="657451" lvl="1" indent="-269485">
              <a:spcBef>
                <a:spcPts val="878"/>
              </a:spcBef>
              <a:spcAft>
                <a:spcPts val="878"/>
              </a:spcAft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เมื่อพิจารณาว่าเริ่มผ่อนชำระไหวแล้วถึงจะตัดสินใจกู้ยืม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เพื่อป้องกันการผิดนัดชำระจนเกิดเป็นหนี้เสีย (ผู้กู้ยืมขาดการชำระหนี้ 3 งวดติดต่อกัน) เพราะถ้าผิดนัดชำระหนี้แล้วนอกจากจะเสียดอกเบี้ยและค่าปรับต่าง ๆ ยังเสียประวัติซึ่งมีผลกับการขอสินเชื่ออื่น ๆ  หรืออาจถูกดำเนินคดีตามกฎหมายด้วย</a:t>
            </a:r>
          </a:p>
          <a:p>
            <a:pPr marL="657451" lvl="1" indent="-269485">
              <a:spcBef>
                <a:spcPts val="878"/>
              </a:spcBef>
              <a:spcAft>
                <a:spcPts val="878"/>
              </a:spcAft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ระหว่างกู้ยืม ผู้กู้ก็ต้องปรับพฤติกรรมทางการเงิน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เพิ่มรายได้ต่อไป เพื่อให้มีเงินเพียงพอสำหรับการผ่อนชำระหนี้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1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marR="0" lvl="1" indent="-269485" algn="l" defTabSz="1371600" rtl="0" eaLnBrk="1" fontAlgn="auto" latinLnBrk="0" hangingPunct="1">
              <a:lnSpc>
                <a:spcPct val="100000"/>
              </a:lnSpc>
              <a:spcBef>
                <a:spcPts val="8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3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 และผ่อนไหว แต่รอได้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93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1" y="6909474"/>
            <a:ext cx="8119849" cy="5653207"/>
          </a:xfrm>
        </p:spPr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3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จำเป็น และผ่อนไหว แต่รอได้ </a:t>
            </a: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ไม่กู้ยืม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กรณีนี้ไม่จำเป็นต้องกู้ยืม เพราะยังสามารถรอได้ โดยควร</a:t>
            </a:r>
          </a:p>
          <a:p>
            <a:pPr marL="1326518" lvl="2" indent="-269485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ออมเงินเพิ่มเติม</a:t>
            </a:r>
          </a:p>
          <a:p>
            <a:pPr marL="1326518" lvl="2" indent="-269485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ลดรายจ่าย หรือเพิ่มรายได้ </a:t>
            </a:r>
          </a:p>
          <a:p>
            <a:pPr marL="659774" lvl="2">
              <a:spcBef>
                <a:spcPts val="878"/>
              </a:spcBef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เพื่อให้มีเงินพอที่จะซื้อสินค้าหรือบริการโดยที่ไม่จำเป็นต้องกู้ยืม ทำให้ไม่ต้องเสียดอกเบี้ย และช่วยสร้างวินัยการเงินให้กับตัวเองด้วย</a:t>
            </a:r>
          </a:p>
          <a:p>
            <a:endParaRPr lang="th-TH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7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marR="0" lvl="1" indent="-269485" algn="l" defTabSz="1371600" rtl="0" eaLnBrk="1" fontAlgn="auto" latinLnBrk="0" hangingPunct="1">
              <a:lnSpc>
                <a:spcPct val="100000"/>
              </a:lnSpc>
              <a:spcBef>
                <a:spcPts val="8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4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ไม่จำเป็น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18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ผู้สอนลองให้ผู้เรียนตัดสินใจจากสถานการณ์จำลองว่า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ควรก่อหนี้หรือไม่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สถานการณ์ที่ 4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ไม่จำเป็น</a:t>
            </a:r>
          </a:p>
          <a:p>
            <a:pPr marL="657451" lvl="1" indent="-26948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คำตอบคือ ไม่กู้ยืม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ควรกู้ยืมเฉพาะในเรื่องที่จำเป็นเพราะเราไม่รู้ว่าเมื่อถึงคราวจำเป็นจริง ๆ เราอาจต้องใช้เงินมาก หากมีภาระต้องผ่อนหนี้เดิมที่ไม่จำเป็นอยู่แล้ว อาจจะผ่อนหนี้ทั้งหมดไม่ไหว ทำให้เกิดปัญหาหนี้สินล้นพ้นตัว</a:t>
            </a:r>
          </a:p>
          <a:p>
            <a:endParaRPr lang="th-TH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5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54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941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498475"/>
            <a:ext cx="8615363" cy="484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2919" y="5508757"/>
            <a:ext cx="9382500" cy="8373873"/>
          </a:xfrm>
        </p:spPr>
        <p:txBody>
          <a:bodyPr/>
          <a:lstStyle/>
          <a:p>
            <a:pPr>
              <a:spcBef>
                <a:spcPts val="439"/>
              </a:spcBef>
              <a:spcAft>
                <a:spcPts val="439"/>
              </a:spcAft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 defTabSz="1338133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เมื่อตัดสินใจกู้ยืมเงินแล้ว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เคล็ดลับที่จะทำให้เป็นหนี้อย่างเป็นสุขและห่างไกลจากปัญหาหนี้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</a:t>
            </a:r>
          </a:p>
          <a:p>
            <a:pPr marL="655128" indent="-264839" defTabSz="1338133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จ่ายเงินตรงเวลาและเต็มจำนวนทุกครั้ง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หากไม่สามารถทำได้ ก็ควรจ่ายหนี้ให้มากที่สุด จะได้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ไม่ต้องเสียดอกเบี้ยและเป็นหนี้นานขึ้น</a:t>
            </a:r>
          </a:p>
          <a:p>
            <a:pPr marL="655128" indent="-264839" defTabSz="1338133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รีบชำระหนี้เมื่อมีเงินก้อน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หากโชคดีได้รับเงินก้อนโต ควรแบ่งมาชำระหนี้ โดยอาจชำระหนี้ที่มี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ยอดน้อยก่อนเพื่อลดภาระหนี้ หรือชำระหนี้ที่มีดอกเบี้ยสูง เพื่อลดภาระดอกเบี้ยจ่าย</a:t>
            </a:r>
          </a:p>
          <a:p>
            <a:pPr marL="917644" lvl="1" indent="-262516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ถ้าคุณมีเงินก้อนหนึ่ง แต่ไม่รู้ว่าจะตัดสินใจ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ปิดหนี้ (จ่ายเงินทั้งหมดที่เหลือจากการผ่อน)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โปะหนี้ (จ่ายเงินเพิ่มขึ้นกว่าค่างวดที่กำหนดต้องจ่าย)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คุณอาจพิจารณาจากการคิดดอกเบี้ย ดังนี้</a:t>
            </a:r>
          </a:p>
          <a:p>
            <a:pPr marL="1180159" lvl="2" indent="-262516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หนี้ที่คิดดอกเบี้ยแบบ</a:t>
            </a:r>
            <a:r>
              <a:rPr lang="th-TH" sz="1600" b="1" u="sng">
                <a:latin typeface="Browallia New" panose="020B0604020202020204" pitchFamily="34" charset="-34"/>
                <a:cs typeface="Browallia New" panose="020B0604020202020204" pitchFamily="34" charset="-34"/>
              </a:rPr>
              <a:t>คงที่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เช่าซื้อรถยนต์และรถมอเตอร์ไซค์ </a:t>
            </a:r>
          </a:p>
          <a:p>
            <a:pPr marL="1442675" lvl="3" indent="-262516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คิดดอกเบี้ยจากเงินต้นตามระยะเวลาการผ่อนชำระทั้งหมด </a:t>
            </a:r>
          </a:p>
          <a:p>
            <a:pPr marL="1442675" lvl="3" indent="-262516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ดอกเบี้ยประเภทนี้ไม่สามารถทำให้น้อยลงได้ แต่ทำให้หายไปได้ จึงทำให้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ปิดคุ้มกว่าโปะ </a:t>
            </a:r>
          </a:p>
          <a:p>
            <a:pPr marL="1180159" lvl="2" indent="-262516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หนี้ที่คิดดอกเบี้ยแบบ</a:t>
            </a:r>
            <a:r>
              <a:rPr lang="th-TH" sz="1600" b="1" u="sng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ลดต้นลดดอก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บัตรเครดิต สินเชื่อส่วนบุคคล และสินเชื่อบ้าน </a:t>
            </a:r>
          </a:p>
          <a:p>
            <a:pPr marL="1442675" lvl="3" indent="-262516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คิดดอกเบี้ยจากฐานเงินต้นที่ทยอยลดลงตามการชำระหนี้ </a:t>
            </a:r>
          </a:p>
          <a:p>
            <a:pPr marL="1442675" lvl="3" indent="-262516">
              <a:spcBef>
                <a:spcPts val="439"/>
              </a:spcBef>
              <a:spcAft>
                <a:spcPts val="439"/>
              </a:spcAft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ถ้าจ่ายชำระหนี้มากกว่าปกติ จะทำให้เงินต้นคงเหลือลดลง ส่งผลให้ดอกเบี้ยลดลงตามไปด้วย แต่ถ้าจ่ายทั้งก้อนเพื่อปิดหนี้จะทำให้ภาระหนี้หมดไป ในกรณีนี้เลือก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ปิดหรือโปะหนี้</a:t>
            </a:r>
            <a:b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ก็สามารถทำได้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ทั้งคู่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2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2.4  แนนสาวคลั่งชอป ตอนที่ 2 (ประมาณ 15 นาที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– ลิงก์รายละเอียดกิจกรรมและอุปกรณ์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https://www.1213.or.th/th/FinDo_Toolkits/Pages/files/Activity2_4.pdf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2998" lvl="1" indent="-243931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VDO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clip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รายการเดอะมันนี่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เนื้อหาประกอบ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Clip (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กรณีไม่สามารถเปิด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VDO clip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2998" lvl="1" indent="-243931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182483" lvl="2" indent="-262516">
              <a:spcBef>
                <a:spcPts val="878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ผู้สอนเปิด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VDO clip “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แนน สาวคลั่งชอป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ตอนที่ 2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ซึ่งเป็นตอนที่สาวนักชอปเริ่มแก้ไขปัญหาหนี้ (นาทีที่ 13.17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-16.35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) ให้ผู้เรียน</a:t>
            </a:r>
            <a:r>
              <a:rPr lang="th-TH" sz="1600" u="sng">
                <a:latin typeface="Browallia New" panose="020B0604020202020204" pitchFamily="34" charset="-34"/>
                <a:cs typeface="Browallia New" panose="020B0604020202020204" pitchFamily="34" charset="-34"/>
              </a:rPr>
              <a:t>ดูก่อนเริ่มสอน หัวข้อ จัดการกับปัญหาหนี้ที่เกิดขึ้นได้อย่างไร</a:t>
            </a:r>
          </a:p>
          <a:p>
            <a:pPr marL="1182483" lvl="2" indent="-262516">
              <a:spcBef>
                <a:spcPts val="878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ผู้สอนซักถามผู้เรียนถึงวิธีการแก้ปัญหาของสาวนักชอปเพื่อนำเข้าสู่บทเรียน เรื่อง จัดการกับปัญหาหนี้ที่เกิดขึ้นได้อย่างไร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82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1" y="6909474"/>
            <a:ext cx="8097238" cy="7123678"/>
          </a:xfrm>
        </p:spPr>
        <p:txBody>
          <a:bodyPr/>
          <a:lstStyle/>
          <a:p>
            <a:pPr defTabSz="1338133">
              <a:defRPr/>
            </a:pPr>
            <a:r>
              <a:rPr lang="th-TH" sz="1600" b="1" dirty="0">
                <a:latin typeface="Browallia New"/>
                <a:cs typeface="Browallia New"/>
              </a:rPr>
              <a:t>บทพูด</a:t>
            </a:r>
          </a:p>
          <a:p>
            <a:pPr marL="259715" indent="-259715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/>
                <a:cs typeface="Browallia New"/>
              </a:rPr>
              <a:t>สิ่งที่คุณแนนทำหลังจากปรึกษากับที่ปรึกษาทางการเงิน เพื่อแก้ไขปัญหาหนี้ ได้แก่</a:t>
            </a:r>
          </a:p>
          <a:p>
            <a:pPr marL="919480" lvl="1" indent="-250825">
              <a:spcBef>
                <a:spcPts val="878"/>
              </a:spcBef>
              <a:buFont typeface="+mj-lt"/>
              <a:buAutoNum type="arabicPeriod"/>
              <a:tabLst>
                <a:tab pos="919966" algn="l"/>
              </a:tabLst>
            </a:pP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นำเสื้อผ้า กระเป๋า รองเท้า ที่มีอยู่ออกขายให้ได้มากที่สุดเพื่อช่วยลดภาระหนี้ </a:t>
            </a:r>
          </a:p>
          <a:p>
            <a:pPr marL="919966" lvl="1" indent="-250900">
              <a:spcBef>
                <a:spcPts val="878"/>
              </a:spcBef>
              <a:buFont typeface="+mj-lt"/>
              <a:buAutoNum type="arabicPeriod"/>
              <a:tabLst>
                <a:tab pos="919966" algn="l"/>
              </a:tabLst>
            </a:pP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ออมเงินเดือนละ 10</a:t>
            </a:r>
            <a:r>
              <a:rPr lang="en-US" sz="1600" b="1" dirty="0">
                <a:latin typeface="Browallia New"/>
                <a:ea typeface="Calibri" panose="020F0502020204030204" pitchFamily="34" charset="0"/>
                <a:cs typeface="Browallia New"/>
              </a:rPr>
              <a:t>% </a:t>
            </a: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ของเงินเดือน หรือเดือนละ 3,000 บาทเผื่อใช้ในกรณีฉุกเฉิน </a:t>
            </a:r>
            <a:endParaRPr lang="th-TH" sz="16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919480" lvl="1" indent="-250825">
              <a:spcBef>
                <a:spcPts val="878"/>
              </a:spcBef>
              <a:buFont typeface="+mj-lt"/>
              <a:buAutoNum type="arabicPeriod"/>
              <a:tabLst>
                <a:tab pos="919966" algn="l"/>
              </a:tabLst>
            </a:pP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ลดรายจ่ายโดยใช้เงินให้น้อยลงเป็นวันละ 150 บาท </a:t>
            </a:r>
            <a:r>
              <a:rPr lang="th-TH" sz="1600" dirty="0">
                <a:latin typeface="Browallia New"/>
                <a:ea typeface="Calibri" panose="020F0502020204030204" pitchFamily="34" charset="0"/>
                <a:cs typeface="Browallia New"/>
              </a:rPr>
              <a:t>ซึ่งจะทำให้มีเงินเหลือไปชำระหนี้มากขึ้น</a:t>
            </a:r>
            <a:endParaRPr lang="th-TH" sz="1600" b="1" dirty="0">
              <a:latin typeface="Browallia New"/>
              <a:ea typeface="Calibri" panose="020F0502020204030204" pitchFamily="34" charset="0"/>
              <a:cs typeface="Browallia New"/>
            </a:endParaRPr>
          </a:p>
          <a:p>
            <a:pPr marL="919480" lvl="1" indent="-250825">
              <a:spcBef>
                <a:spcPts val="878"/>
              </a:spcBef>
              <a:buFont typeface="+mj-lt"/>
              <a:buAutoNum type="arabicPeriod"/>
              <a:tabLst>
                <a:tab pos="919966" algn="l"/>
              </a:tabLst>
            </a:pP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เจรจากับเจ้าหนี้เพื่อขอแฮ</a:t>
            </a:r>
            <a:r>
              <a:rPr lang="th-TH" sz="1600" b="1" dirty="0" err="1">
                <a:latin typeface="Browallia New"/>
                <a:ea typeface="Calibri" panose="020F0502020204030204" pitchFamily="34" charset="0"/>
                <a:cs typeface="Browallia New"/>
              </a:rPr>
              <a:t>ร์คัท</a:t>
            </a: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 (</a:t>
            </a:r>
            <a:r>
              <a:rPr lang="en-US" sz="1600" b="1" dirty="0">
                <a:latin typeface="Browallia New"/>
                <a:ea typeface="Calibri" panose="020F0502020204030204" pitchFamily="34" charset="0"/>
                <a:cs typeface="Browallia New"/>
              </a:rPr>
              <a:t>Haircut</a:t>
            </a: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) หนี้บัตรเครดิต </a:t>
            </a:r>
            <a:endParaRPr lang="th-TH" sz="16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1175385" lvl="2" indent="-257810">
              <a:spcBef>
                <a:spcPts val="878"/>
              </a:spcBef>
              <a:buFont typeface="Arial" panose="020B0604020202020204" pitchFamily="34" charset="0"/>
              <a:buChar char="•"/>
              <a:tabLst>
                <a:tab pos="919966" algn="l"/>
              </a:tabLst>
            </a:pPr>
            <a:r>
              <a:rPr lang="en-US" sz="1600" dirty="0">
                <a:latin typeface="Browallia New"/>
                <a:ea typeface="Calibri" panose="020F0502020204030204" pitchFamily="34" charset="0"/>
                <a:cs typeface="Browallia New"/>
              </a:rPr>
              <a:t>Haircut </a:t>
            </a:r>
            <a:r>
              <a:rPr lang="th-TH" sz="1600" dirty="0">
                <a:latin typeface="Browallia New"/>
                <a:ea typeface="Calibri" panose="020F0502020204030204" pitchFamily="34" charset="0"/>
                <a:cs typeface="Browallia New"/>
              </a:rPr>
              <a:t>คือ การเจรจาขอเจ้าหนี้ลดดอกเบี้ย หรือเงินต้น หรือทั้งสองอย่างเพื่อให้สามารถชำระหนี้ปิดบัญชีได้ </a:t>
            </a:r>
            <a:endParaRPr lang="th-TH" sz="16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1175385" lvl="2" indent="-257810">
              <a:spcBef>
                <a:spcPts val="878"/>
              </a:spcBef>
              <a:buFont typeface="Arial" panose="020B0604020202020204" pitchFamily="34" charset="0"/>
              <a:buChar char="•"/>
              <a:tabLst>
                <a:tab pos="919966" algn="l"/>
              </a:tabLst>
            </a:pPr>
            <a:r>
              <a:rPr lang="th-TH" sz="1600" dirty="0">
                <a:latin typeface="Browallia New"/>
                <a:cs typeface="Browallia New"/>
              </a:rPr>
              <a:t>วิธีการนี้ดีกว่าการชำระขั้นต่ำที่ใช้เวลานานและเสียดอกเบี้ยมาก หากเจรจาสำเร็จจะทำให้ภาระหนี้ลดลง 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0590" lvl="1" indent="-252730" defTabSz="1338133">
              <a:spcBef>
                <a:spcPts val="878"/>
              </a:spcBef>
              <a:spcAft>
                <a:spcPts val="878"/>
              </a:spcAft>
              <a:buFont typeface="+mj-lt"/>
              <a:buAutoNum type="arabicPeriod"/>
              <a:defRPr/>
            </a:pPr>
            <a:r>
              <a:rPr lang="th-TH" sz="1600" b="1" dirty="0">
                <a:latin typeface="Browallia New"/>
                <a:ea typeface="Calibri" panose="020F0502020204030204" pitchFamily="34" charset="0"/>
                <a:cs typeface="Browallia New"/>
              </a:rPr>
              <a:t>ยืมเงินจากคนรู้จัก </a:t>
            </a:r>
            <a:r>
              <a:rPr lang="th-TH" sz="1600" dirty="0">
                <a:latin typeface="Browallia New"/>
                <a:ea typeface="Calibri" panose="020F0502020204030204" pitchFamily="34" charset="0"/>
                <a:cs typeface="Browallia New"/>
              </a:rPr>
              <a:t>(ผู้สอนควรอธิบายเพิ่มเติมว่า การขอยืมเงินคนรู้จักเป็นทางเลือกสุดท้ายที่ควรทำ </a:t>
            </a:r>
            <a:r>
              <a:rPr lang="th-TH" sz="1600" dirty="0">
                <a:latin typeface="Browallia New"/>
                <a:cs typeface="Browallia New"/>
              </a:rPr>
              <a:t>เพื่อให้ผู้เรียนรู้จักพึ่งพาตนเองก่อนเมื่อมีปัญหาหนี้สิน และป้องกันไม่ให้เกิดนิสัยสร้างหนี้ใหม่เพื่อมาโปะหนี้เดิมที่มีอยู่</a:t>
            </a:r>
            <a:r>
              <a:rPr lang="th-TH" sz="1600" dirty="0">
                <a:latin typeface="Browallia New"/>
                <a:ea typeface="Calibri" panose="020F0502020204030204" pitchFamily="34" charset="0"/>
                <a:cs typeface="Browallia New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45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5255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1" y="6909474"/>
            <a:ext cx="8168635" cy="5653207"/>
          </a:xfrm>
        </p:spPr>
        <p:txBody>
          <a:bodyPr/>
          <a:lstStyle/>
          <a:p>
            <a:pPr defTabSz="1338133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บทพูด</a:t>
            </a:r>
          </a:p>
          <a:p>
            <a:pPr marL="417830" indent="-41783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หลังจากที่กู้ยืมเงินได้สักพักหนึ่ง หากพลาดพลั้งเกิดเหตุการณ์ที่ทำให้ไม่มีเงินมาใช้หนี้ คุณควร</a:t>
            </a:r>
            <a:r>
              <a:rPr lang="th-TH" sz="1600" b="1" dirty="0">
                <a:latin typeface="Browallia New"/>
                <a:cs typeface="Browallia New"/>
              </a:rPr>
              <a:t>บริหารจัดการหนี้หรือพยายามแก้ไขปัญหาที่เกิดขึ้น</a:t>
            </a:r>
            <a:r>
              <a:rPr lang="th-TH" sz="1600" dirty="0">
                <a:latin typeface="Browallia New"/>
                <a:cs typeface="Browallia New"/>
              </a:rPr>
              <a:t> โดยยึดหลักเบื้องต้น ดังนี้ 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878"/>
              </a:spcBef>
            </a:pPr>
            <a:r>
              <a:rPr lang="en-US" sz="1600" b="1" dirty="0">
                <a:latin typeface="Browallia New"/>
                <a:cs typeface="Browallia New"/>
              </a:rPr>
              <a:t>              1. </a:t>
            </a:r>
            <a:r>
              <a:rPr lang="th-TH" sz="1600" b="1" dirty="0">
                <a:latin typeface="Browallia New"/>
                <a:cs typeface="Browallia New"/>
              </a:rPr>
              <a:t>สำรวจภาระหนี้สิน</a:t>
            </a:r>
          </a:p>
          <a:p>
            <a:pPr defTabSz="1338133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              2. ปรับพฤติกรรมตนเอง</a:t>
            </a:r>
            <a:endParaRPr lang="en-US" sz="1600" b="1" dirty="0">
              <a:latin typeface="Browallia New"/>
              <a:cs typeface="Browallia New"/>
            </a:endParaRPr>
          </a:p>
          <a:p>
            <a:pPr defTabSz="1338133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              3. ปลดหนี้ที่ปลดได้</a:t>
            </a:r>
          </a:p>
          <a:p>
            <a:pPr defTabSz="1338133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             4. เจรจากับเจ้าหนี้ </a:t>
            </a: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1" y="6909474"/>
            <a:ext cx="8120893" cy="5653207"/>
          </a:xfrm>
        </p:spPr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สำรวจภาระหนี้สิน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พยายาม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จดหนี้สินที่มีอยู่ออกมาให้หมด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โดยแยกรายละเอียดประเภทของหนี้ 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ยอดหนี้ ดอกเบี้ย และกำหนดชำระของหนี้แต่ละประเภท </a:t>
            </a:r>
          </a:p>
          <a:p>
            <a:pPr marL="652805" indent="-262516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สำรวจว่ายอดผ่อนหนี้ต่อเดือน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&gt;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1/3 ของรายรับหรือไม่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เพราะหากภาระหนี้ที่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ต้องผ่อนเกิน อาจทำให้ผ่อนชำระหนี้ไม่ไหว และไม่มีเงินเหลือใช้ในชีวิตประจำวัน </a:t>
            </a:r>
          </a:p>
          <a:p>
            <a:pPr marL="1321872" lvl="1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</a:t>
            </a:r>
            <a:r>
              <a:rPr lang="th-TH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นางสาวจิ๊บมีรายรับเดือนละ 15,000 บาท และมีภาระหนี้สิน</a:t>
            </a:r>
            <a:br>
              <a:rPr lang="th-TH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lang="th-TH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ต่อเดือน (ยอดชำระและดอกเบี้ย) รวมกัน 14,108 บาท ซึ่งเกิน 1/3 ของรายรับ หรือคิดเป็นประมาณ 94</a:t>
            </a:r>
            <a:r>
              <a:rPr lang="en-US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% </a:t>
            </a:r>
            <a:r>
              <a:rPr lang="th-TH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ของรายรับ </a:t>
            </a:r>
          </a:p>
          <a:p>
            <a:pPr marL="1321872" lvl="1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ถือว่านางสาวจิ๊บมีภาระหนี้สูงมาก ทำให้เหลือเงินใช้จ่ายต่อเดือนเพียง </a:t>
            </a:r>
            <a:br>
              <a:rPr lang="th-TH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lang="th-TH" alt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892 บาท ซึ่งไม่เพียงพออย่างแน่นอน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1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1" y="6909474"/>
            <a:ext cx="8047237" cy="5653207"/>
          </a:xfrm>
        </p:spPr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ปรับพฤติกรรมตนเอง 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ลดรายจ่ายที่ไม่จำเป็น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โดยพิจารณาทุกครั้งก่อนใช้จ่ายว่า สินค้าและบริการนั้นจำเป็นหรือไม่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เพิ่มรายได้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หารายได้เพิ่มเติม เช่น ทำงานพิเศษ หรือหาความรู้เพิ่มเติมเพื่อต่อยอดไปสู่งานใหม่ ๆ 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ไม่ก่อหนี้เพิ่ม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หากยอดผ่อนชำระหนี้ต่อเดือนเกิน 1/3 ของรายรับ ควรหยุดก่อหนี้เพิ่ม เพื่อไม่ทำให้ปัญหาที่มีอยู่หนักขึ้น  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ขายทรัพย์สินที่ไม่จำเป็น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สำรวจและนำทรัพย์สินที่ไม่จำเป็นมาขายเพื่อช่วยชำระหนี้ </a:t>
            </a:r>
            <a:r>
              <a:rPr lang="th-TH" sz="160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5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78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ปลดหนี้ที่ปลดได้ 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ถ้าต้องปลดหนี้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จะเลือกปลดหนี้ก้อนไหนก่อนดี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 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 คือ ควรปลดหนี้ที่มีดอกเบี้ยสูงสุดก่อน เช่น หนี้นอกระบบ เพราะสามารถช่วยลดภาระหนี้ที่มีอยู่ได้มากที่สุด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18167" indent="-418167">
              <a:spcBef>
                <a:spcPts val="878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เจรจากับเจ้าหนี้ 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tabLst>
                <a:tab pos="652805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ขอลดจำนวนเงินที่ต้องจ่ายในแต่ละงวด 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tabLst>
                <a:tab pos="652805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ขอขยายระยะเวลาการชำระ หรือ</a:t>
            </a:r>
          </a:p>
          <a:p>
            <a:pPr marL="652805" indent="-262516">
              <a:spcBef>
                <a:spcPts val="878"/>
              </a:spcBef>
              <a:buFont typeface="Arial" panose="020B0604020202020204" pitchFamily="34" charset="0"/>
              <a:buChar char="•"/>
              <a:tabLst>
                <a:tab pos="652805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เปลี่ยนเจ้าหนี้ (รีไฟแนน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45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418167" indent="-418167">
              <a:spcAft>
                <a:spcPts val="878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ทำอย่างไรจึงเป็นหนี้อย่างเป็นสุข</a:t>
            </a:r>
          </a:p>
          <a:p>
            <a:pPr marL="917644" lvl="1" indent="-248578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ก่อหนี้เมื่อจำเป็น (คิดก่อนเป็นหนี้หรือก่อนตัดสินใจผ่อนว่าจำเป็นหรือไม่) </a:t>
            </a:r>
            <a:endParaRPr lang="en-US" sz="16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917644" lvl="1" indent="-248578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ไม่ควรมีภาระหนี้หรือยอดผ่อนเกิน </a:t>
            </a:r>
            <a:r>
              <a:rPr lang="en-US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</a:t>
            </a: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ใน </a:t>
            </a:r>
            <a:r>
              <a:rPr lang="en-US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3</a:t>
            </a: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ของรายรับต่อเดือน</a:t>
            </a:r>
            <a:endParaRPr lang="en-US" sz="16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917644" lvl="1" indent="-248578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ศึกษาเงื่อนไขการกู้ยืมอย่างละเอียด เช่น ดอกเบี้ย และค่าปรับต่าง ๆ</a:t>
            </a:r>
            <a:endParaRPr lang="en-US" sz="16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917644" lvl="1" indent="-248578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ใช้เงินกู้ตรงตามวัตถุประสงค์ เช่น เงินกู้เพื่อซ่อมแซมปรับปรุงบ้าน ไม่ควรนำมาใช้จ่ายซื้อของส่วนตัว</a:t>
            </a:r>
            <a:endParaRPr lang="en-US" sz="16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917644" lvl="1" indent="-248578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จ่ายหนี้ตรงเวลาและเต็มจำนวนทุกครั้ง หรือพยายามจ่ายให้มากที่สุด</a:t>
            </a:r>
            <a:endParaRPr lang="en-US" sz="16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917644" lvl="1" indent="-248578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หาเงินก้อนมาปิดหรือโปะ </a:t>
            </a:r>
          </a:p>
          <a:p>
            <a:pPr marL="917644" lvl="1" indent="-248578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ควรเจรจากับเจ้าหนี้ก่อนหนี้ท่วม</a:t>
            </a:r>
            <a:endParaRPr lang="en-US" sz="16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endParaRPr lang="th-TH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2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302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7830" indent="-41783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ผู้สอนอธิบาย </a:t>
            </a:r>
            <a:r>
              <a:rPr lang="th-TH" sz="1600" b="1" dirty="0">
                <a:latin typeface="Browallia New"/>
                <a:cs typeface="Browallia New"/>
              </a:rPr>
              <a:t>กิจกรรมที่ 2.4  แนนสาวคลั่ง</a:t>
            </a:r>
            <a:r>
              <a:rPr lang="th-TH" sz="1600" b="1" dirty="0" err="1">
                <a:latin typeface="Browallia New"/>
                <a:cs typeface="Browallia New"/>
              </a:rPr>
              <a:t>ชอ</a:t>
            </a:r>
            <a:r>
              <a:rPr lang="th-TH" sz="1600" b="1" dirty="0">
                <a:latin typeface="Browallia New"/>
                <a:cs typeface="Browallia New"/>
              </a:rPr>
              <a:t>ป ตอนที่ 1  สาเหตุการเป็นหนี้ (ประมาณ 15 </a:t>
            </a:r>
            <a:r>
              <a:rPr lang="th-TH" sz="1600" b="1">
                <a:latin typeface="Browallia New"/>
                <a:cs typeface="Browallia New"/>
              </a:rPr>
              <a:t>นาที</a:t>
            </a:r>
            <a:r>
              <a:rPr lang="th-TH" sz="1600" b="1" smtClean="0">
                <a:latin typeface="Browallia New"/>
                <a:cs typeface="Browallia New"/>
              </a:rPr>
              <a:t>) – ลิงก์รายละเอียดกิจกรรมและอุปกรณ์ </a:t>
            </a:r>
            <a:r>
              <a:rPr lang="en-US" sz="1600" b="1" smtClean="0">
                <a:latin typeface="Browallia New"/>
                <a:cs typeface="Browallia New"/>
              </a:rPr>
              <a:t>https://www.1213.or.th/th/FinDo_Toolkits/Pages/files/Activity2_4.pdf</a:t>
            </a:r>
            <a:endParaRPr lang="en-US" dirty="0">
              <a:latin typeface="Browallia New"/>
              <a:cs typeface="Browallia New"/>
            </a:endParaRPr>
          </a:p>
          <a:p>
            <a:pPr marL="912495" lvl="1" indent="-24384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อุปกรณ์/ สิ่งที่ต้องเตรียม</a:t>
            </a:r>
            <a:r>
              <a:rPr lang="en-US" sz="1600" b="1" dirty="0">
                <a:latin typeface="Browallia New"/>
                <a:cs typeface="Browallia New"/>
              </a:rPr>
              <a:t>:</a:t>
            </a:r>
            <a:r>
              <a:rPr lang="th-TH" sz="1600" b="1" dirty="0">
                <a:latin typeface="Browallia New"/>
                <a:cs typeface="Browallia New"/>
              </a:rPr>
              <a:t> </a:t>
            </a:r>
            <a:r>
              <a:rPr lang="en-US" sz="1600" dirty="0">
                <a:latin typeface="Browallia New"/>
                <a:cs typeface="Browallia New"/>
              </a:rPr>
              <a:t>VDO</a:t>
            </a:r>
            <a:r>
              <a:rPr lang="th-TH" sz="1600" dirty="0">
                <a:latin typeface="Browallia New"/>
                <a:cs typeface="Browallia New"/>
              </a:rPr>
              <a:t> </a:t>
            </a:r>
            <a:r>
              <a:rPr lang="en-US" sz="1600" dirty="0">
                <a:latin typeface="Browallia New"/>
                <a:cs typeface="Browallia New"/>
              </a:rPr>
              <a:t>clip</a:t>
            </a:r>
            <a:r>
              <a:rPr lang="en-US" sz="1600" b="1" dirty="0">
                <a:latin typeface="Browallia New"/>
                <a:cs typeface="Browallia New"/>
              </a:rPr>
              <a:t> </a:t>
            </a:r>
            <a:r>
              <a:rPr lang="th-TH" sz="1600" dirty="0">
                <a:latin typeface="Browallia New"/>
                <a:cs typeface="Browallia New"/>
              </a:rPr>
              <a:t>รายการเดอะมันนี่ </a:t>
            </a:r>
            <a:r>
              <a:rPr lang="en-US" sz="1600" dirty="0">
                <a:latin typeface="Browallia New"/>
                <a:cs typeface="Browallia New"/>
              </a:rPr>
              <a:t>“</a:t>
            </a:r>
            <a:r>
              <a:rPr lang="th-TH" sz="1600" dirty="0">
                <a:latin typeface="Browallia New"/>
                <a:cs typeface="Browallia New"/>
              </a:rPr>
              <a:t>แนน สาวคลั่ง</a:t>
            </a:r>
            <a:r>
              <a:rPr lang="th-TH" sz="1600" dirty="0" err="1">
                <a:latin typeface="Browallia New"/>
                <a:cs typeface="Browallia New"/>
              </a:rPr>
              <a:t>ชอ</a:t>
            </a:r>
            <a:r>
              <a:rPr lang="th-TH" sz="1600" dirty="0">
                <a:latin typeface="Browallia New"/>
                <a:cs typeface="Browallia New"/>
              </a:rPr>
              <a:t>ป</a:t>
            </a:r>
            <a:r>
              <a:rPr lang="en-US" sz="1600" dirty="0">
                <a:latin typeface="Browallia New"/>
                <a:cs typeface="Browallia New"/>
              </a:rPr>
              <a:t>”</a:t>
            </a:r>
            <a:r>
              <a:rPr lang="th-TH" sz="1600" dirty="0">
                <a:latin typeface="Browallia New"/>
                <a:cs typeface="Browallia New"/>
              </a:rPr>
              <a:t> หรือ เนื้อหาประกอบ </a:t>
            </a:r>
            <a:r>
              <a:rPr lang="en-US" sz="1600" dirty="0">
                <a:latin typeface="Browallia New"/>
                <a:cs typeface="Browallia New"/>
              </a:rPr>
              <a:t>Clip (</a:t>
            </a:r>
            <a:r>
              <a:rPr lang="th-TH" sz="1600" dirty="0">
                <a:latin typeface="Browallia New"/>
                <a:cs typeface="Browallia New"/>
              </a:rPr>
              <a:t>กรณีไม่สามารถเปิด </a:t>
            </a:r>
            <a:r>
              <a:rPr lang="en-US" sz="1600" dirty="0">
                <a:latin typeface="Browallia New"/>
                <a:cs typeface="Browallia New"/>
              </a:rPr>
              <a:t>VDO clip </a:t>
            </a:r>
            <a:r>
              <a:rPr lang="th-TH" sz="1600" dirty="0">
                <a:latin typeface="Browallia New"/>
                <a:cs typeface="Browallia New"/>
              </a:rPr>
              <a:t>ได้</a:t>
            </a:r>
            <a:r>
              <a:rPr lang="en-US" sz="1600" dirty="0">
                <a:latin typeface="Browallia New"/>
                <a:cs typeface="Browallia New"/>
              </a:rPr>
              <a:t>)</a:t>
            </a:r>
            <a:endParaRPr lang="th-TH" sz="1600" dirty="0">
              <a:latin typeface="Browallia New"/>
              <a:cs typeface="Browallia New"/>
            </a:endParaRPr>
          </a:p>
          <a:p>
            <a:pPr marL="912495" lvl="1" indent="-24384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วิธีการ</a:t>
            </a:r>
            <a:r>
              <a:rPr lang="en-US" sz="1600" b="1" dirty="0">
                <a:latin typeface="Browallia New"/>
                <a:cs typeface="Browallia New"/>
              </a:rPr>
              <a:t>:</a:t>
            </a:r>
            <a:r>
              <a:rPr lang="th-TH" sz="1600" b="1" dirty="0">
                <a:latin typeface="Browallia New"/>
                <a:cs typeface="Browallia New"/>
              </a:rPr>
              <a:t> 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182370" lvl="2" indent="-262255">
              <a:spcBef>
                <a:spcPts val="878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 dirty="0">
                <a:latin typeface="Browallia New"/>
                <a:cs typeface="Browallia New"/>
              </a:rPr>
              <a:t>ผู้สอนเปิด</a:t>
            </a:r>
            <a:r>
              <a:rPr lang="en-US" sz="1600" dirty="0">
                <a:latin typeface="Browallia New"/>
                <a:cs typeface="Browallia New"/>
              </a:rPr>
              <a:t> VDO clip “</a:t>
            </a:r>
            <a:r>
              <a:rPr lang="th-TH" sz="1600" dirty="0">
                <a:latin typeface="Browallia New"/>
                <a:cs typeface="Browallia New"/>
              </a:rPr>
              <a:t>แนน สาวคลั่ง</a:t>
            </a:r>
            <a:r>
              <a:rPr lang="th-TH" sz="1600" dirty="0" err="1">
                <a:latin typeface="Browallia New"/>
                <a:cs typeface="Browallia New"/>
              </a:rPr>
              <a:t>ชอ</a:t>
            </a:r>
            <a:r>
              <a:rPr lang="th-TH" sz="1600" dirty="0">
                <a:latin typeface="Browallia New"/>
                <a:cs typeface="Browallia New"/>
              </a:rPr>
              <a:t>ป</a:t>
            </a:r>
            <a:r>
              <a:rPr lang="en-US" sz="1600" dirty="0">
                <a:latin typeface="Browallia New"/>
                <a:cs typeface="Browallia New"/>
              </a:rPr>
              <a:t>”</a:t>
            </a:r>
            <a:r>
              <a:rPr lang="th-TH" sz="1600" dirty="0">
                <a:latin typeface="Browallia New"/>
                <a:cs typeface="Browallia New"/>
              </a:rPr>
              <a:t> </a:t>
            </a:r>
            <a:r>
              <a:rPr lang="en-US" sz="1600" dirty="0">
                <a:latin typeface="Browallia New"/>
                <a:cs typeface="Browallia New"/>
              </a:rPr>
              <a:t>(</a:t>
            </a:r>
            <a:r>
              <a:rPr lang="th-TH" sz="1600" dirty="0">
                <a:latin typeface="Browallia New"/>
                <a:cs typeface="Browallia New"/>
              </a:rPr>
              <a:t>ตอนที่ 1</a:t>
            </a:r>
            <a:r>
              <a:rPr lang="en-US" sz="1600" dirty="0">
                <a:latin typeface="Browallia New"/>
                <a:cs typeface="Browallia New"/>
              </a:rPr>
              <a:t>) </a:t>
            </a:r>
            <a:r>
              <a:rPr lang="th-TH" sz="1600" dirty="0">
                <a:latin typeface="Browallia New"/>
                <a:cs typeface="Browallia New"/>
              </a:rPr>
              <a:t>ซึ่งเป็นตอนที่สาวนัก</a:t>
            </a:r>
            <a:r>
              <a:rPr lang="th-TH" sz="1600" dirty="0" err="1">
                <a:latin typeface="Browallia New"/>
                <a:cs typeface="Browallia New"/>
              </a:rPr>
              <a:t>ชอ</a:t>
            </a:r>
            <a:r>
              <a:rPr lang="th-TH" sz="1600" dirty="0">
                <a:latin typeface="Browallia New"/>
                <a:cs typeface="Browallia New"/>
              </a:rPr>
              <a:t>ปเริ่มมีปัญหาทางการเงิน (นาทีที่ 2.40</a:t>
            </a:r>
            <a:r>
              <a:rPr lang="en-US" sz="1600" dirty="0">
                <a:latin typeface="Browallia New"/>
                <a:cs typeface="Browallia New"/>
              </a:rPr>
              <a:t>-</a:t>
            </a:r>
            <a:r>
              <a:rPr lang="th-TH" sz="1600" dirty="0">
                <a:latin typeface="Browallia New"/>
                <a:cs typeface="Browallia New"/>
              </a:rPr>
              <a:t>3.54) ให้ผู้เรียนดู</a:t>
            </a:r>
            <a:r>
              <a:rPr lang="th-TH" sz="1600" u="sng" dirty="0">
                <a:latin typeface="Browallia New"/>
                <a:cs typeface="Browallia New"/>
              </a:rPr>
              <a:t>ก่อนเข้าสู่บทเรียน</a:t>
            </a:r>
          </a:p>
          <a:p>
            <a:pPr marL="1182370" lvl="2" indent="-262255">
              <a:spcBef>
                <a:spcPts val="878"/>
              </a:spcBef>
              <a:buFont typeface="TH SarabunPSK" panose="020B0500040200020003" pitchFamily="34" charset="-34"/>
              <a:buChar char="−"/>
              <a:defRPr/>
            </a:pPr>
            <a:r>
              <a:rPr lang="th-TH" sz="1600" dirty="0">
                <a:latin typeface="Browallia New"/>
                <a:cs typeface="Browallia New"/>
              </a:rPr>
              <a:t>ผู้สอนแบ่งกลุ่มผู้เรียนกลุ่มละ 3-5 คน เพื่ออภิปรายสาเหตุการเป็นหนี้ของสาวนัก</a:t>
            </a:r>
            <a:r>
              <a:rPr lang="th-TH" sz="1600" dirty="0" err="1">
                <a:latin typeface="Browallia New"/>
                <a:cs typeface="Browallia New"/>
              </a:rPr>
              <a:t>ชอ</a:t>
            </a:r>
            <a:r>
              <a:rPr lang="th-TH" sz="1600" dirty="0">
                <a:latin typeface="Browallia New"/>
                <a:cs typeface="Browallia New"/>
              </a:rPr>
              <a:t>ป</a:t>
            </a:r>
            <a:endParaRPr lang="en-US" sz="1600" dirty="0">
              <a:latin typeface="Browallia New"/>
              <a:cs typeface="Browalli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1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8133"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17830" indent="-41783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จาก </a:t>
            </a:r>
            <a:r>
              <a:rPr lang="en-US" sz="1600" dirty="0">
                <a:latin typeface="Browallia New"/>
                <a:cs typeface="Browallia New"/>
              </a:rPr>
              <a:t>VDO clip </a:t>
            </a:r>
            <a:r>
              <a:rPr lang="th-TH" sz="1600" dirty="0">
                <a:latin typeface="Browallia New"/>
                <a:cs typeface="Browallia New"/>
              </a:rPr>
              <a:t>จะเห็นได้ว่า ปัญหาของแนนเกิดจากการใช้จ่ายเกินตัว ใช้บัตรเครดิตอย่างไม่มีสติ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ถ้าต่อไปคุณมีบัตรเครดิตจะต้องใช้อย่างมีสติและมีวินัยโดย </a:t>
            </a:r>
          </a:p>
          <a:p>
            <a:pPr marL="919966" lvl="1" indent="-25090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คิดทุกครั้งก่อนใช้ ว่าจำเป็นต้องซื้อสินค้าหรือบริการนั้นหรือไม่ และมีเงินพอจ่ายหรือไม่</a:t>
            </a:r>
          </a:p>
          <a:p>
            <a:pPr marL="919966" lvl="1" indent="-25090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มีบัตรเพียง 1-2 ใบ ก็พอ เพื่อให้สามารถจัดระเบียบการใช้จ่ายผ่านบัตรได้ง่าย</a:t>
            </a:r>
          </a:p>
          <a:p>
            <a:pPr marL="919966" lvl="1" indent="-25090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จำกัดวงเงินในบัตรเท่าที่พอใช้จ่าย เพื่อป้องกันการใช้จ่ายเกินตัว</a:t>
            </a:r>
          </a:p>
          <a:p>
            <a:pPr marL="919966" lvl="1" indent="-25090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จดบันทึกทุกครั้งเมื่อรูดบัตร เพื่อให้ทราบรายจ่ายที่ต้องจ่ายในอนาคต</a:t>
            </a:r>
          </a:p>
          <a:p>
            <a:pPr marL="919966" lvl="1" indent="-25090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เก็บสลิปไว้ตรวจสอบความถูกต้องทุกครั้ง</a:t>
            </a:r>
          </a:p>
          <a:p>
            <a:pPr marL="919966" lvl="1" indent="-250900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จ่ายเงินเต็มจำนวนหรือจ่ายให้ได้มากที่สุด เพื่อจะได้ไม่ต้องเสียดอกเบี้ยซึ่งทำให้ต้องชำระหนี้มากขึ้น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2" y="6909474"/>
            <a:ext cx="7943850" cy="6961579"/>
          </a:xfrm>
        </p:spPr>
        <p:txBody>
          <a:bodyPr/>
          <a:lstStyle/>
          <a:p>
            <a:pPr defTabSz="1338133">
              <a:defRPr/>
            </a:pPr>
            <a:r>
              <a:rPr lang="th-TH" sz="1600" b="1" dirty="0">
                <a:latin typeface="Browallia New"/>
                <a:cs typeface="Browallia New"/>
              </a:rPr>
              <a:t>บทพูด</a:t>
            </a:r>
          </a:p>
          <a:p>
            <a:pPr marL="417830" indent="-41783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มาเริ่มต้นบทเรียนด้วย</a:t>
            </a:r>
            <a:r>
              <a:rPr lang="th-TH" sz="1600" dirty="0" err="1">
                <a:latin typeface="Browallia New"/>
                <a:cs typeface="Browallia New"/>
              </a:rPr>
              <a:t>การทำ</a:t>
            </a:r>
            <a:r>
              <a:rPr lang="th-TH" sz="1600" dirty="0">
                <a:latin typeface="Browallia New"/>
                <a:cs typeface="Browallia New"/>
              </a:rPr>
              <a:t>ความรู้จักกับหนี้กันก่อน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17830" indent="-41783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Browallia New"/>
                <a:cs typeface="Browallia New"/>
              </a:rPr>
              <a:t>“</a:t>
            </a:r>
            <a:r>
              <a:rPr lang="th-TH" sz="1600" b="1" dirty="0">
                <a:latin typeface="Browallia New"/>
                <a:cs typeface="Browallia New"/>
              </a:rPr>
              <a:t>หนี้</a:t>
            </a:r>
            <a:r>
              <a:rPr lang="en-US" sz="1600" b="1" dirty="0">
                <a:latin typeface="Browallia New"/>
                <a:cs typeface="Browallia New"/>
              </a:rPr>
              <a:t>”</a:t>
            </a:r>
            <a:r>
              <a:rPr lang="th-TH" sz="1600" dirty="0">
                <a:latin typeface="Browallia New"/>
                <a:cs typeface="Browallia New"/>
              </a:rPr>
              <a:t> </a:t>
            </a:r>
            <a:r>
              <a:rPr lang="th-TH" sz="1600" b="1" dirty="0">
                <a:latin typeface="Browallia New"/>
                <a:cs typeface="Browallia New"/>
              </a:rPr>
              <a:t>หรือ </a:t>
            </a:r>
            <a:r>
              <a:rPr lang="en-US" sz="1600" b="1" dirty="0">
                <a:latin typeface="Browallia New"/>
                <a:cs typeface="Browallia New"/>
              </a:rPr>
              <a:t>“</a:t>
            </a:r>
            <a:r>
              <a:rPr lang="th-TH" sz="1600" b="1" dirty="0">
                <a:latin typeface="Browallia New"/>
                <a:cs typeface="Browallia New"/>
              </a:rPr>
              <a:t>สินเชื่อ</a:t>
            </a:r>
            <a:r>
              <a:rPr lang="en-US" sz="1600" b="1" dirty="0">
                <a:latin typeface="Browallia New"/>
                <a:cs typeface="Browallia New"/>
              </a:rPr>
              <a:t>”</a:t>
            </a:r>
            <a:r>
              <a:rPr lang="th-TH" sz="1600" b="1" dirty="0">
                <a:latin typeface="Browallia New"/>
                <a:cs typeface="Browallia New"/>
              </a:rPr>
              <a:t> </a:t>
            </a:r>
            <a:r>
              <a:rPr lang="th-TH" sz="1600" dirty="0">
                <a:latin typeface="Browallia New"/>
                <a:cs typeface="Browallia New"/>
              </a:rPr>
              <a:t>คือ เงินที่กู้ยืมมา โดยผู้ยืมมีหน้าที่ต้องคืนเงินต้นพร้อมจ่ายค่าตอบแทน หรือที่เรียกว่าดอกเบี้ยเงินกู้ แก่ผู้ให้กู้ยืม</a:t>
            </a:r>
          </a:p>
          <a:p>
            <a:pPr marL="417830" indent="-41783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หนี้</a:t>
            </a:r>
            <a:r>
              <a:rPr lang="en-US" sz="1600" dirty="0">
                <a:latin typeface="Browallia New"/>
                <a:cs typeface="Browallia New"/>
              </a:rPr>
              <a:t> </a:t>
            </a:r>
            <a:r>
              <a:rPr lang="th-TH" sz="1600" dirty="0">
                <a:latin typeface="Browallia New"/>
                <a:cs typeface="Browallia New"/>
              </a:rPr>
              <a:t>สามารถแบ่งตามระยะเวลาของการเป็นหนี้ได้เป็น</a:t>
            </a:r>
          </a:p>
          <a:p>
            <a:pPr marL="501650" indent="-108585" defTabSz="1338133">
              <a:spcBef>
                <a:spcPts val="878"/>
              </a:spcBef>
              <a:buAutoNum type="arabicPeriod"/>
              <a:defRPr/>
            </a:pPr>
            <a:r>
              <a:rPr lang="th-TH" sz="1600" b="1" dirty="0">
                <a:latin typeface="Browallia New"/>
                <a:cs typeface="Browallia New"/>
              </a:rPr>
              <a:t>หนี้ระยะสั้น </a:t>
            </a:r>
            <a:r>
              <a:rPr lang="th-TH" sz="1600" dirty="0">
                <a:latin typeface="Browallia New"/>
                <a:cs typeface="Browallia New"/>
              </a:rPr>
              <a:t>คือ หนี้ที่มีระยะเวลาการชำระคืนน้อยกว่า 1 ปี เช่น หนี้บัตรเครดิต</a:t>
            </a:r>
          </a:p>
          <a:p>
            <a:pPr marL="392430" defTabSz="1338133">
              <a:spcBef>
                <a:spcPts val="877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2. หนี้ระยะยาว</a:t>
            </a:r>
            <a:r>
              <a:rPr lang="th-TH" sz="1600" dirty="0">
                <a:latin typeface="Browallia New"/>
                <a:cs typeface="Browallia New"/>
              </a:rPr>
              <a:t> คือ หนี้ที่มีระยะเวลาการชำระคืนมากกว่า 1 ปี เช่น หนี้จากการซื้อบ้าน ซื้อรถมอเตอร์ไซค์หรือรถยนต์</a:t>
            </a:r>
            <a:endParaRPr lang="th-TH" dirty="0"/>
          </a:p>
          <a:p>
            <a:pPr marL="392430" defTabSz="1338133">
              <a:spcBef>
                <a:spcPts val="878"/>
              </a:spcBef>
              <a:defRPr/>
            </a:pPr>
            <a:r>
              <a:rPr lang="th-TH" sz="1600" dirty="0">
                <a:latin typeface="Browallia New"/>
                <a:cs typeface="Browallia New"/>
              </a:rPr>
              <a:t>ทั้งนี้ ไม่ว่าจะเป็นหนี้ระยะสั้นหรือระยะยาว ผู้กู้จะต้องผ่อนชำระหนี้เป็นงวดตามที่ตกลงกับผู้ให้ยืม เช่น รายวัน รายสัปดาห์ หรือรายเดือน</a:t>
            </a:r>
            <a:endParaRPr lang="en-US" sz="1600" dirty="0">
              <a:latin typeface="Browallia New"/>
              <a:cs typeface="Browallia New"/>
            </a:endParaRPr>
          </a:p>
          <a:p>
            <a:pPr marL="417830" indent="-41783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คนส่วนใหญ่มักเข้าใจว่าการเป็นหนี้เป็นสิ่งที่ผิด แต่จริง ๆ แล้ว</a:t>
            </a:r>
            <a:r>
              <a:rPr lang="th-TH" sz="1600" b="1" dirty="0">
                <a:latin typeface="Browallia New"/>
                <a:cs typeface="Browallia New"/>
              </a:rPr>
              <a:t> 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17830" indent="-41783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การเป็นหนี้ไม่ใช่สิ่งผิด เพราะคุณอาจมีความจำเป็นต้องใช้เงินมากกว่าที่คุณมีอยู่ แต่เมื่อเป็นหนี้แล้วต้องระลึกไว้เสมอว่า คุณมีหน้าที่ต้องคืนเงินที่ยืมมาพร้อมจ่ายค่าตอบแทน (ดอกเบี้ย) แก่ผู้ให้ยืม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05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206375"/>
            <a:ext cx="7843837" cy="441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410" y="4641734"/>
            <a:ext cx="9396995" cy="9715617"/>
          </a:xfrm>
        </p:spPr>
        <p:txBody>
          <a:bodyPr/>
          <a:lstStyle/>
          <a:p>
            <a:pPr defTabSz="1338133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บทพูด</a:t>
            </a:r>
          </a:p>
          <a:p>
            <a:pPr marL="417830" indent="-417830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สิ่งแรกที่ควรทำความเข้าใจก่อนกู้ยืมเงินคือ </a:t>
            </a:r>
            <a:r>
              <a:rPr lang="th-TH" sz="1600" b="1" dirty="0">
                <a:latin typeface="Browallia New"/>
                <a:cs typeface="Browallia New"/>
              </a:rPr>
              <a:t>หนี้หรือสินเชื่อแบบไหนที่ตรงกับความต้องการและความสามารถในการผ่อนชำระของคุณ</a:t>
            </a:r>
            <a:r>
              <a:rPr lang="th-TH" sz="1600" dirty="0">
                <a:latin typeface="Browallia New"/>
                <a:cs typeface="Browallia New"/>
              </a:rPr>
              <a:t>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17830" indent="-417830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ปัจจุบันสินเชื่อมีหลากหลายประเภท โดยสินเชื่อที่คุ้นเคยกันดี เช่น</a:t>
            </a:r>
          </a:p>
          <a:p>
            <a:pPr indent="392430" defTabSz="1338133">
              <a:spcBef>
                <a:spcPts val="439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1. บัตรเครดิต</a:t>
            </a:r>
            <a:r>
              <a:rPr lang="en-US" sz="1600" b="1" dirty="0">
                <a:latin typeface="Browallia New"/>
                <a:cs typeface="Browallia New"/>
              </a:rPr>
              <a:t>: 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49655" indent="-217805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เป็นสินเชื่อที่พบบ่อยที่สุด ซึ่งคุณสามารถใช้บัตรเครดิตซื้อสินค้าและบริการได้ โดยไม่ต้องจ่ายเงินสดทันที 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49655" indent="-217805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มีระยะเวลาปลอดดอกเบี้ยประมาณ 45-50 วัน ถ้าชำระหนี้เต็มจำนวนและตรงเวลา</a:t>
            </a:r>
          </a:p>
          <a:p>
            <a:pPr marL="1049655" indent="-217805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หากไม่ชำระหนี้ตรงเวลาหรือชำระหนี้บางส่วน ผู้ถือบัตรจะต้องจ่ายดอกเบี้ยรวมค่าธรรมเนียมให้กับผู้ออกบัตรไม่เกิน 16% ต่อปี ซึ่งมักคิดตั้งแต่วันที่ผู้ออกบัตรสำรองจ่ายเงินให้กับลูกค้า หรือวันที่ซื้อสินค้าและบริการนั่นเอง</a:t>
            </a:r>
          </a:p>
          <a:p>
            <a:pPr marL="392430" indent="-392430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การใช้จ่ายผ่านบัตรเครดิตสามารถทำได้ง่าย จึงมี</a:t>
            </a:r>
            <a:r>
              <a:rPr lang="th-TH" sz="1600" b="1" dirty="0">
                <a:latin typeface="Browallia New"/>
                <a:cs typeface="Browallia New"/>
              </a:rPr>
              <a:t>ข้อควรระวัง</a:t>
            </a:r>
            <a:r>
              <a:rPr lang="th-TH" sz="1600" dirty="0">
                <a:latin typeface="Browallia New"/>
                <a:cs typeface="Browallia New"/>
              </a:rPr>
              <a:t>อย่างที่ได้บอกในเบื้องต้น ตามกิจกรรม </a:t>
            </a:r>
            <a:r>
              <a:rPr lang="en-US" sz="1600" dirty="0">
                <a:latin typeface="Browallia New"/>
                <a:cs typeface="Browallia New"/>
              </a:rPr>
              <a:t>“</a:t>
            </a:r>
            <a:r>
              <a:rPr lang="th-TH" sz="1600" dirty="0">
                <a:latin typeface="Browallia New"/>
                <a:cs typeface="Browallia New"/>
              </a:rPr>
              <a:t>แนน สาวคลั่ง</a:t>
            </a:r>
            <a:r>
              <a:rPr lang="th-TH" sz="1600" dirty="0" err="1">
                <a:latin typeface="Browallia New"/>
                <a:cs typeface="Browallia New"/>
              </a:rPr>
              <a:t>ชอ</a:t>
            </a:r>
            <a:r>
              <a:rPr lang="th-TH" sz="1600" dirty="0">
                <a:latin typeface="Browallia New"/>
                <a:cs typeface="Browallia New"/>
              </a:rPr>
              <a:t>ป</a:t>
            </a:r>
            <a:r>
              <a:rPr lang="en-US" sz="1600" dirty="0">
                <a:latin typeface="Browallia New"/>
                <a:cs typeface="Browallia New"/>
              </a:rPr>
              <a:t>”</a:t>
            </a:r>
            <a:r>
              <a:rPr lang="th-TH" sz="1600" dirty="0">
                <a:latin typeface="Browallia New"/>
                <a:cs typeface="Browallia New"/>
              </a:rPr>
              <a:t> คือ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49655" indent="-21780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มีสติและวินัยในการใช้</a:t>
            </a:r>
          </a:p>
          <a:p>
            <a:pPr marL="1049655" indent="-21780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จ่ายเงินตรงเวลา หลีกเลี่ยงการจ่ายขั้นต่ำ เพราะต้องเสียดอกเบี้ยเพิ่ม</a:t>
            </a:r>
          </a:p>
          <a:p>
            <a:pPr marL="1049655" indent="-21780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ตรวจสอบใบแจ้งหนี้ทุกครั้ง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2430" indent="-392430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 </a:t>
            </a:r>
            <a:r>
              <a:rPr lang="th-TH" sz="1600" dirty="0">
                <a:latin typeface="Browallia New"/>
                <a:cs typeface="Browallia New"/>
              </a:rPr>
              <a:t>มาถึงตอนนี้ ทุกคนคงอย่างรู้ว่า </a:t>
            </a:r>
            <a:r>
              <a:rPr lang="th-TH" sz="1600" b="1" dirty="0">
                <a:latin typeface="Browallia New"/>
                <a:cs typeface="Browallia New"/>
              </a:rPr>
              <a:t>ถ้าจะทำบัตรเครดิตควรรู้อะไรบ้าง  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49655" indent="-21780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คุณสมบัติ</a:t>
            </a:r>
            <a:r>
              <a:rPr lang="en-US" sz="1600" b="1" dirty="0">
                <a:latin typeface="Browallia New"/>
                <a:cs typeface="Browallia New"/>
              </a:rPr>
              <a:t> </a:t>
            </a:r>
            <a:r>
              <a:rPr lang="th-TH" sz="1600" dirty="0">
                <a:latin typeface="Browallia New"/>
                <a:cs typeface="Browallia New"/>
              </a:rPr>
              <a:t>ผู้ถือบัตรต้องมีรายได้อย่างน้อย 15,000 บาทต่อเดือนขึ้นไป และจะได้รับวงเงินสูงขึ้นเมื่อมีรายได้มากขึ้น</a:t>
            </a:r>
          </a:p>
          <a:p>
            <a:pPr marL="940435" indent="-92710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 การจ่ายชำระ </a:t>
            </a:r>
            <a:r>
              <a:rPr lang="th-TH" sz="1600" dirty="0">
                <a:latin typeface="Browallia New"/>
                <a:cs typeface="Browallia New"/>
              </a:rPr>
              <a:t>ผู้ถือบัตรต้องผ่อนชำระขั้นต่ำไม่น้อยกว่า 10</a:t>
            </a:r>
            <a:r>
              <a:rPr lang="en-US" sz="1600" dirty="0">
                <a:latin typeface="Browallia New"/>
                <a:cs typeface="Browallia New"/>
              </a:rPr>
              <a:t>% </a:t>
            </a:r>
            <a:r>
              <a:rPr lang="th-TH" sz="1600" dirty="0">
                <a:latin typeface="Browallia New"/>
                <a:cs typeface="Browallia New"/>
              </a:rPr>
              <a:t>ของยอดคงค้าง</a:t>
            </a:r>
          </a:p>
          <a:p>
            <a:pPr marL="940435" indent="-92710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 </a:t>
            </a:r>
            <a:r>
              <a:rPr lang="th-TH" sz="1600" b="1" dirty="0">
                <a:latin typeface="Browallia New"/>
                <a:cs typeface="Browallia New"/>
              </a:rPr>
              <a:t>ค่าใช้จ่ายการผิดนัดชำระ </a:t>
            </a:r>
            <a:r>
              <a:rPr lang="th-TH" sz="1600" dirty="0">
                <a:latin typeface="Browallia New"/>
                <a:cs typeface="Browallia New"/>
              </a:rPr>
              <a:t>หากไม่จ่ายเงินตามระยะเวลาที่กำหนด หรือจ่ายเฉพาะยอดขั้นต่ำ  ผู้ถือบัตรจะต้องจ่ายดอกเบี้ยและค่าธรรมเนียมรวมกันไม่เกิน 16% ต่อปี</a:t>
            </a:r>
            <a:endParaRPr lang="th-TH" sz="1600" b="1" dirty="0">
              <a:latin typeface="Browallia New"/>
              <a:cs typeface="Browalli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th-TH">
                <a:solidFill>
                  <a:prstClr val="black"/>
                </a:solidFill>
              </a:rPr>
              <a:t/>
            </a:r>
            <a:br>
              <a:rPr lang="th-TH">
                <a:solidFill>
                  <a:prstClr val="black"/>
                </a:solidFill>
              </a:rPr>
            </a:br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8813" y="1177925"/>
            <a:ext cx="8612187" cy="4845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982" y="6224187"/>
            <a:ext cx="8630058" cy="7772984"/>
          </a:xfrm>
        </p:spPr>
        <p:txBody>
          <a:bodyPr/>
          <a:lstStyle/>
          <a:p>
            <a:pPr defTabSz="1338133">
              <a:defRPr/>
            </a:pPr>
            <a:r>
              <a:rPr lang="th-TH" sz="1600" b="1" dirty="0">
                <a:latin typeface="Browallia New"/>
                <a:cs typeface="Browallia New"/>
              </a:rPr>
              <a:t>บทพูด</a:t>
            </a:r>
          </a:p>
          <a:p>
            <a:pPr indent="129540" defTabSz="1338133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2. เช่าซื้อ</a:t>
            </a:r>
            <a:r>
              <a:rPr lang="en-US" sz="1600" b="1" dirty="0">
                <a:latin typeface="Browallia New"/>
                <a:cs typeface="Browallia New"/>
              </a:rPr>
              <a:t>:</a:t>
            </a:r>
          </a:p>
          <a:p>
            <a:pPr marL="650240" indent="-290195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มีลักษณะคล้ายการให้สินเชื่อ </a:t>
            </a:r>
          </a:p>
          <a:p>
            <a:pPr marL="650481" indent="-290394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ผู้เช่าซื้อจะชำระค่าสินค้าเป็นงวด ๆ และสามารถนำสินค้ามาใช้งานได้ โดยกรรมสิทธิ์จะตกเป็นของผู้เช่าซื้อเมื่อจ่ายหนี้ครบ</a:t>
            </a:r>
          </a:p>
          <a:p>
            <a:pPr marL="650240" indent="-290195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หากผู้เช่าซื้อจ่ายหนี้ที่เหลือครบก่อนกำหนด ผู้ให้เช่าซื้อต้องให้ส่วนลดไม่น้อยกว่า 50</a:t>
            </a:r>
            <a:r>
              <a:rPr lang="en-US" sz="1600" dirty="0">
                <a:latin typeface="Browallia New"/>
                <a:cs typeface="Browallia New"/>
              </a:rPr>
              <a:t>% </a:t>
            </a:r>
            <a:r>
              <a:rPr lang="th-TH" sz="1600" dirty="0">
                <a:latin typeface="Browallia New"/>
                <a:cs typeface="Browallia New"/>
              </a:rPr>
              <a:t>ของดอกเบี้ยที่ยังไม่ครบกำหนดจ่ายด้วย</a:t>
            </a:r>
            <a:r>
              <a:rPr lang="th-TH" sz="1600" b="1" dirty="0">
                <a:latin typeface="Browallia New"/>
                <a:cs typeface="Browallia New"/>
              </a:rPr>
              <a:t> 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0240" indent="-290195" defTabSz="1338133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หากผิดนัดชำระเกิน 3 งวดติดกัน อาจถูกบอกเลิกสัญญาและถูกยึดรถได้</a:t>
            </a:r>
          </a:p>
          <a:p>
            <a:pPr marL="392430" indent="-262255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3. สินเชื่อส่วนบุคคล</a:t>
            </a:r>
            <a:r>
              <a:rPr lang="en-US" sz="1600" b="1" dirty="0">
                <a:latin typeface="Browallia New"/>
                <a:cs typeface="Browallia New"/>
              </a:rPr>
              <a:t> (</a:t>
            </a:r>
            <a:r>
              <a:rPr lang="th-TH" sz="1600" b="1" dirty="0">
                <a:latin typeface="Browallia New"/>
                <a:cs typeface="Browallia New"/>
              </a:rPr>
              <a:t>รวมบัตรกดเงินสด</a:t>
            </a:r>
            <a:r>
              <a:rPr lang="en-US" sz="1600" b="1" dirty="0">
                <a:latin typeface="Browallia New"/>
                <a:cs typeface="Browallia New"/>
              </a:rPr>
              <a:t>): 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0240" indent="-29019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เป็นสินเชื่อที่กู้ยืมไปใช้เพื่อการอุปโภคบริโภค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0240" indent="-29019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ผู้กู้ไม่ต้องวางสินทรัพย์เป็นหลักประกัน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50240" indent="-29019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ดอกเบี้ยและค่าธรรมเนียมรวมกันไม่เกิน 25% ต่อปี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36270" indent="-506095" defTabSz="1338133">
              <a:spcBef>
                <a:spcPts val="878"/>
              </a:spcBef>
              <a:defRPr/>
            </a:pPr>
            <a:r>
              <a:rPr lang="th-TH" sz="1600" b="1" dirty="0">
                <a:latin typeface="Browallia New"/>
                <a:cs typeface="Browallia New"/>
              </a:rPr>
              <a:t>4. สินเชื่อเพื่อที่อยู่อาศัย</a:t>
            </a:r>
            <a:r>
              <a:rPr lang="en-US" sz="1600" b="1" dirty="0">
                <a:latin typeface="Browallia New"/>
                <a:cs typeface="Browallia New"/>
              </a:rPr>
              <a:t>:</a:t>
            </a:r>
            <a:endParaRPr lang="th-TH" sz="1600" dirty="0">
              <a:latin typeface="Browallia New"/>
              <a:cs typeface="Browallia New"/>
            </a:endParaRPr>
          </a:p>
          <a:p>
            <a:pPr marL="650240" indent="-29019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เป็นสินเชื่อเพื่อการจัดหาที่อยู่อาศัย ซึ่งรวมถึงการซื้อที่ดิน การต่อเติมหรือปรับปรุงที่อยู่อาศัย</a:t>
            </a:r>
          </a:p>
          <a:p>
            <a:pPr marL="650240" indent="-290195">
              <a:spcBef>
                <a:spcPts val="439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มักเป็นหนี้ระยะยาว 20-30 ปี 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9540" indent="-129540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 </a:t>
            </a:r>
            <a:r>
              <a:rPr lang="th-TH" sz="1600" dirty="0">
                <a:latin typeface="Browallia New"/>
                <a:cs typeface="Browallia New"/>
              </a:rPr>
              <a:t>เมื่อรู้จักหนี้ประเภทต่าง ๆ แล้ว </a:t>
            </a:r>
            <a:r>
              <a:rPr lang="th-TH" sz="1600" b="1" dirty="0">
                <a:latin typeface="Browallia New"/>
                <a:cs typeface="Browallia New"/>
              </a:rPr>
              <a:t>ก่อนตัดสินใจกู้ยืมควรเลือกประเภทของสินเชื่อให้ตรงกับ  ความต้องการและความสามารถในการผ่อนชำระของคุณด้วย </a:t>
            </a: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6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8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8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8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17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45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16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1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518599"/>
            <a:ext cx="15773400" cy="12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หัวข้อเนื้อหา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0529"/>
            <a:ext cx="15773400" cy="598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หนี้และการบริหารจัดการหนี้</a:t>
            </a:r>
          </a:p>
          <a:p>
            <a:pPr lvl="0"/>
            <a:r>
              <a:rPr lang="en-US"/>
              <a:t>Xxxxxxxxxxxxxxxxxxxxxxxxxxx</a:t>
            </a:r>
          </a:p>
          <a:p>
            <a:pPr lvl="0"/>
            <a:r>
              <a:rPr lang="en-US"/>
              <a:t>xxxxxxxxxxxxxxxxxxxxxxxx</a:t>
            </a:r>
            <a:endParaRPr lang="th-TH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b1gbohFL8gw&amp;feature=youtu.be&amp;t=797" TargetMode="Externa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b1gbohFL8gw&amp;feature=youtu.be&amp;t=1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37C17D-8D85-425F-9589-900FC6366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DEB18-2964-4B37-9435-7479EA17A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5715" cy="102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06EECF-4A2C-4E86-AE09-E8E8EBA8E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4A5A8E-6C21-48FE-A101-4547C631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10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403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596F-A4EF-4939-9CA2-201BD88A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5B75B0-3880-4034-A3C0-43520C25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11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A09A4-48EC-4DA2-9A8E-59D8BE0C8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A7782-9493-4FDC-A7C4-57E3AB75D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846717"/>
            <a:ext cx="4830793" cy="110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471AB-F8C6-47FE-8310-67831BB7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846717"/>
            <a:ext cx="6435306" cy="1345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8577D-CE7D-4F43-AA53-C62153A97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52160" r="9434" b="1990"/>
          <a:stretch/>
        </p:blipFill>
        <p:spPr>
          <a:xfrm>
            <a:off x="5952226" y="5365630"/>
            <a:ext cx="10610491" cy="47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596F-A4EF-4939-9CA2-201BD88A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5B75B0-3880-4034-A3C0-43520C25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12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A09A4-48EC-4DA2-9A8E-59D8BE0C8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A7782-9493-4FDC-A7C4-57E3AB75D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846717"/>
            <a:ext cx="4830793" cy="110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471AB-F8C6-47FE-8310-67831BB7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846717"/>
            <a:ext cx="6435306" cy="1345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8577D-CE7D-4F43-AA53-C62153A97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52160" r="9434" b="1990"/>
          <a:stretch/>
        </p:blipFill>
        <p:spPr>
          <a:xfrm>
            <a:off x="5952226" y="5365630"/>
            <a:ext cx="10610491" cy="4716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96" y="4240973"/>
            <a:ext cx="51625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B475F-538F-4FED-A655-37472858C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F145386-69E9-4158-AF59-723737B9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13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083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596F-A4EF-4939-9CA2-201BD88A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5B75B0-3880-4034-A3C0-43520C25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14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A09A4-48EC-4DA2-9A8E-59D8BE0C8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A7782-9493-4FDC-A7C4-57E3AB75D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846717"/>
            <a:ext cx="4830793" cy="110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471AB-F8C6-47FE-8310-67831BB7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846717"/>
            <a:ext cx="6435306" cy="1345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8577D-CE7D-4F43-AA53-C62153A97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52160" r="9434" b="1990"/>
          <a:stretch/>
        </p:blipFill>
        <p:spPr>
          <a:xfrm>
            <a:off x="5952226" y="5365630"/>
            <a:ext cx="10610491" cy="4716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0788D9-AFCB-420B-8086-A2A189AC86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50" y="4038622"/>
            <a:ext cx="58102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5AC1D-E52F-4135-8BE2-2B5F19BDD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E74AC07-5D5B-4288-81B7-98708367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15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94EA2-2AAA-42DB-AAB7-44ECB146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D05DD2-88E8-4D24-A898-A612813546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50000" r="10754" b="3228"/>
          <a:stretch/>
        </p:blipFill>
        <p:spPr>
          <a:xfrm>
            <a:off x="5934974" y="5143500"/>
            <a:ext cx="10386203" cy="4811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11DC3-C1AA-4BDC-9B30-544DD0679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4" y="4812970"/>
            <a:ext cx="3028950" cy="1152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1C7E2-1766-4A7C-A347-4245EF57CE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t="33208" r="44434" b="50000"/>
          <a:stretch/>
        </p:blipFill>
        <p:spPr>
          <a:xfrm>
            <a:off x="6107502" y="3174520"/>
            <a:ext cx="4054414" cy="1727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8AF0E-27F4-44A2-9B83-32148FA903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275126"/>
            <a:ext cx="4830793" cy="1104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79D1A-2BEC-4EE8-9428-8A9BAADA20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275126"/>
            <a:ext cx="6435306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596F-A4EF-4939-9CA2-201BD88A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5B75B0-3880-4034-A3C0-43520C25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16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A09A4-48EC-4DA2-9A8E-59D8BE0C8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A7782-9493-4FDC-A7C4-57E3AB75D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846717"/>
            <a:ext cx="4830793" cy="110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471AB-F8C6-47FE-8310-67831BB7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846717"/>
            <a:ext cx="6435306" cy="1345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8577D-CE7D-4F43-AA53-C62153A97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52160" r="9434" b="1990"/>
          <a:stretch/>
        </p:blipFill>
        <p:spPr>
          <a:xfrm>
            <a:off x="5952226" y="5365630"/>
            <a:ext cx="10610491" cy="4716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3E815-90B3-4757-82D8-360B534AEE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2" y="3877395"/>
            <a:ext cx="73152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8EECCA-B016-4952-9461-E16497A8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58760-1C2B-4FC0-843B-5F1552A98B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3CB27B-FBD1-4577-8393-12ADBD0F7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275126"/>
            <a:ext cx="4830793" cy="1104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39B7AA-1255-4317-9CA3-42310F6090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275126"/>
            <a:ext cx="6435306" cy="1345722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B2F68FF-AE92-4F8C-859A-9DA082C3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17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1B73D6-550B-4EA1-88A0-D4591644A0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3" t="50000" r="10283" b="3564"/>
          <a:stretch/>
        </p:blipFill>
        <p:spPr>
          <a:xfrm>
            <a:off x="6331789" y="5143500"/>
            <a:ext cx="10075654" cy="4776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EA3AB0-A981-4DB4-AB96-DA1582811A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6" t="35198" r="11415" b="50000"/>
          <a:stretch/>
        </p:blipFill>
        <p:spPr>
          <a:xfrm>
            <a:off x="12629072" y="3620848"/>
            <a:ext cx="3571336" cy="1522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39140E-D7B3-41D0-98C0-528DD4E8F3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4" t="50000" r="10283" b="39722"/>
          <a:stretch/>
        </p:blipFill>
        <p:spPr>
          <a:xfrm>
            <a:off x="12422038" y="5143500"/>
            <a:ext cx="398540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596F-A4EF-4939-9CA2-201BD88A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5B75B0-3880-4034-A3C0-43520C25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18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A09A4-48EC-4DA2-9A8E-59D8BE0C8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A7782-9493-4FDC-A7C4-57E3AB75D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846717"/>
            <a:ext cx="4830793" cy="110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471AB-F8C6-47FE-8310-67831BB7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846717"/>
            <a:ext cx="6435306" cy="1345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8577D-CE7D-4F43-AA53-C62153A97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52160" r="9434" b="1990"/>
          <a:stretch/>
        </p:blipFill>
        <p:spPr>
          <a:xfrm>
            <a:off x="5952226" y="5365630"/>
            <a:ext cx="10610491" cy="4716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480E0-BBBA-479A-BC44-D0F3AB22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88" y="4038622"/>
            <a:ext cx="3009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7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51F7B-7B84-4424-BDBD-B630720A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FC7065-B18E-409D-BEA7-97FD479D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7" r="75189"/>
          <a:stretch/>
        </p:blipFill>
        <p:spPr>
          <a:xfrm>
            <a:off x="0" y="3950898"/>
            <a:ext cx="4537494" cy="6336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6AF71-81FD-4872-AC5B-E9A405845F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t="27673" r="42830" b="61594"/>
          <a:stretch/>
        </p:blipFill>
        <p:spPr>
          <a:xfrm>
            <a:off x="5624422" y="2846717"/>
            <a:ext cx="4830793" cy="1104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27786-DF59-4821-87C1-B8BCC343ED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7673" r="5189" b="59246"/>
          <a:stretch/>
        </p:blipFill>
        <p:spPr>
          <a:xfrm>
            <a:off x="10903789" y="2846717"/>
            <a:ext cx="6435306" cy="1345722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8C05C95-F2A6-48C4-B48B-35D15262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19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37080-6D3D-4BA5-A886-3D9D6E426A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3" t="50000" r="10283" b="3564"/>
          <a:stretch/>
        </p:blipFill>
        <p:spPr>
          <a:xfrm>
            <a:off x="6331789" y="5143500"/>
            <a:ext cx="10075654" cy="4776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28571-D4C5-4D86-929A-0D738DEA7B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1" t="45926" r="17396" b="40992"/>
          <a:stretch/>
        </p:blipFill>
        <p:spPr>
          <a:xfrm>
            <a:off x="13582650" y="4724400"/>
            <a:ext cx="1524000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4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D8CF75-94F1-4616-A084-2C6A7007A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EE37EB-E504-4086-BD15-C1370D31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171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E07273-85FD-4D64-BFA9-1F450600A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A411057-713E-42E0-B8B3-CECF7536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20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997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D82E2-0207-40B0-8076-1783F7A08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532078-5A5F-4269-BCE9-2D69326D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21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1E20A-F45C-4DC5-8F45-930744308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34584" r="56172" b="1990"/>
          <a:stretch/>
        </p:blipFill>
        <p:spPr>
          <a:xfrm>
            <a:off x="242888" y="3557587"/>
            <a:ext cx="7772400" cy="652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2B480-FBD3-492F-8359-87C9FADAE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17361" r="51718" b="43750"/>
          <a:stretch/>
        </p:blipFill>
        <p:spPr>
          <a:xfrm>
            <a:off x="4829175" y="1785938"/>
            <a:ext cx="4000500" cy="400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C1B244-C457-4ADF-97A6-2AA522EA80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8" t="16250" r="15547" b="43750"/>
          <a:stretch/>
        </p:blipFill>
        <p:spPr>
          <a:xfrm>
            <a:off x="11444288" y="1671637"/>
            <a:ext cx="4000500" cy="4114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387A07-027B-4A65-AE03-9906F62D5D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7" t="54305" r="29375" b="5694"/>
          <a:stretch/>
        </p:blipFill>
        <p:spPr>
          <a:xfrm>
            <a:off x="8258174" y="5586413"/>
            <a:ext cx="4657727" cy="41148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AC2B86-EB8E-4F93-B89B-B6EC95F964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5" t="54305" r="1875" b="6806"/>
          <a:stretch/>
        </p:blipFill>
        <p:spPr>
          <a:xfrm>
            <a:off x="12915900" y="5586413"/>
            <a:ext cx="5029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49913A-B106-4230-B9F8-5B392077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E5B77-6F89-451F-87B8-4E8C141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22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D505A-2A28-4CCA-B03E-702127A0E2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3" t="63755" r="3125" b="24305"/>
          <a:stretch/>
        </p:blipFill>
        <p:spPr>
          <a:xfrm>
            <a:off x="9958388" y="6558484"/>
            <a:ext cx="7758114" cy="1228205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3A7425AC-ED9B-4A0E-93F6-E0B83D746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6" y="3490613"/>
            <a:ext cx="4729163" cy="26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A947AE-6581-407D-A671-515269A3B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511855-F3DC-4CE1-8A7F-70BAD19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23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02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328EF-99AC-49C9-9CA0-417CCCFC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FE1B18-D110-4922-8CB4-167CC73B6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31DB-048B-4581-AE06-C8C20A3EC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656213-F60C-40D7-AD0D-CC95AF7C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247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0CE01-CAB2-475B-AB68-F61205DB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62627C1-C08A-4DA6-82AB-2F47628D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8C860-BBF1-4E79-83EA-1686329CC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0833" r="60625" b="5972"/>
          <a:stretch/>
        </p:blipFill>
        <p:spPr>
          <a:xfrm>
            <a:off x="214312" y="2143126"/>
            <a:ext cx="6986588" cy="7529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0D9E9-D43F-4CB6-A86B-3B58FCF55F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2" t="5972" r="1797" b="4584"/>
          <a:stretch/>
        </p:blipFill>
        <p:spPr>
          <a:xfrm>
            <a:off x="6229351" y="614363"/>
            <a:ext cx="11730038" cy="92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AA929A-7389-421B-A546-D0B637B1D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C9ACC-C147-4190-BAEB-5320C68ED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0833" r="60625" b="5972"/>
          <a:stretch/>
        </p:blipFill>
        <p:spPr>
          <a:xfrm>
            <a:off x="214312" y="2143126"/>
            <a:ext cx="6986588" cy="752951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8C49B6-72B7-4961-A9FB-7D3985CC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C593B-13F4-4208-991A-03A8C2098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t="15834" r="32812" b="68333"/>
          <a:stretch/>
        </p:blipFill>
        <p:spPr>
          <a:xfrm>
            <a:off x="6672262" y="1628775"/>
            <a:ext cx="5614988" cy="1628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19A46-F5E2-48C8-A060-9D8FB1AFCB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2" t="15834" r="4609" b="69722"/>
          <a:stretch/>
        </p:blipFill>
        <p:spPr>
          <a:xfrm>
            <a:off x="12558713" y="1628775"/>
            <a:ext cx="4886325" cy="148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2F059C-52AD-4CFA-9820-6FAEEA6D58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t="31667" r="3672" b="14583"/>
          <a:stretch/>
        </p:blipFill>
        <p:spPr>
          <a:xfrm>
            <a:off x="7072312" y="3257551"/>
            <a:ext cx="10544177" cy="5529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8EBCE8-5F07-4234-983B-112AA0F3F1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1" t="76944" r="1485" b="5973"/>
          <a:stretch/>
        </p:blipFill>
        <p:spPr>
          <a:xfrm>
            <a:off x="13401673" y="7915276"/>
            <a:ext cx="4614866" cy="175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BE0E11-5EAD-4F31-A11F-8BD827985ACB}"/>
              </a:ext>
            </a:extLst>
          </p:cNvPr>
          <p:cNvSpPr/>
          <p:nvPr/>
        </p:nvSpPr>
        <p:spPr>
          <a:xfrm>
            <a:off x="10144125" y="7863840"/>
            <a:ext cx="4429125" cy="834390"/>
          </a:xfrm>
          <a:prstGeom prst="rect">
            <a:avLst/>
          </a:prstGeom>
          <a:noFill/>
          <a:ln w="38100">
            <a:solidFill>
              <a:srgbClr val="FF5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300"/>
          </a:p>
        </p:txBody>
      </p:sp>
    </p:spTree>
    <p:extLst>
      <p:ext uri="{BB962C8B-B14F-4D97-AF65-F5344CB8AC3E}">
        <p14:creationId xmlns:p14="http://schemas.microsoft.com/office/powerpoint/2010/main" val="9698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4D434-7268-4115-90FB-2475389DC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B635C2-DA15-4D60-AB0B-574F16096C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0833" r="60625" b="5972"/>
          <a:stretch/>
        </p:blipFill>
        <p:spPr>
          <a:xfrm>
            <a:off x="214312" y="2143126"/>
            <a:ext cx="6986588" cy="75295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2AF01A-BBCB-4C41-8D7D-042FDAB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27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F3A5F-FD33-4443-A897-C43443636F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6" t="16250" r="31015" b="68333"/>
          <a:stretch/>
        </p:blipFill>
        <p:spPr>
          <a:xfrm>
            <a:off x="6886576" y="1671637"/>
            <a:ext cx="5729288" cy="1585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314BFA-8F72-443C-9290-CFCC4CF54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4" y="3017183"/>
            <a:ext cx="5067300" cy="3105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2E67-4841-4A09-8215-584197ECF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779" y="3017183"/>
            <a:ext cx="5105400" cy="3181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9C0F0F-B1F6-4D39-9D19-33AB993D59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30" y="6273335"/>
            <a:ext cx="5086350" cy="3305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4B4757-5367-446D-8F0A-C4E0F85C8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779" y="6296025"/>
            <a:ext cx="51054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CFF756-440B-423B-9DAF-C178FFEEA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B76D0A-6D22-4FB2-8C47-32CBA4E0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11848" y="9534526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28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E257B-86FA-490D-908D-EA617C746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0833" r="60625" b="5972"/>
          <a:stretch/>
        </p:blipFill>
        <p:spPr>
          <a:xfrm>
            <a:off x="214312" y="2143126"/>
            <a:ext cx="6986588" cy="752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AA6DB-4254-4562-BF72-56A1AD7E9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14861" r="33203" b="67917"/>
          <a:stretch/>
        </p:blipFill>
        <p:spPr>
          <a:xfrm>
            <a:off x="6815137" y="1528763"/>
            <a:ext cx="5400677" cy="177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02F79-A194-41E4-AD61-5A4D3869C2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63333" r="33203" b="20834"/>
          <a:stretch/>
        </p:blipFill>
        <p:spPr>
          <a:xfrm>
            <a:off x="6815137" y="6515100"/>
            <a:ext cx="5400677" cy="1628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1A61E-4C0B-4BFF-8F14-0866A6607C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3" t="67917" r="2266" b="3334"/>
          <a:stretch/>
        </p:blipFill>
        <p:spPr>
          <a:xfrm>
            <a:off x="8729662" y="6986589"/>
            <a:ext cx="9144002" cy="2957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488A2-E7E6-4271-AABF-20FF4D8D7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19" y="999224"/>
            <a:ext cx="9525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783699-B452-4EBB-A46D-8C7DC11B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AF22AE-7C8D-4B29-B2A0-BE3DC485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63968" y="9534526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29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2BAD3-5917-4CD1-830B-B2CA3A4EDF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6063" r="9474" b="6121"/>
          <a:stretch/>
        </p:blipFill>
        <p:spPr>
          <a:xfrm>
            <a:off x="513346" y="1652336"/>
            <a:ext cx="16042107" cy="8005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93BAD-BC88-4AD5-BDA3-564A577049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4" t="52242" r="745" b="1991"/>
          <a:stretch/>
        </p:blipFill>
        <p:spPr>
          <a:xfrm>
            <a:off x="14036842" y="5374105"/>
            <a:ext cx="4114800" cy="47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56C5A0-EE5C-432B-8496-1BC83A6B0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D36FFC-F3B8-4756-9826-1D99C47A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121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623A1-F7BD-44AA-84FF-8A39B4068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19D73E0-A4E0-4E67-862E-87A19FF0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83E7FF18-B6CD-47E2-9419-E63511137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6" y="3490613"/>
            <a:ext cx="4729163" cy="26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61436F4-381A-44E7-9CD6-FDE9E830F9F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13B30F-6CB6-4F3A-B982-3FD9FDCE9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B25E9E-73E8-400B-BB1C-518705B86F2D}"/>
                </a:ext>
              </a:extLst>
            </p:cNvPr>
            <p:cNvSpPr/>
            <p:nvPr/>
          </p:nvSpPr>
          <p:spPr>
            <a:xfrm>
              <a:off x="1112520" y="2499360"/>
              <a:ext cx="16306800" cy="7171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C232EA-ADF0-45F7-B7D5-B394F26A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E1356-A144-4420-A049-96F3F4CEB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24148" r="68918" b="41926"/>
          <a:stretch/>
        </p:blipFill>
        <p:spPr>
          <a:xfrm>
            <a:off x="1280160" y="2499360"/>
            <a:ext cx="4358640" cy="3489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9A3AD-01E0-418E-AC31-A4A46282A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8" t="25185" r="37917" b="40888"/>
          <a:stretch/>
        </p:blipFill>
        <p:spPr>
          <a:xfrm>
            <a:off x="6850380" y="2621280"/>
            <a:ext cx="4411980" cy="348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414702-8C38-41A9-8D17-F145DC89F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25481" r="6917" b="41926"/>
          <a:stretch/>
        </p:blipFill>
        <p:spPr>
          <a:xfrm>
            <a:off x="12569190" y="2567940"/>
            <a:ext cx="4411980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2B03FC-3F13-4021-B225-3173ADA2D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60528" r="68583" b="6435"/>
          <a:stretch/>
        </p:blipFill>
        <p:spPr>
          <a:xfrm>
            <a:off x="1226820" y="6272214"/>
            <a:ext cx="4495800" cy="3398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3B3C71-5BE1-47ED-BD71-5B6BB4417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61255" r="38583" b="5831"/>
          <a:stretch/>
        </p:blipFill>
        <p:spPr>
          <a:xfrm>
            <a:off x="6907530" y="6272214"/>
            <a:ext cx="4297680" cy="3398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26FBD5-0468-4A3C-BDC4-AEA4397055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0" t="61037" r="7250" b="5926"/>
          <a:stretch/>
        </p:blipFill>
        <p:spPr>
          <a:xfrm>
            <a:off x="12597765" y="6272214"/>
            <a:ext cx="4297680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B223A-0DB5-473A-8F82-CF7D1D0B7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7EBDDA-F4AD-4285-8B10-70080DE5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82DCE-6F44-48AA-B5A5-DE872713DC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r="2422" b="6111"/>
          <a:stretch/>
        </p:blipFill>
        <p:spPr>
          <a:xfrm>
            <a:off x="1" y="671513"/>
            <a:ext cx="17845088" cy="8986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6F993-629A-4095-9DF7-3E6DFD7EA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 t="33333" r="1563" b="23056"/>
          <a:stretch/>
        </p:blipFill>
        <p:spPr>
          <a:xfrm>
            <a:off x="6843713" y="3429000"/>
            <a:ext cx="11158539" cy="448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DC05F-2F7E-4CEB-A295-FD8B936027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 t="81667" r="3360" b="7314"/>
          <a:stretch/>
        </p:blipFill>
        <p:spPr>
          <a:xfrm>
            <a:off x="6843712" y="8401050"/>
            <a:ext cx="10829927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439699-C680-4B6D-B1D8-837A56B0E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58FCCA-91A1-40D6-AC85-96F8605A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7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063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D26C2-581F-455A-9B12-E8FDA699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785E21-B995-4BFA-8BA3-8A454F0E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8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F792A-81C0-42F2-BA0E-18C4FD6485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16666" r="65312" b="76667"/>
          <a:stretch/>
        </p:blipFill>
        <p:spPr>
          <a:xfrm>
            <a:off x="1443038" y="1714500"/>
            <a:ext cx="4900614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82FD70-9AB8-4A06-847E-74FDB29DCB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1" t="5139" r="2343" b="70138"/>
          <a:stretch/>
        </p:blipFill>
        <p:spPr>
          <a:xfrm>
            <a:off x="10201275" y="528638"/>
            <a:ext cx="7658100" cy="2543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1E04B3-02BB-4C77-876D-5662A93D8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" y="2567548"/>
            <a:ext cx="8610600" cy="742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7C2266-AF4A-443A-A0CB-C41CEDF0A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83" y="2867584"/>
            <a:ext cx="8896350" cy="6829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64B5F0-A7A5-4556-9779-3F51FF0D15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59722" r="59922" b="12639"/>
          <a:stretch/>
        </p:blipFill>
        <p:spPr>
          <a:xfrm>
            <a:off x="1257301" y="6143626"/>
            <a:ext cx="6072188" cy="2843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CA014A-2687-483B-A632-458278ADC7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" y="9106459"/>
            <a:ext cx="4048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C860FD-EB9D-4753-A5C8-4399373DF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22362-E9F7-4B99-98A3-477EC258BF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16666" r="65312" b="76667"/>
          <a:stretch/>
        </p:blipFill>
        <p:spPr>
          <a:xfrm>
            <a:off x="1443038" y="1714500"/>
            <a:ext cx="4900614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0033E9-0E5A-4C2F-9C9A-25FCFD9F2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0" t="54444" r="1406" b="1991"/>
          <a:stretch/>
        </p:blipFill>
        <p:spPr>
          <a:xfrm>
            <a:off x="9986961" y="5600701"/>
            <a:ext cx="8043864" cy="44815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6C4F46-A669-47A0-904C-62C45AE4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9</a:t>
            </a:fld>
            <a:endParaRPr lang="th-TH" sz="21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0192F-E79D-4FD8-A710-B3D2E95183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25139" r="48828" b="28056"/>
          <a:stretch/>
        </p:blipFill>
        <p:spPr>
          <a:xfrm>
            <a:off x="757238" y="2586038"/>
            <a:ext cx="8601075" cy="4814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56C3F-3A04-4DA5-8D8E-E5C25982AE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65000" r="48828" b="4167"/>
          <a:stretch/>
        </p:blipFill>
        <p:spPr>
          <a:xfrm>
            <a:off x="757238" y="6686550"/>
            <a:ext cx="8601075" cy="317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066CD-8B4D-4233-A71C-C1A52B7D83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525" y="2400302"/>
            <a:ext cx="7772400" cy="3171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C8E652-96C0-4DE5-B690-3B5F2E2CEC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9277349"/>
            <a:ext cx="9820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PublishingPageLayout xmlns="http://schemas.microsoft.com/sharepoint/v3">
      <Url xsi:nil="true"/>
      <Description xsi:nil="true"/>
    </PublishingPageLayou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7c8be32aaa60a3b2d693ead9949f87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87fa69440cba28bdc974107e53592b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8DFAB-670A-46BC-9501-18D27A073E25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D31B2E-D7BD-4719-B2B4-FF234D1457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62680C-3861-4064-8C89-6014C30BEDE0}"/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1224</Words>
  <Application>Microsoft Office PowerPoint</Application>
  <PresentationFormat>Custom</PresentationFormat>
  <Paragraphs>211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Mitr</vt:lpstr>
      <vt:lpstr>TH SarabunPSK</vt:lpstr>
      <vt:lpstr>Times New Roman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มานิตา รัตนสัจธรรม</cp:lastModifiedBy>
  <cp:revision>281</cp:revision>
  <cp:lastPrinted>2020-07-17T09:24:55Z</cp:lastPrinted>
  <dcterms:created xsi:type="dcterms:W3CDTF">2019-01-08T07:12:09Z</dcterms:created>
  <dcterms:modified xsi:type="dcterms:W3CDTF">2020-10-28T10:08:07Z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0x010100C568DB52D9D0A14D9B2FDCC96666E9F2007948130EC3DB064584E219954237AF39007CED37F5A1B53F449234606E661A2991</vt:lpwstr>
  </property>
  <property fmtid="{D5CDD505-2E9C-101B-9397-08002B2CF9AE}" pid="3" name="Order">
    <vt:r8>7600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MSIP_Label_57ef099a-7fa4-4e34-953d-f6f34188ebfd_Enabled">
    <vt:lpwstr>true</vt:lpwstr>
  </property>
  <property fmtid="{D5CDD505-2E9C-101B-9397-08002B2CF9AE}" pid="8" name="MSIP_Label_57ef099a-7fa4-4e34-953d-f6f34188ebfd_SetDate">
    <vt:lpwstr>2020-07-20T08:28:15Z</vt:lpwstr>
  </property>
  <property fmtid="{D5CDD505-2E9C-101B-9397-08002B2CF9AE}" pid="9" name="MSIP_Label_57ef099a-7fa4-4e34-953d-f6f34188ebfd_Method">
    <vt:lpwstr>Standard</vt:lpwstr>
  </property>
  <property fmtid="{D5CDD505-2E9C-101B-9397-08002B2CF9AE}" pid="10" name="MSIP_Label_57ef099a-7fa4-4e34-953d-f6f34188ebfd_Name">
    <vt:lpwstr>Internal</vt:lpwstr>
  </property>
  <property fmtid="{D5CDD505-2E9C-101B-9397-08002B2CF9AE}" pid="11" name="MSIP_Label_57ef099a-7fa4-4e34-953d-f6f34188ebfd_SiteId">
    <vt:lpwstr>db27cba9-535b-4797-bd0b-1b1d889f3898</vt:lpwstr>
  </property>
  <property fmtid="{D5CDD505-2E9C-101B-9397-08002B2CF9AE}" pid="12" name="MSIP_Label_57ef099a-7fa4-4e34-953d-f6f34188ebfd_ActionId">
    <vt:lpwstr>ee47db28-b996-4d83-b547-3e14de359718</vt:lpwstr>
  </property>
  <property fmtid="{D5CDD505-2E9C-101B-9397-08002B2CF9AE}" pid="13" name="MSIP_Label_57ef099a-7fa4-4e34-953d-f6f34188ebfd_ContentBits">
    <vt:lpwstr>0</vt:lpwstr>
  </property>
  <property fmtid="{D5CDD505-2E9C-101B-9397-08002B2CF9AE}" pid="14" name="FCCPageContent6">
    <vt:lpwstr/>
  </property>
  <property fmtid="{D5CDD505-2E9C-101B-9397-08002B2CF9AE}" pid="15" name="FCCPageContent1">
    <vt:lpwstr/>
  </property>
  <property fmtid="{D5CDD505-2E9C-101B-9397-08002B2CF9AE}" pid="16" name="PublishingPageImage">
    <vt:lpwstr/>
  </property>
  <property fmtid="{D5CDD505-2E9C-101B-9397-08002B2CF9AE}" pid="17" name="FCCPageContent4">
    <vt:lpwstr/>
  </property>
  <property fmtid="{D5CDD505-2E9C-101B-9397-08002B2CF9AE}" pid="18" name="FCCPageContent9">
    <vt:lpwstr/>
  </property>
  <property fmtid="{D5CDD505-2E9C-101B-9397-08002B2CF9AE}" pid="19" name="_SourceUrl">
    <vt:lpwstr/>
  </property>
  <property fmtid="{D5CDD505-2E9C-101B-9397-08002B2CF9AE}" pid="20" name="_SharedFileIndex">
    <vt:lpwstr/>
  </property>
  <property fmtid="{D5CDD505-2E9C-101B-9397-08002B2CF9AE}" pid="21" name="FCCPageContent7">
    <vt:lpwstr/>
  </property>
  <property fmtid="{D5CDD505-2E9C-101B-9397-08002B2CF9AE}" pid="22" name="ContactPerson">
    <vt:lpwstr/>
  </property>
  <property fmtid="{D5CDD505-2E9C-101B-9397-08002B2CF9AE}" pid="23" name="HeaderStyleDefinitions">
    <vt:lpwstr/>
  </property>
  <property fmtid="{D5CDD505-2E9C-101B-9397-08002B2CF9AE}" pid="24" name="FCCPageContent2">
    <vt:lpwstr/>
  </property>
  <property fmtid="{D5CDD505-2E9C-101B-9397-08002B2CF9AE}" pid="25" name="FCCPageContent5">
    <vt:lpwstr/>
  </property>
  <property fmtid="{D5CDD505-2E9C-101B-9397-08002B2CF9AE}" pid="26" name="FCCPageContent8">
    <vt:lpwstr/>
  </property>
  <property fmtid="{D5CDD505-2E9C-101B-9397-08002B2CF9AE}" pid="27" name="FCCPageContent3">
    <vt:lpwstr/>
  </property>
</Properties>
</file>