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32"/>
  </p:notesMasterIdLst>
  <p:sldIdLst>
    <p:sldId id="256" r:id="rId5"/>
    <p:sldId id="257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8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56747" autoAdjust="0"/>
  </p:normalViewPr>
  <p:slideViewPr>
    <p:cSldViewPr snapToGrid="0">
      <p:cViewPr>
        <p:scale>
          <a:sx n="33" d="100"/>
          <a:sy n="33" d="100"/>
        </p:scale>
        <p:origin x="1579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50DC-DAC0-4482-978E-FE435C8433C7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E55DD-8D20-4A1B-8A2F-366AC9A70B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427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สำหรับผู้ที่มีความฝันหรือเป้าหมายอยากเป็นผู้ประกอบการ หลายคนมักมองเฉพาะภาพแห่งความสำเร็จ เช่น โอกาสที่จะร่ำรวย การได้เป็นนายของตนเอง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แต่รู้หรือไม่ว่า กว่าจะประสบความสำเร็จได้ตามที่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ฝัน ผู้ประกอบการจะต้อง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เผชิญความท้าทายหลายอย่าง ไม่ว่าจะเป็นรายได้ที่ไม่แน่นอน ความเสี่ยงที่จะขาดทุน หรือความรับผิดชอบที่มากขึ้น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ก่อนตัดสินใจเป็นผู้ประกอบการจะต้อง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ศึกษาและวิเคราะห์ข้อมูลอย่างรอบคอบ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โดยเริ่มจาก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สำรวจตนเองว่าพร้อมที่จะทำธุรกิจหรือไม่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มีความรู้และเข้าใจในสิ่งที่ทำ 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เขียนแผนธุรกิจ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เตรียมเงินให้พอ</a:t>
            </a:r>
          </a:p>
          <a:p>
            <a:pPr marL="444500" lvl="1">
              <a:spcBef>
                <a:spcPts val="600"/>
              </a:spcBef>
              <a:buFont typeface="+mj-lt"/>
              <a:buAutoNum type="arabicPeriod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ลงมือทำธุรกิจ   </a:t>
            </a:r>
            <a:endParaRPr lang="en-US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769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งบการเงินที่ผู้ประกอบการควรทำ คือ</a:t>
            </a: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งบดุล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แสดงฐานะการเงินของกิจการ ณ วันใดวันหนึ่ง ประกอบไปด้วย 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สินทรัพย์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ได้แก่ เงินสด อาคาร รถยนต์ เครื่องจักร รวมไปถึงลูกหนี้ที่ค้างชำระ 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หนี้สิน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ได้แก่ เจ้าหนี้ ซึ่งอาจเป็นสถาบันการเงิน หรือค่าใช้จ่ายที่กิจการค้างชำระ 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ทุนหรือส่วนของเจ้าของ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เงินทุนที่ใช้ก่อตั้งกิจการ และกำไรหรือขาดทุนสะสมจากการดำเนินกิจการ </a:t>
            </a: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งบกำไรขาดทุน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สะท้อนผลการดำเนินงานของกิจการในช่วงเวลาหนึ่งว่ามีรายได้และค่าใช้จ่ายเป็นอย่างไร และสรุปว่ากิจการมีกำไรหรือขาดทุน นอกจากนั้น ข้อมูลจากงบกำไรขาดทุนยังช่วยให้เห็นแนวทางเพิ่มรายได้ และลดต้นทุนหรือค่าใช้จ่ายที่ไม่จำเป็นได้ </a:t>
            </a: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งบกระแสเงินสด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แสดงความเคลื่อนไหวของเงินสดรับและเงินสดจ่ายที่เกิดขึ้นในช่วงเวลาหนึ่งจาก 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การดำเนินงาน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ขายสินค้า จ่ายค่าวัตถุดิบ 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การลงทุน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ซื้ออุปกรณ์ในการผลิต</a:t>
            </a:r>
          </a:p>
          <a:p>
            <a:pPr marL="1085850" lvl="2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การจัดหาเงินทุน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จ่ายชำระหนี้  </a:t>
            </a:r>
          </a:p>
          <a:p>
            <a:pPr marL="457200" lvl="1" indent="0">
              <a:spcBef>
                <a:spcPts val="300"/>
              </a:spcBef>
              <a:buFontTx/>
              <a:buNone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นอกจากนี้ งบกระแสเงินสดยังช่วยให้ผู้ประกอบการทราบว่าต้องใช้เงินทุนเพิ่มเติมเท่าไร เพื่อให้เพียงพอสำหรับการดำเนินธุรกิจหรือเสริมสภาพคล่อง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3791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ตัวอย่างงบดุล 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เราจะสังเกตได้ว่า ด้านซ้ายของงบดุลที่เรียกว่า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สินทรัพย์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เท่ากับ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หนี้สินรวมกับส่วนของเจ้าของ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หรืออาจกล่าวได้ว่า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สินทรัพย์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=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หนี้สินและส่วนของเจ้าของ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0943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ตัวอย่างงบกำไรขาดทุน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รายได้ค่าขายหักด้วยต้นทุนขาย คือ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กำไรขั้นต้น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กำไรขั้นต้นบวกรายได้อื่น คือ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กำไรก่อนหักค่าใช้จ่าย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เมื่อนำกำไรก่อนหักค่าใช้จ่าย หักค่าใช้จ่ายในการขายและบริหาร จะได้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กำไรสุทธิ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เมื่อกำไรก่อนหักค่าใช้จ่าย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&gt;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ค่าใช้จ่ายในการขายและบริหาร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ขาดทุนสุทธิ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เมื่อกำไรก่อนหักค่าใช้จ่าย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&lt;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ค่าใช้จ่ายในการขายและบริหาร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6335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ตัวอย่างงบกระแสเงินสด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/>
                <a:cs typeface="Browallia New"/>
              </a:rPr>
              <a:t>ทำให้ทราบความเคลื่อนไหวของเงินสดรับและเงินสดจ่ายที่เกิดขึ้นในช่วงเวลาหนึ่งจากการดำเนินงาน การลงทุน และการจัดหาเงินทุน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ทำให้ทราบว่า กิจการมีเงินสดรับเพิ่มขึ้นหรือลดลงเท่าไร และจะต้องใช้เงินทุนเพิ่มเติมเท่าไร เพื่อให้เพียงพอสำหรับการดำเนินธุรกิจหรือเสริมสภาพคล่อง</a:t>
            </a:r>
          </a:p>
          <a:p>
            <a:pPr>
              <a:spcBef>
                <a:spcPts val="300"/>
              </a:spcBef>
              <a:defRPr/>
            </a:pP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4475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แม้คุณจะมีแนวคิดดี ๆ ที่จะขายของแล้ว แต่ยังไม่รู้ว่าควรตั้งราคาเท่าไร ต้องขายสินค้ามากน้อยแค่ไหนจึงจะไม่ขาดทุน </a:t>
            </a:r>
            <a:r>
              <a:rPr lang="th-TH" sz="1600" b="1" dirty="0">
                <a:latin typeface="Browallia New"/>
                <a:cs typeface="Browallia New"/>
              </a:rPr>
              <a:t>การคำนวณจุดคุ้มทุน</a:t>
            </a:r>
            <a:r>
              <a:rPr lang="th-TH" sz="1600" dirty="0">
                <a:latin typeface="Browallia New"/>
                <a:cs typeface="Browallia New"/>
              </a:rPr>
              <a:t>จะช่วยให้คุณมีเป้าหมายในการขายได้ชัดเจน และสามารถเตรียมสินค้าเพื่อขายได้อย่างเหมาะสม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 คือ อะไร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จุดที่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ยอดขายเท่ากับต้นทุน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ดังกล่าวประกอบไปด้วย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ต้นทุนคงที่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เป็นค่าใช้จ่ายที่ไม่เปลี่ยนแปลงตามการผลิตหรือการขาย และผู้ประกอบการ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ต้องจ่ายเสมอ ไม่ว่าจะขายสินค้าได้หรือไม่ก็ตาม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ค่าเช่าพื้นที่ ค่าจ้างพนักงาน ค่าน้ำ และค่าไฟ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ต้นทุนผันแปร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เป็นค่าใช้จ่ายที่เปลี่ยนแปลงไปตามการผลิตหรือการขาย เช่น 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ค่าวัตถุดิบ และค่ากล่องใส่สินค้า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ยิ่งผลิตหรือขายของได้มากเท่าไร ต้นทุนผันแปรก็จะสูงตามไปด้วย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เราจะ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มีกำไรเมื่อขายได้สูงกว่าจุดคุ้มทุน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ในทางตรงข้าม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ถ้าขายได้ต่ำกว่าจุดคุ้มทุนก็คือขาดทุน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3458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แล้วเมื่อไรจึงจะคืนทุน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 คือ เมื่อ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ขายสินค้าให้ได้อย่างน้อยเท่ากับจุดคุ้มทุน</a:t>
            </a:r>
          </a:p>
          <a:p>
            <a:pPr>
              <a:spcBef>
                <a:spcPts val="300"/>
              </a:spcBef>
              <a:defRPr/>
            </a:pP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300"/>
              </a:spcBef>
              <a:defRPr/>
            </a:pP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498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ร้านขายเบเกอรี่มีต้นทุนใน</a:t>
            </a:r>
            <a:r>
              <a:rPr lang="th-TH" sz="1600" dirty="0" err="1">
                <a:latin typeface="Browallia New"/>
                <a:cs typeface="Browallia New"/>
              </a:rPr>
              <a:t>การทำ</a:t>
            </a:r>
            <a:r>
              <a:rPr lang="th-TH" sz="1600" dirty="0">
                <a:latin typeface="Browallia New"/>
                <a:cs typeface="Browallia New"/>
              </a:rPr>
              <a:t>ขนม (ต้นทุนผันแปร) เช่น ค่าวัตถุดิบ เฉลี่ยชิ้นละ 20 บาท ตั้งราคาขายชิ้นละ 30 บาท โดยมีค่าเช่าร้าน ค่าจ้างพนักงาน และค่าใช้จ่ายคงที่อื่น ๆ รวมกันเดือนละ 10</a:t>
            </a:r>
            <a:r>
              <a:rPr lang="en-US" sz="1600" dirty="0">
                <a:latin typeface="Browallia New"/>
                <a:cs typeface="Browallia New"/>
              </a:rPr>
              <a:t>,</a:t>
            </a:r>
            <a:r>
              <a:rPr lang="th-TH" sz="1600" dirty="0">
                <a:latin typeface="Browallia New"/>
                <a:cs typeface="Browallia New"/>
              </a:rPr>
              <a:t>000 บาท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จุดคุ้มทุน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=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000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÷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(30-20)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1,0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 ชิ้น หมายความว่า ต้องขายเบเกอรี่ให้ได้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1,0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 ชิ้นต่อเดือน จึงจะคุ้มทุน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4669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กล่าวโดยสรุปได้ว่า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จุดคุ้มทุนที่</a:t>
            </a:r>
            <a:r>
              <a:rPr lang="th-TH" sz="16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ต่ำลง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จะทำให้ธุรกิจสามารถคืนทุนและสร้างกำไรได้เร็วขึ้น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ปัจจัยที่ช่วยลดจุดคุ้มทุน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เพิ่มราคาขายต่อหน่วย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ลดต้นทุน ซึ่งสามารถลดได้ทั้งต้นทุนคงที่ และ/หรือต้นทุนผันแปร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3328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/>
                <a:cs typeface="Browallia New"/>
              </a:rPr>
              <a:t>วิธีที่ 1 </a:t>
            </a:r>
            <a:r>
              <a:rPr lang="en-US" sz="1800" dirty="0">
                <a:latin typeface="Browallia New"/>
                <a:cs typeface="Browallia New"/>
              </a:rPr>
              <a:t>: </a:t>
            </a:r>
            <a:r>
              <a:rPr lang="th-TH" sz="1800" b="1" dirty="0">
                <a:latin typeface="Browallia New"/>
                <a:cs typeface="Browallia New"/>
              </a:rPr>
              <a:t>ลดจุดคุ้มทุน โดยเพิ่มราคาขายต่อหน่วย แต่รักษาระดับต้นทุนคงที่และต้นทุนผันแปรเท่าเดิม</a:t>
            </a:r>
            <a:r>
              <a:rPr lang="th-TH" b="1" dirty="0">
                <a:latin typeface="Browallia New"/>
                <a:cs typeface="Browallia New"/>
              </a:rPr>
              <a:t> 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อย่างไรก็ตาม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ก่อนเพิ่มราคาขาย ต้องพิจารณาราคาขายของคู่แข่ง และการยอมรับของลูกค้าด้วย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มิเช่นนั้นอาจกระทบต่อยอดขายได้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184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ตั้งราคาขายเพิ่มขึ้นเป็นชิ้นละ 35 บาท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โดยที่ต้นทุนผันแปรใน</a:t>
            </a:r>
            <a:r>
              <a:rPr lang="th-TH" sz="18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ขนมและต้นทุนคงที่เท่าเดิม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/>
                <a:cs typeface="Browallia New"/>
              </a:rPr>
              <a:t>ดังนั้น จุดคุ้มทุน </a:t>
            </a:r>
            <a:r>
              <a:rPr lang="en-US" sz="1800" dirty="0">
                <a:latin typeface="Browallia New"/>
                <a:cs typeface="Browallia New"/>
              </a:rPr>
              <a:t>= </a:t>
            </a:r>
            <a:r>
              <a:rPr lang="th-TH" sz="1800" dirty="0">
                <a:latin typeface="Browallia New"/>
                <a:cs typeface="Browallia New"/>
              </a:rPr>
              <a:t>10</a:t>
            </a:r>
            <a:r>
              <a:rPr lang="en-US" sz="1800" dirty="0">
                <a:latin typeface="Browallia New"/>
                <a:cs typeface="Browallia New"/>
              </a:rPr>
              <a:t>,</a:t>
            </a:r>
            <a:r>
              <a:rPr lang="th-TH" sz="1800" dirty="0">
                <a:latin typeface="Browallia New"/>
                <a:cs typeface="Browallia New"/>
              </a:rPr>
              <a:t>000 </a:t>
            </a:r>
            <a:r>
              <a:rPr lang="en-US" sz="1800" dirty="0">
                <a:latin typeface="Browallia New"/>
                <a:cs typeface="Browallia New"/>
              </a:rPr>
              <a:t>÷</a:t>
            </a:r>
            <a:r>
              <a:rPr lang="th-TH" sz="1800" dirty="0">
                <a:latin typeface="Browallia New"/>
                <a:cs typeface="Browallia New"/>
              </a:rPr>
              <a:t> (35-20) </a:t>
            </a:r>
            <a:r>
              <a:rPr lang="en-US" sz="1800" dirty="0">
                <a:latin typeface="Browallia New"/>
                <a:cs typeface="Browallia New"/>
              </a:rPr>
              <a:t>=</a:t>
            </a:r>
            <a:r>
              <a:rPr lang="th-TH" sz="1800" dirty="0">
                <a:latin typeface="Browallia New"/>
                <a:cs typeface="Browallia New"/>
              </a:rPr>
              <a:t> </a:t>
            </a:r>
            <a:r>
              <a:rPr lang="th-TH" sz="1800" dirty="0"/>
              <a:t>667 </a:t>
            </a:r>
            <a:r>
              <a:rPr lang="th-TH" sz="1800" dirty="0">
                <a:latin typeface="Browallia New"/>
                <a:cs typeface="Browallia New"/>
              </a:rPr>
              <a:t>ชิ้น หมายความว่า คุณขายเบเกอรี่เพียง 667 ชิ้น ก็คืนทุนแล้ว </a:t>
            </a:r>
            <a:r>
              <a:rPr lang="th-TH" sz="1800" b="1" dirty="0">
                <a:latin typeface="Browallia New"/>
                <a:cs typeface="Browallia New"/>
              </a:rPr>
              <a:t>ยิ่งขายได้มากกว่าจุดคุ้มทุนก็จะมีกำไรมากขึ้น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79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สิ่งแรกที่ทุกคนควรทำ คือ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สำรวจตนเองว่าพร้อมที่จะทำธุรกิจหรือไม่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นอกจากความมานะพยายามและอดทนแล้ว ผู้ประกอบการที่ประสบความสำเร็จมักมีลักษณะดังนี้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มีความคิดริเริ่มสร้างสรรค์ใน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สิ่งที่แตกต่างหรือดีกว่าที่มีอยู่เดิม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มีความเชื่อมั่นในตัวเอง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มีทักษะในการติดต่อสื่อสาร ทั้งการเจรจาต่อรอง การนำเสนอ และการโน้มน้าวจูงใจ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มีความยืดหยุ่นในการปรับตัวหรือแก้ปัญหาตามสถานการณ์ เมื่อเจออุปสรรคก็ลุกขึ้นสู้ใหม่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และพร้อมที่จะเรียนรู้อยู่เสมอ</a:t>
            </a:r>
          </a:p>
          <a:p>
            <a:pPr>
              <a:spcBef>
                <a:spcPts val="6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83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วิธีที่ 2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ลดจุดคุ้มทุน โดยลดต้นทุนคงที่และต้นทุนผันแปร แต่คงราคาขายเท่าเดิม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อย่างไรก็ตาม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 “ลดต้นทุน” จนทำให้คุณภาพสินค้าและบริการแย่ลง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จนกระทบต่อชื่อเสียงและยอดขายได้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2881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ในทางกลับกัน หาก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ลดต้นทุนการผลิต (ต้นทุนผันแปร) เป็นชิ้นละ 18 บาท 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โดยที่ราคาขายและต้นทุนคงที่เท่าเดิม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จุดคุ้มทุน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=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000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÷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(30-18)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/>
              <a:t>834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ชิ้น นั่นแสดงว่า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หากลดต้นทุนได้ ก็ทำให้จุดคุ้มทุนลดลงได้ด้วย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เช่นกัน</a:t>
            </a: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7166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วิธีที่ 3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ลดจุดคุ้มทุนโดยลดต้นทุนคงที่และต้นทุนผันแปร และเพิ่มราคาขาย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อย่างไรก็ตาม คุณไม่ควรมุ่งเน้นกำไร จนลืมคำนึงถึงความต้องการหรือความคาดหวังของลูกค้า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สิ่งสำคัญที่สุด คือ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คุณภาพสินค้าต้องเหมาะสมกับราคาขาย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ถ้าลูกค้ารู้สึกว่าราคาแพงขึ้นแต่คุณภาพแย่ลง อาจจะกระทบต่อชื่อเสียงและยอดขายของกิจการได้</a:t>
            </a:r>
          </a:p>
          <a:p>
            <a:pPr>
              <a:spcBef>
                <a:spcPts val="600"/>
              </a:spcBef>
              <a:defRPr/>
            </a:pPr>
            <a:endParaRPr 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06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5.3  คุณเข้าใจเรื่องต้นทุนมากแค่ไหน (ประมาณ 15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นาที) - ลิงก์รายละเอียดกิจกรรมและอุปกรณ์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https://www.1213.or.th/th/FinDo_Toolkits/Pages/files/Activity5_3.pdf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 “คุณเข้าใจเรื่องต้นทุนมากแค่ไหน”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ผู้สอนแบ่งกลุ่มผู้เรียนออกเป็น 5 กลุ่ม (อาจปรับเปลี่ยนได้ตามความเหมาะสม)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ผู้สอนแจกใบกิจกรรม “คุณเข้าใจเรื่องต้นทุนมากแค่ไหน” ให้แต่ละกลุ่ม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ผู้เรียนกรอกรายการต้นทุนสินค้าของธุรกิจที่ต้องการลงทุน จากนั้นแยกประเภทต้นทุนดังกล่าวว่าเป็นต้นทุนคงที่ หรือต้นทุนผันแปรลงในใบกิจกรรม 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สมาชิกในแต่ละกลุ่มร่วมกันวิเคราะห์ว่าต้นทุนของธุรกิจส่วนใหญ่เป็นต้นทุนคงที่ หรือต้นทุนผันแปร และจะมีแนวทางในการบริหารต้นทุนอย่างไร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ผู้สอนให้ตัวแทนของกลุ่มที่มีต้นทุนรวมสูงสุด หรือมีต้นทุนผันแปรมากที่สุดออกมาอภิปรายรายละเอียดของต้นทุน และแนวทางบริหารต้นทุนของกลุ่มให้ผู้เรียนคนอื่นทราบ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09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5.1  คุณพร้อมเป็นผู้ประกอบการแล้วหรือยัง (10 นาที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) - ลิงก์รายละเอียดกิจกรรมและอุปกรณ์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https://www.1213.or.th/th/FinDo_Toolkits/Pages/files/Activity5_1.pdf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แบบทดสอบ 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คุณพร้อมเป็นผู้ประกอบการแล้วหรือยัง</a:t>
            </a:r>
            <a:r>
              <a:rPr lang="en-GB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ผู้สอนแจกแบบทดสอบให้ผู้เรียนแต่ละคนทำ</a:t>
            </a:r>
          </a:p>
          <a:p>
            <a:pPr marL="985838" lvl="2" indent="-2698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ผู้สอนสำรวจดูว่า ผู้เรียนส่วนใหญ่อยู่ในกลุ่มใด และควรพัฒนาทักษะเพิ่มเติมอย่างไรให้พร้อมเป็นผู้ประกอบการ</a:t>
            </a:r>
          </a:p>
          <a:p>
            <a:pPr marL="1168400" lvl="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กลุ่มเพิ่มความรู้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มีบุคลิกของมนุษย์เงินเดือน ยังต้องหมั่นหาความรู้ และเสริมทักษะด้านบริหาร ด้านการตลาด และเรื่องการจัดการเงิน ก่อนเป็นผู้ประกอบการ</a:t>
            </a:r>
          </a:p>
          <a:p>
            <a:pPr marL="1168400" lvl="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กลุ่มหาประสบการณ์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มีบุคลิกของผู้ประกอบการแล้ว เช่น แก้ไขปัญหาเฉพาะหน้าได้ แต่ยังต้องฝึกทักษะและหาประสบการณ์มากขึ้น รวมถึงหาความรู้เรื่องวางแผนทางการเงินเพิ่มเติม</a:t>
            </a:r>
          </a:p>
          <a:p>
            <a:pPr marL="1168400" lvl="3" indent="-1825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กลุ่มพร้อมลุย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มีบุคลิกและคุณสมบัติของผู้ประกอบการ คือ รู้จักวางแผนและแก้ไขปัญหา สามารถบริหารจัดการเงินได้ดี และมุ่งมั่นกับงาน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65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คือ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มีความรู้และเข้าใจในสิ่งที่ทำ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เพื่อวางแผนธุรกิจให้ชัดเจนมากขึ้น และประเมินว่าต้องทำการบ้านเพิ่มเติมตรงจุดไหน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สิ่งที่ควรรู้ก่อนเริ่มทำธุรกิจ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กลุ่มลูกค้าเป้าหมายคือใคร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มีอายุ/ระดับรายได้เท่าไร มีอาชีพอะไร ต้องการสินค้าแบบใด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สินค้าและบริการตอบโจทย์ลูกค้าหรือไม่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ทั้งในด้านการใช้งาน คุณภาพ บริการ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รายได้มาจากไหน จะตั้งราคาเท่าไร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โดยพิจารณาจากต้นทุนสินค้าที่ขาย กำไรที่ต้องการ รวมทั้งเปรียบเทียบกับราคาของคู่แข่ง และราคาสูงสุดที่ลูกค้ายอมรับได้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ช่องทางการขายเป็นอย่างไร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เหมาะสมกับกลุ่มลูกค้าหรือไม่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หากมี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หน้าร้าน (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Offline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ควรเลือกทำเลใกล้แหล่งชุมชน เดินทางสะดวก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/>
                <a:cs typeface="Browallia New"/>
              </a:rPr>
              <a:t>หากขาย</a:t>
            </a:r>
            <a:r>
              <a:rPr lang="th-TH" sz="1600" b="1" dirty="0">
                <a:latin typeface="Browallia New"/>
                <a:cs typeface="Browallia New"/>
              </a:rPr>
              <a:t>ออนไลน์ (</a:t>
            </a:r>
            <a:r>
              <a:rPr lang="en-US" sz="1600" b="1" dirty="0">
                <a:latin typeface="Browallia New"/>
                <a:cs typeface="Browallia New"/>
              </a:rPr>
              <a:t>online</a:t>
            </a:r>
            <a:r>
              <a:rPr lang="th-TH" sz="1600" b="1" dirty="0">
                <a:latin typeface="Browallia New"/>
                <a:cs typeface="Browallia New"/>
              </a:rPr>
              <a:t>)</a:t>
            </a:r>
            <a:r>
              <a:rPr lang="th-TH" sz="1600" dirty="0">
                <a:latin typeface="Browallia New"/>
                <a:cs typeface="Browallia New"/>
              </a:rPr>
              <a:t> อาจขายผ่าน </a:t>
            </a:r>
            <a:r>
              <a:rPr lang="en-US" sz="1600" dirty="0">
                <a:latin typeface="Browallia New"/>
                <a:cs typeface="Browallia New"/>
              </a:rPr>
              <a:t>Facebook Instagram Line/Line@ </a:t>
            </a:r>
            <a:r>
              <a:rPr lang="th-TH" sz="1600" dirty="0">
                <a:latin typeface="Browallia New"/>
                <a:cs typeface="Browallia New"/>
              </a:rPr>
              <a:t>หรือ </a:t>
            </a:r>
            <a:r>
              <a:rPr lang="en-US" sz="1600" dirty="0">
                <a:latin typeface="Browallia New"/>
                <a:cs typeface="Browallia New"/>
              </a:rPr>
              <a:t>e-Commerce platform </a:t>
            </a:r>
            <a:r>
              <a:rPr lang="th-TH" sz="1600" dirty="0">
                <a:latin typeface="Browallia New"/>
                <a:cs typeface="Browallia New"/>
              </a:rPr>
              <a:t>(เช่น</a:t>
            </a:r>
            <a:r>
              <a:rPr lang="th-TH" sz="1600" baseline="0" dirty="0">
                <a:latin typeface="Browallia New"/>
                <a:cs typeface="Browallia New"/>
              </a:rPr>
              <a:t> </a:t>
            </a:r>
            <a:r>
              <a:rPr lang="en-US" sz="1600" baseline="0" dirty="0">
                <a:latin typeface="Browallia New"/>
                <a:cs typeface="Browallia New"/>
              </a:rPr>
              <a:t>Lazada / Shopee)</a:t>
            </a:r>
            <a:endParaRPr lang="th-TH" sz="1600" dirty="0">
              <a:latin typeface="Browallia New"/>
              <a:cs typeface="Browallia New"/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สื่อสารกับลูกค้าอย่างไร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เพื่อให้สินค้าเป็นที่รู้จักหรือขายได้มากที่สุด เช่น รีวิวสินค้าทาง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Facebook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ขายผ่านตัวแทน หรือทำโปรโมชันการตลาด รวมทั้งระบุช่องทางที่ลูกค้าสามารถติดต่อหรือสอบถามได้ตลอดเวลา 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รับชำระเงินและจัดส่งสินค้าอย่างไร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หากสินค้ามี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ราคาไม่สูง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อาจใช้วิธีรับเงินสดหรือเก็บเงินปลายทาง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แต่ถ้าสินค้ามี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ราคาสูง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ควรใช้วิธีโอนเงิน หรือรับบัตรเดบิต/เครดิต</a:t>
            </a:r>
          </a:p>
          <a:p>
            <a:pPr marL="715963" lvl="2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ควรมีทางเลือกในการจัดส่งสินค้าที่หลากหลาย เช่น ไปรษณีย์หรือ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Messenger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เพื่อสร้างความประทับใจให้ลูกค้า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บริการหลังการขายเป็นอย่างไร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ควรมีแนวทางจัดการแก้ไขปัญหาและชี้แจงให้ลูกค้าทราบอย่างชัดเจน เช่น 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กำหนดนโยบายการเปลี่ยน/คืนสินค้า หากสินค้าอยู่ในระยะเวลารับประกัน</a:t>
            </a:r>
          </a:p>
          <a:p>
            <a:pPr marL="1200150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ถ้าลูกค้าได้รับสินค้าไม่ตรงตามที่สั่งซื้อ สินค้าชำรุด หรือสูญหายขณะขนส่งจะดูแลอย่างไร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724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เมื่อคุณศึกษาข้อมูลและมีแนวคิดเบื้องต้นใน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ธุรกิจแล้ว ก็ถึงเวลาในการแปลงแนวคิดดังกล่าวมาเขียนเป็น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หลายคนคงสงสัยว่า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 คืออะไร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ทำไมต้องเขียนแผนธุรกิจด้วย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คำตอบก็คือ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แผนธุรกิจเปรียบเสมือนแผนที่นำทางให้คุณเริ่มต้นธุรกิจได้อย่างราบรื่น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โดยช่วยให้คุณ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ประเมินความเป็นไปได้ใน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ธุรกิจนั้น ๆ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วางแผนการบริหารจัดการให้เป็นระบบ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ใช้เป็นข้อมูล/เครื่องมือสื่อสารกับสถาบันการเงิน (ธนาคาร) ในการขอกู้ยืมเงินมาลงทุน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หรือสื่อสารกับหน่วยงานต่าง ๆ ในการขอความช่วยเหลือ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548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องค์ประกอบของแผนธุรกิจ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ประกอบไปด้วยอะไรบ้าง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บทสรุปผู้บริหาร 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เป็นข้อมูลสรุปย่อเพื่อให้เข้าใจภาพรวมทั้งหมดของธุรกิจ และสิ่งที่เป็นจุดเด่นหรือแตกต่างจากคู่แข่ง </a:t>
            </a:r>
          </a:p>
          <a:p>
            <a:pPr marL="906463" lvl="2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เป็นส่วนที่สถาบันการเงินจะอ่านเป็นลำดับแรกและตัดสินใจว่าจะอ่านรายละเอียดในแผนต่อหรือไม่ </a:t>
            </a:r>
          </a:p>
          <a:p>
            <a:pPr marL="906463" lvl="2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แต่ในการเขียนแผนธุรกิจนั้น ควรเขียนส่วนนี้เป็นลำดับสุดท้าย เพราะต้องใช้ข้อมูลทั้งหมดมาเขียน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ข้อมูลภาพรวมธุรกิจ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บอกความเป็นมา ลักษณะธุรกิจ แนวทางการดำเนินธุรกิจ ผู้บริหาร คุณวุฒิ ความสามารถและประสบการณ์ในการประกอบธุรกิจ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ผลิตภัณฑ์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ให้ข้อมูลเกี่ยวกับสินค้าหรือบริการ และจุดเด่นของผลิตภัณฑ์หรือบริการนั้น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กลุ่มลูกค้าเป้าหมาย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บอกลักษณะและความต้องการของกลุ่มเป้าหมาย และกลยุทธ์ในการเข้าถึงลูกค้า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สภาวะตลาดและการแข่งขัน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สรุปภาพรวมภาวะเศรษฐกิจ ภาวะตลาด และสภาพการแข่งขันของธุรกิจประเภทเดียวกันในปัจจุบัน รวมถึงคาดการณ์แนวโน้มในอนาคตว่าจะกระทบต่อกิจการอย่างไร เพื่อเตรียมรับมือกับสถานการณ์ดังกล่าว</a:t>
            </a:r>
          </a:p>
          <a:p>
            <a:pPr marL="449263" lvl="1" indent="-1841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แผนการดำเนินงาน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ครอบคลุมแผนต่าง ๆ เช่น </a:t>
            </a: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แผนการตลาด 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เป็นการกำหนดกลยุทธ์ในการตั้งราคา ช่องทางการขาย และการส่งเสริมการตลาด </a:t>
            </a: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แผนการผลิต 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เป็นการประมาณการสินค้าหรือบริการที่ต้องสั่งซื้อหรือผลิต วัตถุดิบที่ต้องใช้ คู่ค้า </a:t>
            </a:r>
            <a:r>
              <a:rPr lang="en-US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(Supplier)</a:t>
            </a:r>
            <a:r>
              <a:rPr lang="en-US" sz="15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ที่เกี่ยวข้อง รวมไปถึงระยะเวลาในการผลิตหรือสั่งซื้อสินค้า </a:t>
            </a:r>
            <a:endParaRPr lang="th-TH" sz="15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แผนการเงิน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เป็นการคาดการณ์หรือประมาณการยอดขายและต้นทุนใน</a:t>
            </a:r>
            <a:r>
              <a:rPr lang="th-TH" sz="15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ธุรกิจ รวมทั้งเงินลงทุนหรือเงินกู้ที่ต้องการ </a:t>
            </a:r>
            <a:endParaRPr lang="th-TH" sz="15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แผนการบริหารจัดการ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การหาทำเลที่ตั้ง การวางระบบในการรับชำระเงินและขนส่งสินค้า รวมถึงการจัดการเรื่องคน </a:t>
            </a:r>
          </a:p>
          <a:p>
            <a:pPr marL="627063" lvl="1" indent="-1778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th-TH" sz="1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แผนฉุกเฉิน</a:t>
            </a:r>
            <a:r>
              <a:rPr lang="th-TH" sz="15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เป็นแนวทางการรับมือหรือวิธีการแก้ปัญหา ถ้าหากการดำเนินงานไม่เป็นไปตามแผนการที่กำหนด</a:t>
            </a:r>
            <a:endParaRPr lang="en-US" sz="15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455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5.2  ฝึกเขียนแผนธุรกิจอย่างง่าย (การบ้านประจำสัปดาห์) - ลิงก์รายละเอียดกิจกรรมและอุปกรณ์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https://www.1213.or.th/th/FinDo_Toolkits/Pages/files/Activity5_2.pdf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ตัวอย่างแผนธุรกิจขายเครื่องสำอางออนไลน์ (แผนฉบับย่อ)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ผู้สอนอธิบายวิธีการเขียนแผนธุรกิจว่าควรประกอบด้วยหัวข้ออะไรบ้าง แต่ละหัวข้อต้องแสดงรายละเอียดที่สำคัญอย่างไร โดยยกตัวอย่างจาก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แผนธุรกิจขายเครื่องสำอางออนไลน์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ผู้สอนให้ผู้เรียนฝึกเขียนแผนธุรกิจที่ตนสนใจลงทุน เพื่อประเมินความเป็นไปได้ของธุรกิจดังกล่าว (อาจเขียนแผนธุรกิจเป็นรายบุคคลหรือรายกลุ่มก็ได้)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สัปดาห์ต่อไป ผู้สอนให้ตัวแทนผู้เรียนนำเสนอแผนธุรกิจของตนประมาณ 10 นาที หลังจากนั้นให้ผู้เรียนคนอื่นแสดงความคิดเห็นหรืออภิปรายร่วมกัน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110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เมื่อทำแผนธุรกิจแล้ว ก็พอจะประมาณได้ว่าต้องใช้เงินทุนดำเนินกิจการเท่าไร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ขั้นต่อไป คือ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เตรียมเงินให้พอ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โดยหาเงินทุนให้ได้ตามจำนวนที่ต้องการ ซึ่งต้องรวมเงินทุนที่ใช้หมุนเวียนในกิจการด้วย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ในช่วงเริ่มต้นธุรกิจ การมีเงินทุนของตัวเองเป็นสิ่งจำเป็นมาก เพราะหากเริ่มด้วยการกู้ยืมและต่อมาเกิดความล้มเหลว นอกจากไม่มีกำไรแล้วยังทำให้มีภาระหนี้ตั้งแต่แรกด้วย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ในการก่อตั้งกิจการ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ผู้ประกอบการควรมีเงินลงทุนอย่างน้อย 1 ใน 3 ของการลงทุนทั้งหมด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420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/>
                <a:cs typeface="Browallia New"/>
              </a:rPr>
              <a:t>เมื่อวางแผนและเตรียมพร้อมทุกด้าน ก็ถึงเวลา</a:t>
            </a:r>
            <a:r>
              <a:rPr lang="th-TH" sz="1600" b="1" dirty="0">
                <a:latin typeface="Browallia New"/>
                <a:cs typeface="Browallia New"/>
              </a:rPr>
              <a:t>ลงมือทำธุรกิจ </a:t>
            </a:r>
            <a:r>
              <a:rPr lang="th-TH" sz="1600" dirty="0">
                <a:latin typeface="Browallia New"/>
                <a:cs typeface="Browallia New"/>
              </a:rPr>
              <a:t>ซึ่งจำเป็นที่จะต้องเก็บข้อมูลเพื่อนำมาวิเคราะห์ ติดตาม และควบคุมด้านการเงินของกิจการ รวมทั้งใช้ประกอบการตัดสินใจ หรือที่เรียกว่า </a:t>
            </a:r>
            <a:r>
              <a:rPr lang="th-TH" sz="1600" b="1" dirty="0">
                <a:latin typeface="Browallia New"/>
                <a:cs typeface="Browallia New"/>
              </a:rPr>
              <a:t>“</a:t>
            </a:r>
            <a:r>
              <a:rPr lang="th-TH" sz="1600" b="1" dirty="0" err="1">
                <a:latin typeface="Browallia New"/>
                <a:cs typeface="Browallia New"/>
              </a:rPr>
              <a:t>การทำ</a:t>
            </a:r>
            <a:r>
              <a:rPr lang="th-TH" sz="1600" b="1" dirty="0">
                <a:latin typeface="Browallia New"/>
                <a:cs typeface="Browallia New"/>
              </a:rPr>
              <a:t>บัญชี” </a:t>
            </a:r>
            <a:r>
              <a:rPr lang="th-TH" sz="1600" dirty="0">
                <a:latin typeface="Browallia New"/>
                <a:cs typeface="Browallia New"/>
              </a:rPr>
              <a:t>นั่นเอง 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บัญชีที่ผู้ประกอบการควรจัดทำ ได้แก่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บัญชีรายรับ-รายจ่าย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เป็นการบันทึกรายรับหรือรายจ่ายที่เกิดขึ้นจากการขายสินค้าหรือบริการ เพื่อให้เห็นว่าในแต่ละวันกิจการต้องรับและจ่ายเงินไปกับอะไรบ้าง รวมทั้งสรุปรายรับ-รายจ่ายอีกครั้งเมื่อสิ้นเดือน เพื่อประเมินว่ามีกำไรหรือขาดทุนเท่าไร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/>
                <a:cs typeface="Browallia New"/>
              </a:rPr>
              <a:t>บัญชีควบคุมสินค้า/วัตถุดิบ </a:t>
            </a:r>
            <a:r>
              <a:rPr lang="th-TH" sz="1600" dirty="0">
                <a:latin typeface="Browallia New"/>
                <a:cs typeface="Browallia New"/>
              </a:rPr>
              <a:t>ใช้บันทึกจำนวนสินค้าที่รับมาและขายไป เพื่อให้ทราบว่ากิจการมีสินค้าหรือวัตถุดิบคงเหลือเท่าไร เพียงพอหรือไม่ เช่น รู้ว่าสินค้าใดขายดีและควรเพิ่มการผลิต หรือควรสั่งซื้อวัตถุดิบเท่าใดและเมื่อไร เพื่อไม่ให้สินค้าขาดสต๊อก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บัญชีแยกประเภทลูกหนี้และเจ้าหนี้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ใช้บันทึกยอดเงินที่ลูกค้าค้างชำระ และรายการที่ผู้ประกอบการต้องจ่าย ซึ่งจะทำให้การบริหารเงินและสภาพคล่องของกิจการทำได้ง่ายขึ้น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งบการเงิน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เมื่อบันทึกบัญชีข้างต้นแล้ว ลำดับต่อไป คือ 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งบการเงิน ซึ่งจะช่วยให้เห็นว่ากิจการมีฐานะการเงินเป็นอย่างไร มีส่วนใดที่ต้องเข้าไปดูแลแก้ไข หรือเฝ้าระวังเป็นพิเศษ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59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6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14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993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73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76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30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1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22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12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233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7A7-3BDB-495A-9379-0BC84D634492}" type="datetimeFigureOut">
              <a:rPr lang="th-TH" smtClean="0"/>
              <a:t>03/01/64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5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9.jp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9.jp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79.jp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79.jp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83.png"/><Relationship Id="rId9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79.jp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79.jp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jp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79.jp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62BE7C-7324-48D2-B4E4-A03031D5E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77743A-E0F3-405D-BF99-AE6206D1D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90B01-15B8-474A-99C1-CFDFE2222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03" y="3511191"/>
            <a:ext cx="15287625" cy="5476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B5110-868C-4D15-9B46-22172B4AD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6575" y="4646968"/>
            <a:ext cx="4615825" cy="161533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9CDD7F4-AE8A-4EDE-8A75-F3206932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798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25FB653-2A83-4676-A002-15ECF048F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B1CBB-E16D-492F-ADE3-A46D50249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0" y="2307968"/>
            <a:ext cx="7829550" cy="7381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F1A998-B724-4A58-B608-F7913BA6A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23" y="6905163"/>
            <a:ext cx="3276600" cy="20002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38C823-AC0B-40E2-A1AE-3EDE5234F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036" y="4292854"/>
            <a:ext cx="7534275" cy="4714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2A4391-21A9-431D-9184-FFF5AF4B2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22" y="5013678"/>
            <a:ext cx="2867025" cy="2619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97E71C-2728-4B13-AC98-CF4B0D03A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48" y="6455490"/>
            <a:ext cx="356235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4151B1-AB1B-48E7-A48C-025334F8FB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47" y="4950540"/>
            <a:ext cx="3552825" cy="1714500"/>
          </a:xfrm>
          <a:prstGeom prst="rect">
            <a:avLst/>
          </a:prstGeom>
        </p:spPr>
      </p:pic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77D0DA8F-B4A3-4C43-BDFF-34CEBDB7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01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9B780-2333-46A7-B1DE-77E2E44E1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879BE-0F34-4144-9814-4AA69F9CE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21" y="2655475"/>
            <a:ext cx="3209925" cy="515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A150AF-EFA1-458A-BAAF-A9DBE96B7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90" y="2640727"/>
            <a:ext cx="3209925" cy="5153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076383-E955-47E3-871A-E8F94A79B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21" y="2640725"/>
            <a:ext cx="3209925" cy="5153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E0069C-65AD-4D30-87AD-85E3B8DE3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553" y="2655474"/>
            <a:ext cx="3209925" cy="5153025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13AF628-03B7-49AC-8226-D12FEA30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31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4DA8A-DDD0-4E2A-8E48-3A8DB8208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0A0F7-0D78-4168-B78A-DA787FE1B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1" y="2762710"/>
            <a:ext cx="4524375" cy="6619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9BD8C2-E1B8-492B-8FCD-C546A61B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27" y="7355758"/>
            <a:ext cx="4162425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67A95-0672-4BC3-9AF9-62F5B9155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62" y="2762709"/>
            <a:ext cx="4524375" cy="6619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64008D-80E8-460A-85AD-9B9041732F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86" y="6701911"/>
            <a:ext cx="4143375" cy="1181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40641A-09D1-4DA8-AB04-15E231F245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86" y="7876405"/>
            <a:ext cx="4143375" cy="1314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AF712D-0DEF-4CD9-897C-239DFB45C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82" y="2751646"/>
            <a:ext cx="5372100" cy="6619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BF676F-357C-461F-B853-299D33BFBC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477" y="7119937"/>
            <a:ext cx="50292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6ADB0-FCF9-4B7F-BB28-167B873551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011" y="658915"/>
            <a:ext cx="4581525" cy="9382125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6FFCD49-12A6-4050-8E2B-CEACC06F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544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71CED-C5DC-4FE7-8889-F41A04099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02B4B5B-2CBD-479C-AC76-BBBF84AC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445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4E35E3-E6C6-4B8F-A013-276ABD1D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C40604A-6276-4D85-9D1C-85EEA5DB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073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AA198-6326-4BD0-AB75-9E6106AAC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4797754-9A59-43E6-B8FE-34AD2607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044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40E85-BDDE-482B-9D8B-5F4A987FE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8522888-AFD1-43D6-B97D-B798706F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815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C3197-322C-4F2D-8521-E9FC7BA99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E7DCA-8022-4EC2-9AF7-CCE7EB51F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37" y="2441318"/>
            <a:ext cx="3209925" cy="71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B0897-9D16-482A-A662-0458BAE90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57" y="3170441"/>
            <a:ext cx="5705475" cy="289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575E09-22C9-410B-A710-D449D644B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57" y="5639415"/>
            <a:ext cx="335280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0C321B-07E6-46E4-A7A4-ED6F933D1D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19" y="6315690"/>
            <a:ext cx="5934075" cy="3267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129110-4357-4B40-B385-5CFBB09FF4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549" y="5548467"/>
            <a:ext cx="3552825" cy="752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8738A6-488D-4B0C-8614-31CDB220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156" y="6308931"/>
            <a:ext cx="5886450" cy="3267075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5EF41F4-657B-4B72-9DC0-7E3F9358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319A5-0383-431A-B9EA-7638D91C0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3D9EC5-9E94-4214-9863-C19DBAA77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41" y="1936032"/>
            <a:ext cx="3257550" cy="781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FD7FE6-B03A-4E5A-8449-0ED0B8368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48" y="3304254"/>
            <a:ext cx="11477625" cy="453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93C149-14ED-437E-BD10-EF5BFBBBD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7" y="7838154"/>
            <a:ext cx="6981825" cy="847725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14166BA-2F7B-4F31-9968-3BAE7BA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9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5D11DC-E4AE-4C14-9FB5-1D38AB50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3B3C4-8D90-4247-B965-D945464F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68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44E5E-CA4A-4E4D-B8D9-4261F5464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EDE8B-9D09-443F-B351-B09EF4C71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2" y="2950763"/>
            <a:ext cx="4295775" cy="42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6410E-FB62-4B89-83F5-3283F3304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37" y="3581242"/>
            <a:ext cx="6591300" cy="3419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9ABAB9-2C98-427B-8920-160425A53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32" y="3098848"/>
            <a:ext cx="6000750" cy="3857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8A8883-B19A-4532-9EAB-AD7871DEF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490" y="3581702"/>
            <a:ext cx="2028825" cy="3009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166280-ECAC-410D-8FE4-1C462E13E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89" y="6956473"/>
            <a:ext cx="14887575" cy="24384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63B7BA9-F887-4581-884E-113FC232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38620-A2E0-4F22-81B1-EF5509244E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12" y="1903916"/>
            <a:ext cx="3657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E75DC3-A532-4A40-8520-4B58A7211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E2977-798B-4563-88D8-2CFDA3AE4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61" y="1961229"/>
            <a:ext cx="40100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BE667C-73AC-4FD9-BF40-8A24DB671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7" y="2972261"/>
            <a:ext cx="9363075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296D4-7C54-45E7-BA05-2EAC1A601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7" y="3730880"/>
            <a:ext cx="5133975" cy="742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2ADAB5-F884-460D-AA47-C56140535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92" y="3730880"/>
            <a:ext cx="2152650" cy="74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DFC3BA-B3A7-49D1-BDBF-EBEF908CF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94" y="3745628"/>
            <a:ext cx="7239000" cy="742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F840F3-ED10-42DF-8D36-8A0BA739E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851451"/>
            <a:ext cx="12877800" cy="4448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14B2F2-93CC-4F29-AD11-08D7C85BF2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01" y="7592347"/>
            <a:ext cx="1400175" cy="10477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0F2D52-AA22-485B-B5C7-34A20390D1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71" y="5143500"/>
            <a:ext cx="1495425" cy="11334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2E4DF3-C5EF-4672-9C2D-A04B503CA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245" y="7432105"/>
            <a:ext cx="1809750" cy="1295400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B4738B5-D4B2-4411-B71F-583B4F37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59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49FD6-4499-46DA-9624-75AAE8857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4C3313-0AA9-4946-913B-7231CAC8B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36" y="1845362"/>
            <a:ext cx="6515100" cy="80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DE24C-E412-4D6D-8B01-46474F990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136500"/>
            <a:ext cx="12820650" cy="4591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8173E-0D92-4008-8F0C-1AD3A9792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38" y="5761132"/>
            <a:ext cx="1362075" cy="1000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3EF063-59CD-4733-9D9E-F3ACD89CB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136500"/>
            <a:ext cx="12820650" cy="4591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F78A1C-DFE6-49D7-A8C7-0A473E0F55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83" y="7908096"/>
            <a:ext cx="12906375" cy="173355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2FB8F65-C918-401C-8BED-66024E58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44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F4222-A06E-4C24-AC46-9E4AD79F2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2C2CE-E42C-408D-9C1D-B38648B32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2" y="2956683"/>
            <a:ext cx="4295775" cy="42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68E6F-2770-46B4-AA10-2B10367BE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6" y="3847390"/>
            <a:ext cx="6486525" cy="3028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C02BDA-D6A6-4FEA-B397-C953F993DA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85" y="2960425"/>
            <a:ext cx="6248400" cy="403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1A98B7-494F-4A44-A77C-5EA06491D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897" y="3491906"/>
            <a:ext cx="2162175" cy="3057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92DA5C-A5E9-4625-B1A0-5D0FE73A6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57" y="6997319"/>
            <a:ext cx="14658975" cy="2295525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AE1DD14-F45C-4FD6-B3FC-98826D3E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55CB7-5620-41A5-B763-28AB1116FA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62" y="1779658"/>
            <a:ext cx="73723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BBF2DB0-99DE-4C4E-B181-1EC9BDA46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14E69-63EB-47B5-8D08-025453408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15" y="1861852"/>
            <a:ext cx="6029325" cy="88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0D3AEF-A83D-4B82-9DC6-05AB832AF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091714"/>
            <a:ext cx="13087350" cy="4676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9E3A7-0E30-4153-82F1-090AF5A12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77" y="3296715"/>
            <a:ext cx="1390650" cy="1209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0969C-C77A-4406-89CF-F4F32DB7B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412" y="5695737"/>
            <a:ext cx="1390650" cy="1209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0C5EF-0926-4F09-85A6-B5EB688F7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3096552"/>
            <a:ext cx="13087350" cy="4676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9AEBD-A051-4AAF-A4A9-CFA683701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877954"/>
            <a:ext cx="12801600" cy="1743075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28181FC-D06F-4D8C-ABF3-1AA8652C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85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044EB-C748-41DC-87E9-D8C987D42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C3776-F4CA-4B9B-80C8-0F25C9EA61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17"/>
          <a:stretch/>
        </p:blipFill>
        <p:spPr>
          <a:xfrm>
            <a:off x="0" y="0"/>
            <a:ext cx="18288000" cy="2868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61709C-13F5-4427-9E8E-40D8B7340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6" y="1769660"/>
            <a:ext cx="7372350" cy="541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2318F3-66B2-4E7B-8A45-4024D69DF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09" y="3443571"/>
            <a:ext cx="6505575" cy="3590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DBFF64-CA62-4FFC-97D8-3A8033660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05" y="2868304"/>
            <a:ext cx="6619875" cy="449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B321BD-61CB-4881-AF55-10F21E59E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868" y="3498163"/>
            <a:ext cx="2400300" cy="3133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36C5C9-02EE-4FC0-8247-38DAEE22FE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99" y="6913370"/>
            <a:ext cx="14916150" cy="25527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664B64B-1913-4DE7-AA81-3B8CFD3D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17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21B6D-52F4-4AFB-AD8C-1DAEF2854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4A437-CCC7-4852-AF09-8337E605E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90" y="1995487"/>
            <a:ext cx="8982075" cy="80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C156E8-CC83-4706-BE91-9CF787299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12" y="3149505"/>
            <a:ext cx="13058775" cy="453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1BBA3-CA3F-4FFD-AAA8-66ECED8C0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565" y="3378318"/>
            <a:ext cx="1209675" cy="1019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6E6D78-E084-4F4F-8D69-A80323006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137" y="5697302"/>
            <a:ext cx="1390650" cy="120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D1DF4-7231-400F-B102-D89E185BD8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59" y="5769378"/>
            <a:ext cx="1590675" cy="1038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DADF6A-627B-4F73-9F81-0F74AC5EC0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04" y="3149505"/>
            <a:ext cx="13058775" cy="4533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489991-D26F-4469-AE4B-277A9FDCDF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04" y="7892956"/>
            <a:ext cx="12887325" cy="1743075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BF6326B6-D309-49A9-B2F3-357B36F1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284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F0F215-42DD-43C1-907F-06418F015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6D97934-5DB5-4C71-852A-45A08DE1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950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5D11DC-E4AE-4C14-9FB5-1D38AB50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71273-189A-46D7-92C9-22447B8F5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3" y="3369816"/>
            <a:ext cx="10934700" cy="1190625"/>
          </a:xfrm>
          <a:prstGeom prst="rect">
            <a:avLst/>
          </a:prstGeom>
          <a:solidFill>
            <a:schemeClr val="accent1"/>
          </a:solidFill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8B38BC2-A767-4B4F-9FBB-035DD005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3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E7BA8-0B2B-42B0-9A9F-DFFFC2451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1D2F46-20AB-42EA-86F3-AA4F77789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3" y="2013380"/>
            <a:ext cx="2209800" cy="3648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26C40B-3860-4CE7-A410-53CCCD0B0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941" y="2020760"/>
            <a:ext cx="2971800" cy="7553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915CF9-7907-4B2D-A700-115525889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295" y="2020760"/>
            <a:ext cx="2971800" cy="7553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55EA5-2D75-4449-AFA2-4C14741845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741" y="2026368"/>
            <a:ext cx="2209800" cy="3648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091714-34EC-4968-94F7-72067EE7A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86" y="2020760"/>
            <a:ext cx="2876550" cy="7553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ED3A34-D853-4AB2-A29C-63820552B8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7" y="2020760"/>
            <a:ext cx="3105150" cy="7553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EE156-F476-40E2-A38B-0CD4852C6A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14" y="2020991"/>
            <a:ext cx="2571750" cy="7553325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B86B259-B016-45DA-B805-5BEDA362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17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60EB64-CF72-47D9-B460-D3A28BC90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7788D3-280C-4425-BE22-A6122F1DA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1301546"/>
            <a:ext cx="11306175" cy="86868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F89C093-CD2C-4614-A4EE-A21C9068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67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9D1BE-6E19-43E5-8699-EA2A210D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8FDE5F8-DEDD-45F6-AFA9-2FFE82B1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678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DC757-16DF-4E7B-BE87-DC34FF9B5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B18B0-2C2E-4B80-A7A5-708A70380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58" y="1419378"/>
            <a:ext cx="2886075" cy="6238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5426CA-8180-4953-80CC-E378C7F69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59" y="3655602"/>
            <a:ext cx="2743200" cy="5895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1F0BBF-C769-4390-AEA2-CCA7ABFF2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408" y="1413077"/>
            <a:ext cx="2743200" cy="6457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E63CF-50ED-4E06-B6ED-1261E56EB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244" y="3655602"/>
            <a:ext cx="3209925" cy="632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BCC02D-4FF2-47F1-9950-4ED17AF7F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338" y="1413077"/>
            <a:ext cx="3162300" cy="6457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F53D55-DF35-4F54-9C0F-DDFC65B020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986" y="3670350"/>
            <a:ext cx="3324225" cy="6496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09B0E1-1FEA-45E2-8534-9BF090DB5F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585" y="1398334"/>
            <a:ext cx="2924175" cy="6457950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C743FCC-974D-4AAC-B64F-0C0EA2A0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10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210924-F5DA-4D25-A61A-2A92E0C20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1A13B-85B3-4EFF-9538-2CF9BB4D5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82" y="1673020"/>
            <a:ext cx="3905250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E47DC-2ED5-470D-8AFD-B8960FDCA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28" y="3345426"/>
            <a:ext cx="4657725" cy="144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F0B0D3-39CA-438F-965A-F8F4AE185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026645"/>
            <a:ext cx="13430250" cy="6829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890290-6CEE-42AF-8ACE-31DE7CA3A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218" y="2293066"/>
            <a:ext cx="1571625" cy="1905000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B127138-E13C-467B-88C2-EF3E5DC6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DE46B-342A-48A8-8FC0-BEE954341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21" y="3305076"/>
            <a:ext cx="75247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11890C-EA1B-4C58-9EB1-51DBCB55E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2457A-5261-47C2-8FB0-C25C018A4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76" y="2911578"/>
            <a:ext cx="23241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982CE-EBB2-4864-A0EA-60EA3D4A5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88" y="7889002"/>
            <a:ext cx="1924050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BEA8A8-2D81-49CF-A2D9-12EE54F4C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09" y="2911578"/>
            <a:ext cx="2743200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CE5223-875F-4754-9DDF-C20F0798B1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09" y="7890154"/>
            <a:ext cx="3162300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41BBD8-26B9-4051-8AC6-C1B007DD2F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2" y="2911578"/>
            <a:ext cx="238125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ABF79C-880E-453F-9443-BAB659B816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852" y="7903750"/>
            <a:ext cx="4800600" cy="1752600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5459820-FE11-4C4F-BF39-E7EF652E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183D1-EFD5-46D4-AF73-33E174132B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02" y="5241861"/>
            <a:ext cx="3162300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CA6DC-81C9-47E4-8F05-4B168BB31C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69" y="3661171"/>
            <a:ext cx="3238500" cy="323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8946B-188E-4C5D-B645-E2E6B11FD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69" y="5184711"/>
            <a:ext cx="3276600" cy="3276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C9E92F-9657-47FB-86FA-F5C22C3B6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14" y="3677233"/>
            <a:ext cx="3190875" cy="3190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3E276C-690A-4393-B2AE-9B348CE04D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18" y="5138380"/>
            <a:ext cx="3362325" cy="3362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00E316-F45A-435E-9403-C1A6F609E6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22" y="3631957"/>
            <a:ext cx="3286125" cy="3286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A36C31-523B-4D14-8D88-1BADD2C39C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401" y="5231558"/>
            <a:ext cx="3209925" cy="32099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BD785E-867C-43E0-9013-80A6C325E5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998" y="3700936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หน้า" ma:contentTypeID="0x010100C568DB52D9D0A14D9B2FDCC96666E9F2007948130EC3DB064584E219954237AF39007CED37F5A1B53F449234606E661A2991" ma:contentTypeVersion="58" ma:contentTypeDescription="หน้าเป็นเทมเพลตชนิดเนื้อหาของระบบที่สร้างโดยฟีเจอร์ 'ทรัพยากรในการประกาศ' ไลบรารี 'หน้า' ทั้งหมดที่สร้างโดยฟีเจอร์ 'การประกาศ' จะมีเทมเพลตคอลัมน์จาก 'หน้า' เพิ่มเข้ามา" ma:contentTypeScope="" ma:versionID="7c8be32aaa60a3b2d693ead9949f87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87fa69440cba28bdc974107e53592b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Audience" minOccurs="0"/>
                <xsd:element ref="ns1:PublishingPage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ข้อคิดเห็น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10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  <xsd:element name="PublishingContact" ma:index="11" nillable="true" ma:displayName="ที่ติดต่อ" ma:description="ที่ติดต่อคือคอลัมน์ของไซต์ที่สร้างขึ้นโดยฟีเจอร์การเผยแพร่ ซึ่งใช้บนชนิดเนื้อหาของหน้าเป็นบุคคลหรือกลุ่มที่เป็นที่ติดต่อสำหรับหน้า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ที่อยู่อีเมลที่ติดต่อ" ma:description="ที่อยู่อีเมลของที่ติดต่อคือคอลัมน์ของไซต์ที่สร้างขึ้นโดยฟีเจอร์การเผยแพร่ ซึ่งใช้บนชนิดเนื้อหาของหน้าเป็นอยู่อีเมลของบุคคลหรือกลุ่มที่เป็นที่ติดต่อสำหรับหน้า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ชื่อที่ติดต่อ" ma:description="ชื่อที่ติดต่อคือคอลัมน์ของไซต์ที่สร้างขึ้นโดยฟีเจอร์การเผยแพร่ ซึ่งใช้บนชนิดเนื้อหาของหน้าเป็นชื่อของบุคคลหรือกลุ่มที่เป็นที่ติดต่อสำหรับหน้า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รูปภาพที่ติดต่อ" ma:description="รูปภาพของที่ติดต่อคือคอลัมน์ของไซต์ที่สร้างขึ้นโดยฟีเจอร์การเผยแพร่ ซึ่งใช้บนชนิดเนื้อหาของหน้าเป็นรูปภาพของผู้ใช้หรือกลุ่มที่เป็นที่ติดต่อสำหรับหน้า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เค้าโครงหน้า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ของกลุ่มชุดรูปแบบ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ลิงก์ความสัมพันธ์ของชุดรูปแบบ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8" nillable="true" ma:displayName="ผู้ชมเป้าหมาย" ma:description="ผู้ชมเป้าหมายคือคอลัมน์ของไซต์ที่สร้างขึ้นโดยฟีเจอร์การเผยแพร่ ซึ่งใช้ในการระบุผู้ชมซึ่งเป็นเป้าหมายที่หน้านี้กำหนดไว้" ma:internalName="Audience">
      <xsd:simpleType>
        <xsd:restriction base="dms:Unknown"/>
      </xsd:simpleType>
    </xsd:element>
    <xsd:element name="PublishingPageContent" ma:index="19" nillable="true" ma:displayName="เนื้อหาในหน้า" ma:description="เนื้อหาของหน้าคือคอลัมน์ของไซต์ที่สร้างขึ้นโดยฟีเจอร์การเผยแพร่ ซึ่งใช้บนชนิดเนื้อหาของหน้าบทความเป็นเนื้อหาของหน้า" ma:internalName="PublishingPageConte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  <PublishingPageLayout xmlns="http://schemas.microsoft.com/sharepoint/v3">
      <Url xsi:nil="true"/>
      <Description xsi:nil="true"/>
    </PublishingPageLayou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9DA1DF-B095-427F-95F0-E17888D7D7B6}"/>
</file>

<file path=customXml/itemProps2.xml><?xml version="1.0" encoding="utf-8"?>
<ds:datastoreItem xmlns:ds="http://schemas.openxmlformats.org/officeDocument/2006/customXml" ds:itemID="{D6A37E0C-2A55-4AE6-BF62-52088D089F65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061480-B3B1-4773-B4D3-654127B178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2786</Words>
  <Application>Microsoft Office PowerPoint</Application>
  <PresentationFormat>Custom</PresentationFormat>
  <Paragraphs>205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Browallia New</vt:lpstr>
      <vt:lpstr>Calibri</vt:lpstr>
      <vt:lpstr>Calibri Light</vt:lpstr>
      <vt:lpstr>Mitr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Shiro Petto</cp:lastModifiedBy>
  <cp:revision>164</cp:revision>
  <dcterms:created xsi:type="dcterms:W3CDTF">2020-07-22T06:43:31Z</dcterms:created>
  <dcterms:modified xsi:type="dcterms:W3CDTF">2021-01-03T16:26:26Z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2020-07-29T02:48:14Z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426464b2-89c6-4beb-b1fe-50820323550b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0x010100C568DB52D9D0A14D9B2FDCC96666E9F2007948130EC3DB064584E219954237AF39007CED37F5A1B53F449234606E661A2991</vt:lpwstr>
  </property>
  <property fmtid="{D5CDD505-2E9C-101B-9397-08002B2CF9AE}" pid="10" name="Order">
    <vt:r8>75600</vt:r8>
  </property>
  <property fmtid="{D5CDD505-2E9C-101B-9397-08002B2CF9AE}" pid="11" name="FCCPageContent1">
    <vt:lpwstr/>
  </property>
  <property fmtid="{D5CDD505-2E9C-101B-9397-08002B2CF9AE}" pid="12" name="FCCPageContent6">
    <vt:lpwstr/>
  </property>
  <property fmtid="{D5CDD505-2E9C-101B-9397-08002B2CF9AE}" pid="13" name="xd_Signature">
    <vt:bool>false</vt:bool>
  </property>
  <property fmtid="{D5CDD505-2E9C-101B-9397-08002B2CF9AE}" pid="14" name="PublishingPageImage">
    <vt:lpwstr/>
  </property>
  <property fmtid="{D5CDD505-2E9C-101B-9397-08002B2CF9AE}" pid="15" name="FCCPageContent4">
    <vt:lpwstr/>
  </property>
  <property fmtid="{D5CDD505-2E9C-101B-9397-08002B2CF9AE}" pid="16" name="FCCPageContent9">
    <vt:lpwstr/>
  </property>
  <property fmtid="{D5CDD505-2E9C-101B-9397-08002B2CF9AE}" pid="17" name="xd_ProgID">
    <vt:lpwstr/>
  </property>
  <property fmtid="{D5CDD505-2E9C-101B-9397-08002B2CF9AE}" pid="18" name="FCCPageContent8">
    <vt:lpwstr/>
  </property>
  <property fmtid="{D5CDD505-2E9C-101B-9397-08002B2CF9AE}" pid="19" name="FCCPageContent3">
    <vt:lpwstr/>
  </property>
  <property fmtid="{D5CDD505-2E9C-101B-9397-08002B2CF9AE}" pid="20" name="_SourceUrl">
    <vt:lpwstr/>
  </property>
  <property fmtid="{D5CDD505-2E9C-101B-9397-08002B2CF9AE}" pid="21" name="_SharedFileIndex">
    <vt:lpwstr/>
  </property>
  <property fmtid="{D5CDD505-2E9C-101B-9397-08002B2CF9AE}" pid="22" name="FCCPageContent7">
    <vt:lpwstr/>
  </property>
  <property fmtid="{D5CDD505-2E9C-101B-9397-08002B2CF9AE}" pid="23" name="ContactPerson">
    <vt:lpwstr/>
  </property>
  <property fmtid="{D5CDD505-2E9C-101B-9397-08002B2CF9AE}" pid="24" name="HeaderStyleDefinitions">
    <vt:lpwstr/>
  </property>
  <property fmtid="{D5CDD505-2E9C-101B-9397-08002B2CF9AE}" pid="25" name="FCCPageContent2">
    <vt:lpwstr/>
  </property>
  <property fmtid="{D5CDD505-2E9C-101B-9397-08002B2CF9AE}" pid="26" name="TemplateUrl">
    <vt:lpwstr/>
  </property>
  <property fmtid="{D5CDD505-2E9C-101B-9397-08002B2CF9AE}" pid="27" name="FCCPageContent5">
    <vt:lpwstr/>
  </property>
</Properties>
</file>